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13952899.07</c:v>
                </c:pt>
                <c:pt idx="1">
                  <c:v>12055027.58</c:v>
                </c:pt>
                <c:pt idx="2">
                  <c:v>11590991.68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12377817.48</c:v>
                </c:pt>
                <c:pt idx="1">
                  <c:v>13686900.130000001</c:v>
                </c:pt>
                <c:pt idx="2">
                  <c:v>12054450.109999999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454816751739479E-2"/>
                  <c:y val="6.571477017084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1575081.5899999999</c:v>
                </c:pt>
                <c:pt idx="1">
                  <c:v>-1631872.5500000007</c:v>
                </c:pt>
                <c:pt idx="2">
                  <c:v>-463458.4299999997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526896"/>
        <c:axId val="423062032"/>
      </c:barChart>
      <c:catAx>
        <c:axId val="41652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062032"/>
        <c:crosses val="autoZero"/>
        <c:auto val="1"/>
        <c:lblAlgn val="ctr"/>
        <c:lblOffset val="100"/>
        <c:noMultiLvlLbl val="0"/>
      </c:catAx>
      <c:valAx>
        <c:axId val="423062032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52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DA-4DA7-BF4E-0CBBD505C4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0.88622085725479716</c:v>
                </c:pt>
                <c:pt idx="1">
                  <c:v>6.4896996678327878E-2</c:v>
                </c:pt>
                <c:pt idx="2">
                  <c:v>3.0966689661991051E-2</c:v>
                </c:pt>
                <c:pt idx="3">
                  <c:v>1.7915456404883987E-2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875091863517066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0.93799999999999994</c:v>
                </c:pt>
                <c:pt idx="1">
                  <c:v>0</c:v>
                </c:pt>
                <c:pt idx="2">
                  <c:v>4.0339485712338176E-2</c:v>
                </c:pt>
                <c:pt idx="3">
                  <c:v>2.233944925828751E-2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7474066.5300000003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7005600</c:v>
                </c:pt>
                <c:pt idx="1">
                  <c:v>0</c:v>
                </c:pt>
                <c:pt idx="2">
                  <c:v>301500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060892388451477E-2"/>
                  <c:y val="7.5617283950617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536404199475064"/>
                  <c:y val="7.7160493827160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0.93281874846730051</c:v>
                </c:pt>
                <c:pt idx="1">
                  <c:v>0</c:v>
                </c:pt>
                <c:pt idx="2">
                  <c:v>4.3770833743652766E-2</c:v>
                </c:pt>
                <c:pt idx="3">
                  <c:v>2.341041778904674E-2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7132146.5300000003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6653000</c:v>
                </c:pt>
                <c:pt idx="1">
                  <c:v>0</c:v>
                </c:pt>
                <c:pt idx="2">
                  <c:v>312180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5722.1</c:v>
                </c:pt>
                <c:pt idx="1">
                  <c:v>5981.2</c:v>
                </c:pt>
                <c:pt idx="2">
                  <c:v>5528.2</c:v>
                </c:pt>
                <c:pt idx="3">
                  <c:v>5463.2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6234400"/>
        <c:axId val="316234960"/>
        <c:axId val="0"/>
      </c:bar3DChart>
      <c:catAx>
        <c:axId val="31623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6234960"/>
        <c:crosses val="autoZero"/>
        <c:auto val="1"/>
        <c:lblAlgn val="ctr"/>
        <c:lblOffset val="100"/>
        <c:noMultiLvlLbl val="0"/>
      </c:catAx>
      <c:valAx>
        <c:axId val="3162349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62344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191.6</c:v>
                </c:pt>
                <c:pt idx="1">
                  <c:v>172.3</c:v>
                </c:pt>
                <c:pt idx="2" formatCode="General">
                  <c:v>60</c:v>
                </c:pt>
                <c:pt idx="3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6240000"/>
        <c:axId val="317624480"/>
        <c:axId val="0"/>
      </c:bar3DChart>
      <c:catAx>
        <c:axId val="31624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7624480"/>
        <c:crosses val="autoZero"/>
        <c:auto val="1"/>
        <c:lblAlgn val="ctr"/>
        <c:lblOffset val="100"/>
        <c:noMultiLvlLbl val="0"/>
      </c:catAx>
      <c:valAx>
        <c:axId val="31762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6240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1458.5</c:v>
                </c:pt>
                <c:pt idx="1">
                  <c:v>1862</c:v>
                </c:pt>
                <c:pt idx="2" formatCode="General">
                  <c:v>804.7</c:v>
                </c:pt>
                <c:pt idx="3" formatCode="General">
                  <c:v>640.20000000000005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40528336"/>
        <c:axId val="440528896"/>
        <c:axId val="0"/>
      </c:bar3DChart>
      <c:catAx>
        <c:axId val="44052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40528896"/>
        <c:crosses val="autoZero"/>
        <c:auto val="1"/>
        <c:lblAlgn val="ctr"/>
        <c:lblOffset val="100"/>
        <c:noMultiLvlLbl val="0"/>
      </c:catAx>
      <c:valAx>
        <c:axId val="44052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405283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39794576"/>
        <c:axId val="439795136"/>
        <c:axId val="0"/>
      </c:bar3DChart>
      <c:catAx>
        <c:axId val="43979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39795136"/>
        <c:crosses val="autoZero"/>
        <c:auto val="1"/>
        <c:lblAlgn val="ctr"/>
        <c:lblOffset val="100"/>
        <c:noMultiLvlLbl val="0"/>
      </c:catAx>
      <c:valAx>
        <c:axId val="43979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397945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2825.8</c:v>
                </c:pt>
                <c:pt idx="1">
                  <c:v>2976.8</c:v>
                </c:pt>
                <c:pt idx="2" formatCode="0.0">
                  <c:v>2152.4</c:v>
                </c:pt>
                <c:pt idx="3">
                  <c:v>2152.4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39799616"/>
        <c:axId val="439800176"/>
        <c:axId val="0"/>
      </c:bar3DChart>
      <c:catAx>
        <c:axId val="43979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39800176"/>
        <c:crosses val="autoZero"/>
        <c:auto val="1"/>
        <c:lblAlgn val="ctr"/>
        <c:lblOffset val="100"/>
        <c:noMultiLvlLbl val="0"/>
      </c:catAx>
      <c:valAx>
        <c:axId val="43980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397996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39809104"/>
        <c:axId val="439809664"/>
        <c:axId val="0"/>
      </c:bar3DChart>
      <c:catAx>
        <c:axId val="43980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39809664"/>
        <c:crosses val="autoZero"/>
        <c:auto val="1"/>
        <c:lblAlgn val="ctr"/>
        <c:lblOffset val="100"/>
        <c:noMultiLvlLbl val="0"/>
      </c:catAx>
      <c:valAx>
        <c:axId val="43980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39809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27949040"/>
        <c:axId val="427949600"/>
        <c:axId val="0"/>
      </c:bar3DChart>
      <c:catAx>
        <c:axId val="42794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27949600"/>
        <c:crosses val="autoZero"/>
        <c:auto val="1"/>
        <c:lblAlgn val="ctr"/>
        <c:lblOffset val="100"/>
        <c:noMultiLvlLbl val="0"/>
      </c:catAx>
      <c:valAx>
        <c:axId val="42794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27949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43087952"/>
        <c:axId val="443088512"/>
        <c:axId val="0"/>
      </c:bar3DChart>
      <c:catAx>
        <c:axId val="44308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43088512"/>
        <c:crosses val="autoZero"/>
        <c:auto val="1"/>
        <c:lblAlgn val="ctr"/>
        <c:lblOffset val="100"/>
        <c:noMultiLvlLbl val="0"/>
      </c:catAx>
      <c:valAx>
        <c:axId val="44308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430879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1.5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43092992"/>
        <c:axId val="443093552"/>
        <c:axId val="0"/>
      </c:bar3DChart>
      <c:catAx>
        <c:axId val="44309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43093552"/>
        <c:crosses val="autoZero"/>
        <c:auto val="1"/>
        <c:lblAlgn val="ctr"/>
        <c:lblOffset val="100"/>
        <c:noMultiLvlLbl val="0"/>
      </c:catAx>
      <c:valAx>
        <c:axId val="44309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43092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0.18342554468050418</c:v>
                </c:pt>
                <c:pt idx="1">
                  <c:v>0.8165744553194958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0.22336832111460528</c:v>
                </c:pt>
                <c:pt idx="1">
                  <c:v>0.77663167888539475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0.23828657756142596</c:v>
                </c:pt>
                <c:pt idx="1">
                  <c:v>0.76171342243857398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9531800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7260500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0.24483394237299097</c:v>
                </c:pt>
                <c:pt idx="1">
                  <c:v>0.75516605762700906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9276900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7005600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0.83344766894017464</c:v>
                </c:pt>
                <c:pt idx="1">
                  <c:v>5.9032728405427844E-2</c:v>
                </c:pt>
                <c:pt idx="2">
                  <c:v>2.5668369132487386E-2</c:v>
                </c:pt>
                <c:pt idx="3">
                  <c:v>0.10289977671469942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630541770309937"/>
          <c:y val="0.59980523644185091"/>
          <c:w val="0.32070494928081805"/>
          <c:h val="0.2580099747029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17.07.2023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17.07.2023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proekt-byudzheta-na-ocherednoy-finansovyy-god-i-planovyy-period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26.12.2022 №29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spc="-1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(актуальная редакция)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335"/>
              </p:ext>
            </p:extLst>
          </p:nvPr>
        </p:nvGraphicFramePr>
        <p:xfrm>
          <a:off x="173649" y="839134"/>
          <a:ext cx="8785855" cy="536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2022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1.3.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13 952,9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12 055,0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13 720,5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11 802,4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9 921,9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3124,5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10 285,9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9 591,2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7 650,6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12 377,8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13 587,5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1 575,1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02228"/>
              </p:ext>
            </p:extLst>
          </p:nvPr>
        </p:nvGraphicFramePr>
        <p:xfrm>
          <a:off x="139154" y="908720"/>
          <a:ext cx="8785855" cy="447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1.4.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1.5.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72966"/>
              </p:ext>
            </p:extLst>
          </p:nvPr>
        </p:nvGraphicFramePr>
        <p:xfrm>
          <a:off x="173649" y="922317"/>
          <a:ext cx="8741753" cy="4974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1.6.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57138"/>
              </p:ext>
            </p:extLst>
          </p:nvPr>
        </p:nvGraphicFramePr>
        <p:xfrm>
          <a:off x="173649" y="922319"/>
          <a:ext cx="8785855" cy="524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1.7.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45 527,0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47 848,3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49 763,5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51 753,6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53 824,3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16614,0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17279,0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17970,0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18689,0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8444"/>
              </p:ext>
            </p:extLst>
          </p:nvPr>
        </p:nvGraphicFramePr>
        <p:xfrm>
          <a:off x="173649" y="838200"/>
          <a:ext cx="8785855" cy="5181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1.8.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81075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2023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371" y="1962255"/>
            <a:ext cx="7818752" cy="3723739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2123" y="1956967"/>
            <a:ext cx="7814308" cy="3754854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76118"/>
              </p:ext>
            </p:extLst>
          </p:nvPr>
        </p:nvGraphicFramePr>
        <p:xfrm>
          <a:off x="865250" y="1132419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="" xmlns:a16="http://schemas.microsoft.com/office/drawing/2014/main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1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13 952 899,07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12 055 027,58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11 590 991,68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</a:t>
                      </a:r>
                      <a:r>
                        <a:rPr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12 377 817,48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13 686 900,13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12 054 450,11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100" spc="-3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1 575 081,59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-1 631 872,55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463 458,43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71463" algn="just"/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236 096,66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.;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454 563,33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руб..</a:t>
            </a:r>
          </a:p>
          <a:p>
            <a:pPr marL="14288" marR="5080" indent="257175" algn="just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155824100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23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5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43749"/>
              </p:ext>
            </p:extLst>
          </p:nvPr>
        </p:nvGraphicFramePr>
        <p:xfrm>
          <a:off x="494232" y="900835"/>
          <a:ext cx="8272766" cy="5299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028">
                  <a:extLst>
                    <a:ext uri="{9D8B030D-6E8A-4147-A177-3AD203B41FA5}">
                      <a16:colId xmlns="" xmlns:a16="http://schemas.microsoft.com/office/drawing/2014/main" val="91331076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2024 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3434637,84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2211200,0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10518261,23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9843827,58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7897107,0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7260500,0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7250190,0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8204315,15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7001100,0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1308357,0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581108,0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649507,0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252675,0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246500,0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1727314,23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1012927,66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-207198,23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2023-2025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117728264"/>
              </p:ext>
            </p:extLst>
          </p:nvPr>
        </p:nvGraphicFramePr>
        <p:xfrm>
          <a:off x="254313" y="2228750"/>
          <a:ext cx="8508687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543614131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886671348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327501633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 smtClean="0">
                <a:latin typeface="Arial"/>
                <a:cs typeface="Arial"/>
              </a:rPr>
              <a:t>22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315915" y="167495"/>
            <a:ext cx="61698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57936"/>
              </p:ext>
            </p:extLst>
          </p:nvPr>
        </p:nvGraphicFramePr>
        <p:xfrm>
          <a:off x="325422" y="1327401"/>
          <a:ext cx="8575548" cy="3602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40599231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501033481"/>
                    </a:ext>
                  </a:extLst>
                </a:gridCol>
                <a:gridCol w="647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73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73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12700" marR="408305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9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</a:t>
                      </a:r>
                      <a:r>
                        <a:rPr lang="ru-RU" sz="9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</a:t>
                      </a:r>
                      <a:r>
                        <a:rPr lang="ru-RU"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spc="-5" dirty="0"/>
                        <a:t>Прогноз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marR="1320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15621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9 843 827,58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0" marR="13208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9 636 629,35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3271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7 250 190,0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885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69,0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8 204 315,15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8 259 305,15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6 653 000,00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6446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1 308 357,0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581 108,0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604 820,00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974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232 400,0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252 675,0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288 600,00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3,1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301 500,00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312 180,00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1 727 314,23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1 012 927,66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-207 198,23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kitovo.ru/proekt-byudzheta-na-ocherednoy-finansovyy-god-i-planovyy-period.html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38222947"/>
              </p:ext>
            </p:extLst>
          </p:nvPr>
        </p:nvGraphicFramePr>
        <p:xfrm>
          <a:off x="288000" y="2268000"/>
          <a:ext cx="8532472" cy="43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 smtClean="0">
                <a:latin typeface="Arial"/>
                <a:cs typeface="Arial"/>
              </a:rPr>
              <a:t>22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 smtClean="0">
                <a:latin typeface="Arial"/>
                <a:cs typeface="Arial"/>
              </a:rPr>
              <a:t>25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767873032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291645778"/>
              </p:ext>
            </p:extLst>
          </p:nvPr>
        </p:nvGraphicFramePr>
        <p:xfrm>
          <a:off x="4551867" y="2326219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27128335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23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 smtClean="0">
                <a:latin typeface="Arial"/>
                <a:cs typeface="Arial"/>
              </a:rPr>
              <a:t>5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14043"/>
              </p:ext>
            </p:extLst>
          </p:nvPr>
        </p:nvGraphicFramePr>
        <p:xfrm>
          <a:off x="312453" y="1208772"/>
          <a:ext cx="8580026" cy="45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4602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771 595,11 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8 146 987,24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6 278 804,07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5 736 708,12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5 338 184,80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885 376,63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956 739,94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3 545 333,94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001,40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3 702 279,16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3 621 337,16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3 620 518,40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76 170,35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2 340 884,54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3 337 075,55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1 468 821,95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1 007 668,00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682 698,00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3293" y="409574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76698"/>
              </p:ext>
            </p:extLst>
          </p:nvPr>
        </p:nvGraphicFramePr>
        <p:xfrm>
          <a:off x="457200" y="1281430"/>
          <a:ext cx="8435279" cy="5441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697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70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172 266,00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172 266,00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0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ОЗЯЙСТВО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2 058 984,56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2 058 984,56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78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2 976 795,03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2 976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795,03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227 736,71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218 424,10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9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социальной политики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236,71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14 500,0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924,10</a:t>
                      </a:r>
                    </a:p>
                    <a:p>
                      <a:pPr algn="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41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564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12 377 817,48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13 686 900,13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12 054 450,11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9 509 269,87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8 948 883,20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</a:t>
            </a:r>
            <a:r>
              <a:rPr lang="ru-RU" sz="2000" dirty="0" smtClean="0"/>
              <a:t>2023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b="1" dirty="0" smtClean="0"/>
              <a:t>91,9%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30827"/>
              </p:ext>
            </p:extLst>
          </p:nvPr>
        </p:nvGraphicFramePr>
        <p:xfrm>
          <a:off x="409575" y="1446006"/>
          <a:ext cx="8554913" cy="3639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="" xmlns:a16="http://schemas.microsoft.com/office/drawing/2014/main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2022г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5 127 384,29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5 722 078,10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5 981 214,08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528 155,25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5 463 185,25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116 320,0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172 266,00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2 149 747,37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1 458 469,39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1 862 018,03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804 719,89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640 176,54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493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2 123 313,84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2 976 795,03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05166"/>
              </p:ext>
            </p:extLst>
          </p:nvPr>
        </p:nvGraphicFramePr>
        <p:xfrm>
          <a:off x="785786" y="1142984"/>
          <a:ext cx="8106694" cy="4206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2022 </a:t>
                      </a: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29 390,22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9 560 655,72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10 279 464,23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11 076 293,14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8 607 250,02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8 369 736,67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14768"/>
              </p:ext>
            </p:extLst>
          </p:nvPr>
        </p:nvGraphicFramePr>
        <p:xfrm>
          <a:off x="240918" y="3310726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556,6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804,3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367,3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3 766,2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3 701,5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216,9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8481351"/>
              </p:ext>
            </p:extLst>
          </p:nvPr>
        </p:nvGraphicFramePr>
        <p:xfrm>
          <a:off x="2123728" y="655824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364" y="2549048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58965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94,0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884368" y="520850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65846"/>
            <a:ext cx="8915401" cy="45987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96089"/>
              </p:ext>
            </p:extLst>
          </p:nvPr>
        </p:nvGraphicFramePr>
        <p:xfrm>
          <a:off x="107504" y="3760428"/>
          <a:ext cx="8778592" cy="1402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78051301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72496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83433"/>
              </p:ext>
            </p:extLst>
          </p:nvPr>
        </p:nvGraphicFramePr>
        <p:xfrm>
          <a:off x="663669" y="5312194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10294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1 003,0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1 129,6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75117690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40427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2676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2903000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02478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95777"/>
              </p:ext>
            </p:extLst>
          </p:nvPr>
        </p:nvGraphicFramePr>
        <p:xfrm>
          <a:off x="189541" y="3884998"/>
          <a:ext cx="8695305" cy="2445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1 988,8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2104,7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92526796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49198"/>
              </p:ext>
            </p:extLst>
          </p:nvPr>
        </p:nvGraphicFramePr>
        <p:xfrm>
          <a:off x="215631" y="1828800"/>
          <a:ext cx="8839199" cy="160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Уровень средней заработной платы работников муниципальных учреждений культуры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руб.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25 969,0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26 950,0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27 500,0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89760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0243954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36993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97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73333959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39685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22244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98442820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06104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9959540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69079" y="80277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3150" y="77859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530389" y="718417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6636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2023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2025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35259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252 675,0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288 600,0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301 500,0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312 180,0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2 427 489,01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77 355,12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89 037,12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512 927,66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76 170,35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72 734,56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72 734,56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3 407 435,90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978 156,97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902 019,85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579 146,53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2023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2023 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94432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19202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</a:t>
            </a:r>
            <a:r>
              <a:rPr lang="ru-RU" dirty="0" smtClean="0">
                <a:solidFill>
                  <a:schemeClr val="tx1"/>
                </a:solidFill>
              </a:rPr>
              <a:t>решению </a:t>
            </a:r>
            <a:r>
              <a:rPr lang="ru-RU" dirty="0">
                <a:solidFill>
                  <a:schemeClr val="tx1"/>
                </a:solidFill>
              </a:rPr>
              <a:t>Совета Китовского сельского </a:t>
            </a:r>
            <a:r>
              <a:rPr lang="ru-RU" dirty="0" smtClean="0">
                <a:solidFill>
                  <a:schemeClr val="tx1"/>
                </a:solidFill>
              </a:rPr>
              <a:t>поселения от 26.12.2022 №29 </a:t>
            </a:r>
            <a:r>
              <a:rPr lang="ru-RU" dirty="0">
                <a:solidFill>
                  <a:schemeClr val="tx1"/>
                </a:solidFill>
              </a:rPr>
              <a:t>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7980" y="3353376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173" y="3777555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 smtClean="0">
                <a:latin typeface="Arial"/>
                <a:cs typeface="Arial"/>
              </a:rPr>
              <a:t>22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3142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68133"/>
              </p:ext>
            </p:extLst>
          </p:nvPr>
        </p:nvGraphicFramePr>
        <p:xfrm>
          <a:off x="395536" y="838200"/>
          <a:ext cx="8519865" cy="50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1.2.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46128,1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46543,3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47008,7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47572,8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5267</Words>
  <Application>Microsoft Office PowerPoint</Application>
  <PresentationFormat>Экран (4:3)</PresentationFormat>
  <Paragraphs>1661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2023 год и плановый период 2024 и 2025 годов </vt:lpstr>
      <vt:lpstr>Презентация PowerPoint</vt:lpstr>
      <vt:lpstr>Доходы  бюджета  Китовского  сельского  поселения в 2023 - 2025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389</cp:revision>
  <cp:lastPrinted>2019-12-20T11:47:22Z</cp:lastPrinted>
  <dcterms:created xsi:type="dcterms:W3CDTF">2017-12-06T00:04:37Z</dcterms:created>
  <dcterms:modified xsi:type="dcterms:W3CDTF">2023-07-17T10:52:31Z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