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notesSlides/notesSlide22.xml" ContentType="application/vnd.openxmlformats-officedocument.presentationml.notesSlide+xml"/>
  <Override PartName="/ppt/charts/chart25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264" r:id="rId11"/>
    <p:sldId id="312" r:id="rId12"/>
    <p:sldId id="311" r:id="rId13"/>
    <p:sldId id="313" r:id="rId14"/>
    <p:sldId id="314" r:id="rId15"/>
    <p:sldId id="265" r:id="rId16"/>
    <p:sldId id="266" r:id="rId17"/>
    <p:sldId id="267" r:id="rId18"/>
    <p:sldId id="340" r:id="rId19"/>
    <p:sldId id="278" r:id="rId20"/>
    <p:sldId id="279" r:id="rId21"/>
    <p:sldId id="281" r:id="rId22"/>
    <p:sldId id="282" r:id="rId23"/>
    <p:sldId id="283" r:id="rId24"/>
    <p:sldId id="320" r:id="rId25"/>
    <p:sldId id="323" r:id="rId26"/>
    <p:sldId id="322" r:id="rId27"/>
    <p:sldId id="317" r:id="rId28"/>
    <p:sldId id="325" r:id="rId29"/>
    <p:sldId id="327" r:id="rId30"/>
    <p:sldId id="329" r:id="rId31"/>
    <p:sldId id="330" r:id="rId32"/>
    <p:sldId id="316" r:id="rId33"/>
    <p:sldId id="331" r:id="rId34"/>
    <p:sldId id="315" r:id="rId35"/>
    <p:sldId id="333" r:id="rId36"/>
    <p:sldId id="334" r:id="rId37"/>
    <p:sldId id="341" r:id="rId38"/>
    <p:sldId id="342" r:id="rId39"/>
    <p:sldId id="338" r:id="rId40"/>
    <p:sldId id="337" r:id="rId41"/>
    <p:sldId id="335" r:id="rId42"/>
    <p:sldId id="336" r:id="rId4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14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21E-2"/>
          <c:y val="0"/>
          <c:w val="0.85070693814788312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454816751739486E-2"/>
                  <c:y val="-5.05495170331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100978226888511E-2"/>
                  <c:y val="8.5934178956435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02-43D2-BF10-150C50D6E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г. План</c:v>
                </c:pt>
                <c:pt idx="1">
                  <c:v>2021 г. План</c:v>
                </c:pt>
                <c:pt idx="2">
                  <c:v>2022 г. План</c:v>
                </c:pt>
                <c:pt idx="3">
                  <c:v>2022 г. 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17265998.690000001</c:v>
                </c:pt>
                <c:pt idx="1">
                  <c:v>12704461.23</c:v>
                </c:pt>
                <c:pt idx="2">
                  <c:v>9140300</c:v>
                </c:pt>
                <c:pt idx="3">
                  <c:v>9150100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02-43D2-BF10-150C50D6E0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217391304347838E-2"/>
                  <c:y val="0.116747707864624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652173913043431E-2"/>
                  <c:y val="7.37353944408157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768684217503014E-2"/>
                  <c:y val="4.3012313423809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155332856120284E-2"/>
                  <c:y val="-2.4578464813605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631736014164963E-2"/>
                  <c:y val="-5.5604468736516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D02-43D2-BF10-150C50D6E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г. План</c:v>
                </c:pt>
                <c:pt idx="1">
                  <c:v>2021 г. План</c:v>
                </c:pt>
                <c:pt idx="2">
                  <c:v>2022 г. План</c:v>
                </c:pt>
                <c:pt idx="3">
                  <c:v>2022 г. План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18127916.84</c:v>
                </c:pt>
                <c:pt idx="1">
                  <c:v>13179718.09</c:v>
                </c:pt>
                <c:pt idx="2">
                  <c:v>9140300</c:v>
                </c:pt>
                <c:pt idx="3">
                  <c:v>9150100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D02-43D2-BF10-150C50D6E0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715910830618812E-2"/>
                  <c:y val="0.132126088804754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983965217141085E-2"/>
                  <c:y val="0.121320034962752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г. План</c:v>
                </c:pt>
                <c:pt idx="1">
                  <c:v>2021 г. План</c:v>
                </c:pt>
                <c:pt idx="2">
                  <c:v>2022 г. План</c:v>
                </c:pt>
                <c:pt idx="3">
                  <c:v>2022 г. План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-861918.14999999851</c:v>
                </c:pt>
                <c:pt idx="1">
                  <c:v>-475256.8599999994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D02-43D2-BF10-150C50D6E0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2274544"/>
        <c:axId val="332275104"/>
      </c:barChart>
      <c:catAx>
        <c:axId val="33227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275104"/>
        <c:crosses val="autoZero"/>
        <c:auto val="1"/>
        <c:lblAlgn val="ctr"/>
        <c:lblOffset val="100"/>
        <c:noMultiLvlLbl val="0"/>
      </c:catAx>
      <c:valAx>
        <c:axId val="332275104"/>
        <c:scaling>
          <c:orientation val="minMax"/>
          <c:min val="-200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27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0.13217301947616908"/>
                  <c:y val="8.4232526489744371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8F-4C3D-9BA6-33807E6FE33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Лист1!$B$2:$B$5</c:f>
              <c:numCache>
                <c:formatCode>0.0%</c:formatCode>
                <c:ptCount val="4"/>
                <c:pt idx="0">
                  <c:v>0.68929389730279611</c:v>
                </c:pt>
                <c:pt idx="1">
                  <c:v>0.125</c:v>
                </c:pt>
                <c:pt idx="2">
                  <c:v>2.2094825209396957E-2</c:v>
                </c:pt>
                <c:pt idx="3">
                  <c:v>0.16421855242767369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8F-4C3D-9BA6-33807E6FE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80-4D2D-9C23-38E38F7F4263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80-4D2D-9C23-38E38F7F426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4509186351706062E-3"/>
                  <c:y val="2.46913580246913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80-4D2D-9C23-38E38F7F426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480-4D2D-9C23-38E38F7F42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0.967216549566286</c:v>
                </c:pt>
                <c:pt idx="1">
                  <c:v>0</c:v>
                </c:pt>
                <c:pt idx="2">
                  <c:v>3.2783450433713737E-2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80-4D2D-9C23-38E38F7F42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480-4D2D-9C23-38E38F7F426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7159.1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480-4D2D-9C23-38E38F7F42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480-4D2D-9C23-38E38F7F426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6924.4</c:v>
                </c:pt>
                <c:pt idx="1">
                  <c:v>0</c:v>
                </c:pt>
                <c:pt idx="2">
                  <c:v>234.7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C480-4D2D-9C23-38E38F7F42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83-4F05-BC91-21057B250C1D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383-4F05-BC91-21057B250C1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388451443568928E-3"/>
                  <c:y val="2.00617283950617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383-4F05-BC91-21057B250C1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383-4F05-BC91-21057B250C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0.96603384061711017</c:v>
                </c:pt>
                <c:pt idx="1">
                  <c:v>0</c:v>
                </c:pt>
                <c:pt idx="2">
                  <c:v>3.3966159382889979E-2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83-4F05-BC91-21057B250C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383-4F05-BC91-21057B250C1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7168.9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383-4F05-BC91-21057B250C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383-4F05-BC91-21057B250C1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6925.4</c:v>
                </c:pt>
                <c:pt idx="1">
                  <c:v>0</c:v>
                </c:pt>
                <c:pt idx="2">
                  <c:v>243.5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383-4F05-BC91-21057B250C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0A-4C93-8DEE-02E48C1CFB09}"/>
              </c:ext>
            </c:extLst>
          </c:dPt>
          <c:dLbls>
            <c:dLbl>
              <c:idx val="0"/>
              <c:layout>
                <c:manualLayout>
                  <c:x val="2.6543229892525447E-2"/>
                  <c:y val="-1.85094093975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0A-4C93-8DEE-02E48C1CFB09}"/>
                </c:ext>
                <c:ext xmlns:c15="http://schemas.microsoft.com/office/drawing/2012/chart" uri="{CE6537A1-D6FC-4f65-9D91-7224C49458BB}">
                  <c15:layout>
                    <c:manualLayout>
                      <c:w val="9.7777327466419622E-2"/>
                      <c:h val="8.66622071350655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A0A-4C93-8DEE-02E48C1CFB0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0A-4C93-8DEE-02E48C1CFB0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A0A-4C93-8DEE-02E48C1CFB0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4950.7</c:v>
                </c:pt>
                <c:pt idx="1">
                  <c:v>5313.4</c:v>
                </c:pt>
                <c:pt idx="2">
                  <c:v>5043.3999999999996</c:v>
                </c:pt>
                <c:pt idx="3">
                  <c:v>5043.3999999999996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A0A-4C93-8DEE-02E48C1CFB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0A-4C93-8DEE-02E48C1CFB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0A-4C93-8DEE-02E48C1CFB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A0A-4C93-8DEE-02E48C1CFB0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A0A-4C93-8DEE-02E48C1CF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73411072"/>
        <c:axId val="373411632"/>
        <c:axId val="0"/>
      </c:bar3DChart>
      <c:catAx>
        <c:axId val="37341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73411632"/>
        <c:crosses val="autoZero"/>
        <c:auto val="1"/>
        <c:lblAlgn val="ctr"/>
        <c:lblOffset val="100"/>
        <c:noMultiLvlLbl val="0"/>
      </c:catAx>
      <c:valAx>
        <c:axId val="3734116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734110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C3-4ED1-835F-A60FB879431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C3-4ED1-835F-A60FB879431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C3-4ED1-835F-A60FB87943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C3-4ED1-835F-A60FB879431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0C3-4ED1-835F-A60FB879431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458</c:v>
                </c:pt>
                <c:pt idx="1">
                  <c:v>116.3</c:v>
                </c:pt>
                <c:pt idx="2">
                  <c:v>127.6</c:v>
                </c:pt>
                <c:pt idx="3">
                  <c:v>127.6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C3-4ED1-835F-A60FB8794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C3-4ED1-835F-A60FB87943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C3-4ED1-835F-A60FB87943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C3-4ED1-835F-A60FB87943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C3-4ED1-835F-A60FB8794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73097792"/>
        <c:axId val="373098352"/>
        <c:axId val="0"/>
      </c:bar3DChart>
      <c:catAx>
        <c:axId val="37309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73098352"/>
        <c:crosses val="autoZero"/>
        <c:auto val="1"/>
        <c:lblAlgn val="ctr"/>
        <c:lblOffset val="100"/>
        <c:noMultiLvlLbl val="0"/>
      </c:catAx>
      <c:valAx>
        <c:axId val="373098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730977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D5-4EAD-B54D-7CCAD43194EF}"/>
              </c:ext>
            </c:extLst>
          </c:dPt>
          <c:dLbls>
            <c:dLbl>
              <c:idx val="0"/>
              <c:layout>
                <c:manualLayout>
                  <c:x val="3.2404271359209133E-2"/>
                  <c:y val="2.8371088539346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D5-4EAD-B54D-7CCAD43194EF}"/>
                </c:ext>
                <c:ext xmlns:c15="http://schemas.microsoft.com/office/drawing/2012/chart" uri="{CE6537A1-D6FC-4f65-9D91-7224C49458BB}">
                  <c15:layout>
                    <c:manualLayout>
                      <c:w val="0.10949941039978699"/>
                      <c:h val="0.129355243638023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D5-4EAD-B54D-7CCAD43194E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D5-4EAD-B54D-7CCAD43194E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D5-4EAD-B54D-7CCAD43194E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1627.2</c:v>
                </c:pt>
                <c:pt idx="1">
                  <c:v>2344.6999999999998</c:v>
                </c:pt>
                <c:pt idx="2">
                  <c:v>939.1</c:v>
                </c:pt>
                <c:pt idx="3">
                  <c:v>717.4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D5-4EAD-B54D-7CCAD43194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D5-4EAD-B54D-7CCAD43194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D5-4EAD-B54D-7CCAD43194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D5-4EAD-B54D-7CCAD43194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D5-4EAD-B54D-7CCAD4319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73102832"/>
        <c:axId val="373103392"/>
        <c:axId val="0"/>
      </c:bar3DChart>
      <c:catAx>
        <c:axId val="373102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73103392"/>
        <c:crosses val="autoZero"/>
        <c:auto val="1"/>
        <c:lblAlgn val="ctr"/>
        <c:lblOffset val="100"/>
        <c:noMultiLvlLbl val="0"/>
      </c:catAx>
      <c:valAx>
        <c:axId val="37310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731028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AF-446F-891A-E8BE21BE518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AF-446F-891A-E8BE21BE518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3AF-446F-891A-E8BE21BE518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AF-446F-891A-E8BE21BE518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3AF-446F-891A-E8BE21BE518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AF-446F-891A-E8BE21BE5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AF-446F-891A-E8BE21BE51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3AF-446F-891A-E8BE21BE51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AF-446F-891A-E8BE21BE51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AF-446F-891A-E8BE21BE5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0884656"/>
        <c:axId val="310885216"/>
        <c:axId val="0"/>
      </c:bar3DChart>
      <c:catAx>
        <c:axId val="310884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0885216"/>
        <c:crosses val="autoZero"/>
        <c:auto val="1"/>
        <c:lblAlgn val="ctr"/>
        <c:lblOffset val="100"/>
        <c:noMultiLvlLbl val="0"/>
      </c:catAx>
      <c:valAx>
        <c:axId val="31088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08846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EB-48DC-A8EA-C4AA53156431}"/>
              </c:ext>
            </c:extLst>
          </c:dPt>
          <c:dLbls>
            <c:dLbl>
              <c:idx val="0"/>
              <c:layout>
                <c:manualLayout>
                  <c:x val="3.6588801492575027E-2"/>
                  <c:y val="-4.4091760365324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EB-48DC-A8EA-C4AA53156431}"/>
                </c:ext>
                <c:ext xmlns:c15="http://schemas.microsoft.com/office/drawing/2012/chart" uri="{CE6537A1-D6FC-4f65-9D91-7224C49458BB}">
                  <c15:layout>
                    <c:manualLayout>
                      <c:w val="0.11786847066651877"/>
                      <c:h val="0.114862673857089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EB-48DC-A8EA-C4AA5315643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EB-48DC-A8EA-C4AA5315643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EB-48DC-A8EA-C4AA53156431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9504.9</c:v>
                </c:pt>
                <c:pt idx="1">
                  <c:v>2483</c:v>
                </c:pt>
                <c:pt idx="2" formatCode="0.0">
                  <c:v>2078.1</c:v>
                </c:pt>
                <c:pt idx="3">
                  <c:v>2078.1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EB-48DC-A8EA-C4AA531564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EB-48DC-A8EA-C4AA531564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2EB-48DC-A8EA-C4AA531564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EB-48DC-A8EA-C4AA5315643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2EB-48DC-A8EA-C4AA53156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43212464"/>
        <c:axId val="343213024"/>
        <c:axId val="0"/>
      </c:bar3DChart>
      <c:catAx>
        <c:axId val="343212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43213024"/>
        <c:crosses val="autoZero"/>
        <c:auto val="1"/>
        <c:lblAlgn val="ctr"/>
        <c:lblOffset val="100"/>
        <c:noMultiLvlLbl val="0"/>
      </c:catAx>
      <c:valAx>
        <c:axId val="343213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432124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E-4803-9A20-7BC36BD635BD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8E-4803-9A20-7BC36BD635BD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8E-4803-9A20-7BC36BD635B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8E-4803-9A20-7BC36BD635B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08E-4803-9A20-7BC36BD635BD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8E-4803-9A20-7BC36BD635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8E-4803-9A20-7BC36BD635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08E-4803-9A20-7BC36BD635B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8E-4803-9A20-7BC36BD635B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08E-4803-9A20-7BC36BD63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43217504"/>
        <c:axId val="343218064"/>
        <c:axId val="0"/>
      </c:bar3DChart>
      <c:catAx>
        <c:axId val="34321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43218064"/>
        <c:crosses val="autoZero"/>
        <c:auto val="1"/>
        <c:lblAlgn val="ctr"/>
        <c:lblOffset val="100"/>
        <c:noMultiLvlLbl val="0"/>
      </c:catAx>
      <c:valAx>
        <c:axId val="343218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432175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AA-4979-88B6-C1E23FA7853A}"/>
              </c:ext>
            </c:extLst>
          </c:dPt>
          <c:dLbls>
            <c:dLbl>
              <c:idx val="0"/>
              <c:layout>
                <c:manualLayout>
                  <c:x val="2.1980631170420019E-2"/>
                  <c:y val="3.5123659472665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AA-4979-88B6-C1E23FA7853A}"/>
                </c:ext>
                <c:ext xmlns:c15="http://schemas.microsoft.com/office/drawing/2012/chart" uri="{CE6537A1-D6FC-4f65-9D91-7224C49458BB}">
                  <c15:layout>
                    <c:manualLayout>
                      <c:w val="8.8652130022208772E-2"/>
                      <c:h val="0.1307057578246873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AA-4979-88B6-C1E23FA7853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AA-4979-88B6-C1E23FA7853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AA-4979-88B6-C1E23FA7853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269.89999999999992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AA-4979-88B6-C1E23FA785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AA-4979-88B6-C1E23FA785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2AA-4979-88B6-C1E23FA785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AA-4979-88B6-C1E23FA7853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2AA-4979-88B6-C1E23FA78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43239280"/>
        <c:axId val="343239840"/>
        <c:axId val="0"/>
      </c:bar3DChart>
      <c:catAx>
        <c:axId val="34323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43239840"/>
        <c:crosses val="autoZero"/>
        <c:auto val="1"/>
        <c:lblAlgn val="ctr"/>
        <c:lblOffset val="100"/>
        <c:noMultiLvlLbl val="0"/>
      </c:catAx>
      <c:valAx>
        <c:axId val="34323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432392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6E-4106-A6F2-6689596EF1EF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6E-4106-A6F2-6689596EF1EF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6E-4106-A6F2-6689596EF1E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6E-4106-A6F2-6689596EF1E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6E-4106-A6F2-6689596EF1E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6E-4106-A6F2-6689596EF1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6E-4106-A6F2-6689596EF1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66E-4106-A6F2-6689596EF1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6E-4106-A6F2-6689596EF1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66E-4106-A6F2-6689596EF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33302048"/>
        <c:axId val="333302608"/>
        <c:axId val="0"/>
      </c:bar3DChart>
      <c:catAx>
        <c:axId val="333302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33302608"/>
        <c:crosses val="autoZero"/>
        <c:auto val="1"/>
        <c:lblAlgn val="ctr"/>
        <c:lblOffset val="100"/>
        <c:noMultiLvlLbl val="0"/>
      </c:catAx>
      <c:valAx>
        <c:axId val="33330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333020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89-44E5-86DD-F96CAC008501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89-44E5-86DD-F96CAC008501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C89-44E5-86DD-F96CAC00850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C89-44E5-86DD-F96CAC00850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C89-44E5-86DD-F96CAC008501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C89-44E5-86DD-F96CAC0085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C89-44E5-86DD-F96CAC0085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C89-44E5-86DD-F96CAC00850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C89-44E5-86DD-F96CAC00850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C89-44E5-86DD-F96CAC008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33307088"/>
        <c:axId val="333307648"/>
        <c:axId val="0"/>
      </c:bar3DChart>
      <c:catAx>
        <c:axId val="33330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33307648"/>
        <c:crosses val="autoZero"/>
        <c:auto val="1"/>
        <c:lblAlgn val="ctr"/>
        <c:lblOffset val="100"/>
        <c:noMultiLvlLbl val="0"/>
      </c:catAx>
      <c:valAx>
        <c:axId val="33330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333070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6C-4C8F-B646-664FD63735D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6C-4C8F-B646-664FD63735D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E6C-4C8F-B646-664FD63735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6C-4C8F-B646-664FD63735D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E6C-4C8F-B646-664FD63735D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14.5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6C-4C8F-B646-664FD63735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6C-4C8F-B646-664FD63735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6C-4C8F-B646-664FD63735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6C-4C8F-B646-664FD63735D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E6C-4C8F-B646-664FD6373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73420944"/>
        <c:axId val="373421504"/>
        <c:axId val="0"/>
      </c:bar3DChart>
      <c:catAx>
        <c:axId val="373420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73421504"/>
        <c:crosses val="autoZero"/>
        <c:auto val="1"/>
        <c:lblAlgn val="ctr"/>
        <c:lblOffset val="100"/>
        <c:noMultiLvlLbl val="0"/>
      </c:catAx>
      <c:valAx>
        <c:axId val="37342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734209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9910469361864266"/>
          <c:h val="0.3835283089613799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7E-4F80-87F5-E92070ABE5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7E-4F80-87F5-E92070ABE5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0.129</c:v>
                </c:pt>
                <c:pt idx="1">
                  <c:v>0.87100000000000011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7E-4F80-87F5-E92070ABE5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1378983396633333E-2"/>
          <c:y val="0.80955802399700039"/>
          <c:w val="0.93032317895393279"/>
          <c:h val="0.13088395200599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78-4ED4-88B6-C4DC844CB2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78-4ED4-88B6-C4DC844CB2FD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17,2%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078-4ED4-88B6-C4DC844CB2F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82,8</a:t>
                    </a:r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078-4ED4-88B6-C4DC844CB2F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308923884514444E-2"/>
                  <c:y val="1.54320987654321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078-4ED4-88B6-C4DC844CB2F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078-4ED4-88B6-C4DC844CB2F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0.0%</c:formatCode>
                <c:ptCount val="2"/>
                <c:pt idx="0">
                  <c:v>0.17208128703767914</c:v>
                </c:pt>
                <c:pt idx="1">
                  <c:v>0.82791871296232089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78-4ED4-88B6-C4DC844CB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AD-46CE-B141-0E789E122F7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21.675437348883516</c:v>
                </c:pt>
                <c:pt idx="1">
                  <c:v>78.324562651116494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AD-46CE-B141-0E789E122F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9140300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6AD-46CE-B141-0E789E122F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1981200</c:v>
                </c:pt>
                <c:pt idx="1">
                  <c:v>7159100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6AD-46CE-B141-0E789E12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8D-4D06-9762-4E1290017BD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21.652222380083273</c:v>
                </c:pt>
                <c:pt idx="1">
                  <c:v>78.347777619916712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8D-4D06-9762-4E1290017B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9150100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08D-4D06-9762-4E1290017B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1981200</c:v>
                </c:pt>
                <c:pt idx="1">
                  <c:v>7168900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08D-4D06-9762-4E1290017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9910469361864266"/>
          <c:h val="0.3835283089613799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83-453B-89A5-CDB7CEF523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83-453B-89A5-CDB7CEF523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83-453B-89A5-CDB7CEF523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83-453B-89A5-CDB7CEF523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0.49695043039083603</c:v>
                </c:pt>
                <c:pt idx="1">
                  <c:v>0.4522919888237753</c:v>
                </c:pt>
                <c:pt idx="2">
                  <c:v>1.4992334596521035E-2</c:v>
                </c:pt>
                <c:pt idx="3">
                  <c:v>3.5765246188867582E-2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83-453B-89A5-CDB7CEF52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1030323142934597E-2"/>
          <c:y val="0.64887795275590565"/>
          <c:w val="0.9018776054758082"/>
          <c:h val="0.26176790401199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B80B7-8786-4F67-BCC4-3AAC1BFD0224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8EDCB-09C7-4D04-86A2-64F9AA53D015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DC111-BDC6-4AB0-BF05-C0CA8E4A3DCE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1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9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0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7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89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6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6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3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26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643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89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48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26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87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34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1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6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2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7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5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0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image" Target="../media/image40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hart" Target="../charts/chart6.xml"/><Relationship Id="rId5" Type="http://schemas.openxmlformats.org/officeDocument/2006/relationships/image" Target="../media/image42.jpeg"/><Relationship Id="rId10" Type="http://schemas.openxmlformats.org/officeDocument/2006/relationships/chart" Target="../charts/chart5.xml"/><Relationship Id="rId4" Type="http://schemas.openxmlformats.org/officeDocument/2006/relationships/image" Target="../media/image41.png"/><Relationship Id="rId9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tovo.ru/byudzhet.html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9.xml"/><Relationship Id="rId7" Type="http://schemas.openxmlformats.org/officeDocument/2006/relationships/image" Target="../media/image43.png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chart" Target="../charts/chart13.xml"/><Relationship Id="rId5" Type="http://schemas.openxmlformats.org/officeDocument/2006/relationships/image" Target="../media/image41.png"/><Relationship Id="rId10" Type="http://schemas.openxmlformats.org/officeDocument/2006/relationships/chart" Target="../charts/chart12.xml"/><Relationship Id="rId4" Type="http://schemas.openxmlformats.org/officeDocument/2006/relationships/image" Target="../media/image40.png"/><Relationship Id="rId9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tovo@ivreg.ru" TargetMode="Externa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072" y="2661588"/>
            <a:ext cx="6625785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600" b="1" spc="-1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endParaRPr lang="ru-RU" sz="1600" b="1" spc="-2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1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Ивановской области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33020" indent="-50800" algn="ctr">
              <a:lnSpc>
                <a:spcPct val="100000"/>
              </a:lnSpc>
            </a:pP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20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1600" b="1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29.12.2020 №16 (с изменениями)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89962"/>
              </p:ext>
            </p:extLst>
          </p:nvPr>
        </p:nvGraphicFramePr>
        <p:xfrm>
          <a:off x="173649" y="839134"/>
          <a:ext cx="8785855" cy="5681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7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50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069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2021-2023 годы            тыс.</a:t>
                      </a:r>
                      <a:r>
                        <a:rPr lang="ru-RU" sz="1400" b="1" i="0" u="none" strike="noStrike" baseline="0" dirty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1.4. Финансы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17 266,0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12 499,5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9 140,3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9 150,1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 том числе: 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2 222,1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1 981,2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1 981,2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1 981,2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    из них: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    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2 028,6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1 740,0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1 740,0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1 740,0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    Неналоговые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15 043,9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10 518,3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7 159,1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7 168,9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18 127,9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13 438,4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9 140,3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9 150,1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- 861,9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- 938,9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509075"/>
              </p:ext>
            </p:extLst>
          </p:nvPr>
        </p:nvGraphicFramePr>
        <p:xfrm>
          <a:off x="173649" y="922319"/>
          <a:ext cx="8785855" cy="5707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2021-2023 годы            тыс.</a:t>
                      </a:r>
                      <a:r>
                        <a:rPr lang="ru-RU" sz="1400" b="1" i="0" u="none" strike="noStrike" baseline="0" dirty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1.5. Инвестиции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1.6. Малое и среднее предпринимательство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523282"/>
              </p:ext>
            </p:extLst>
          </p:nvPr>
        </p:nvGraphicFramePr>
        <p:xfrm>
          <a:off x="173649" y="922317"/>
          <a:ext cx="8741753" cy="555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3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9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576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2021-2023 годы            тыс.</a:t>
                      </a:r>
                      <a:r>
                        <a:rPr lang="ru-RU" sz="1400" b="1" i="0" u="none" strike="noStrike" baseline="0" dirty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5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1.7. Демография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3304,00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3298,00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3297,00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3296,00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3296,00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2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033361"/>
              </p:ext>
            </p:extLst>
          </p:nvPr>
        </p:nvGraphicFramePr>
        <p:xfrm>
          <a:off x="173649" y="922319"/>
          <a:ext cx="8785855" cy="5548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2021-2023 годы            тыс.</a:t>
                      </a:r>
                      <a:r>
                        <a:rPr lang="ru-RU" sz="1400" b="1" i="0" u="none" strike="noStrike" baseline="0" dirty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1.8. Труд и занятость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42108,5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43790,4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45630,7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47456,6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49354,6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14621,0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15205,0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15844,0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16478,0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17137,0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75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3" y="160656"/>
            <a:ext cx="700538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102621"/>
              </p:ext>
            </p:extLst>
          </p:nvPr>
        </p:nvGraphicFramePr>
        <p:xfrm>
          <a:off x="173649" y="838200"/>
          <a:ext cx="8785855" cy="5837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5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2021-2023 годы            тыс.</a:t>
                      </a:r>
                      <a:r>
                        <a:rPr lang="ru-RU" sz="1400" b="1" i="0" u="none" strike="noStrike" baseline="0" dirty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1.9. Развитие социальной сферы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494,6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792,2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МОУ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Китовская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Китовский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МАДОУ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Офис врача общей практики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МБУК "Культурно досуговый центр 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с.Китово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МАУДО "Центр творчества"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МАУК "Библиотечное объединение Шуйского муниципального района"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92154"/>
            <a:ext cx="9143999" cy="560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/>
                </a:solidFill>
                <a:effectLst/>
              </a:rPr>
              <a:t>Основные </a:t>
            </a:r>
            <a:r>
              <a:rPr sz="2000" b="1" dirty="0" err="1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бюджетной и налоговой политики Китовского сельского поселения на 2021 год и плановый период 2022 и 2023 годов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600" y="1752600"/>
            <a:ext cx="7852409" cy="472440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" y="1752600"/>
            <a:ext cx="7776209" cy="478663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40376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услуг;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обеспечение сбалансированности </a:t>
            </a:r>
            <a:r>
              <a:rPr sz="2000" spc="-2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5" dirty="0" err="1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lang="ru-RU"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 err="1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устойчивости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на всем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планирования;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программно-целевых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принципов  планирования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spc="-1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 err="1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z="20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95578" y="266701"/>
            <a:ext cx="70764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характеристики бюджета </a:t>
            </a:r>
            <a:r>
              <a:rPr lang="ru-RU"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на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21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3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годы,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94018"/>
              </p:ext>
            </p:extLst>
          </p:nvPr>
        </p:nvGraphicFramePr>
        <p:xfrm>
          <a:off x="281114" y="1065196"/>
          <a:ext cx="7567486" cy="220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40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spc="-5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4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5" dirty="0" err="1">
                          <a:latin typeface="Arial"/>
                          <a:cs typeface="Arial"/>
                        </a:rPr>
                        <a:t>Доходы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17 265 998,69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</a:t>
                      </a:r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704 461,23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9 140 300,00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9 150 100,00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73,6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71,9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100,0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Расходы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18 127 916,84</a:t>
                      </a:r>
                      <a:endParaRPr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13 179 718,09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9 140 300,00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9 150 100,00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72,7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67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,0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100,0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Дефицит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(-),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Профицит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(+)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- 861 918,15</a:t>
                      </a:r>
                      <a:endParaRPr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- </a:t>
                      </a:r>
                      <a:r>
                        <a:rPr lang="ru-RU" sz="1100" dirty="0" smtClean="0">
                          <a:latin typeface="Arial"/>
                          <a:cs typeface="Arial"/>
                        </a:rPr>
                        <a:t>475 256,86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0,0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0,0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35898" y="5957778"/>
            <a:ext cx="83470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том числе условно утвержденные расходы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 err="1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2022 год в сумме 222 640,0 руб.; на 2023 год в сумме 445 330,0 руб..</a:t>
            </a:r>
          </a:p>
          <a:p>
            <a:pPr marL="14604" marR="5080" indent="-1270">
              <a:lnSpc>
                <a:spcPct val="100000"/>
              </a:lnSpc>
            </a:pP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условно утвержденными расходами понимаются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распределенные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плановом периоде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классификацией расходов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бюджетов бюджетные</a:t>
            </a:r>
            <a:r>
              <a:rPr sz="1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ассигнования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683583403"/>
              </p:ext>
            </p:extLst>
          </p:nvPr>
        </p:nvGraphicFramePr>
        <p:xfrm>
          <a:off x="687387" y="3445390"/>
          <a:ext cx="7923213" cy="251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5149" y="149301"/>
            <a:ext cx="1008849" cy="61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3978" y="162322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chemeClr val="bg1"/>
                </a:solidFill>
                <a:effectLst/>
              </a:rPr>
              <a:t>Доходы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бюджета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 err="1">
                <a:solidFill>
                  <a:schemeClr val="bg1"/>
                </a:solidFill>
                <a:effectLst/>
              </a:rPr>
              <a:t>Китовского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>
                <a:solidFill>
                  <a:schemeClr val="bg1"/>
                </a:solidFill>
                <a:effectLst/>
              </a:rPr>
              <a:t> сельского  поселения </a:t>
            </a:r>
            <a:r>
              <a:rPr sz="1800" b="1" dirty="0">
                <a:solidFill>
                  <a:schemeClr val="bg1"/>
                </a:solidFill>
                <a:effectLst/>
              </a:rPr>
              <a:t>в </a:t>
            </a:r>
            <a:r>
              <a:rPr sz="1800" b="1" spc="-5" dirty="0">
                <a:solidFill>
                  <a:schemeClr val="bg1"/>
                </a:solidFill>
                <a:effectLst/>
              </a:rPr>
              <a:t>20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21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- </a:t>
            </a:r>
            <a:r>
              <a:rPr sz="1800" b="1" spc="-5" dirty="0">
                <a:solidFill>
                  <a:schemeClr val="bg1"/>
                </a:solidFill>
                <a:effectLst/>
              </a:rPr>
              <a:t>202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3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годах, 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руб</a:t>
            </a:r>
            <a:r>
              <a:rPr sz="1800" b="1" spc="-5" dirty="0">
                <a:solidFill>
                  <a:schemeClr val="bg1"/>
                </a:solidFill>
                <a:effectLst/>
              </a:rPr>
              <a:t>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10677"/>
              </p:ext>
            </p:extLst>
          </p:nvPr>
        </p:nvGraphicFramePr>
        <p:xfrm>
          <a:off x="173053" y="942975"/>
          <a:ext cx="8760057" cy="35022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4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46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218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37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099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9506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ПОКАЗАТЕЛИ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2019 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 2020 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2020 к 2019, </a:t>
                      </a:r>
                      <a:r>
                        <a:rPr lang="ru-RU" sz="900" dirty="0"/>
                        <a:t>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План на 2021 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2021 к 2020, 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2022 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 к 2021, 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2023 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 к 2022, 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3341">
                <a:tc>
                  <a:txBody>
                    <a:bodyPr/>
                    <a:lstStyle/>
                    <a:p>
                      <a:r>
                        <a:rPr lang="ru-RU" sz="1100" dirty="0"/>
                        <a:t>Налоговые</a:t>
                      </a:r>
                      <a:r>
                        <a:rPr lang="ru-RU" sz="1100" baseline="0" dirty="0"/>
                        <a:t> и неналоговые доходы 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2 827,6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2 222,1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78,6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2 186,2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1 981,2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90,6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1 981,2</a:t>
                      </a:r>
                    </a:p>
                    <a:p>
                      <a:pPr algn="r"/>
                      <a:endParaRPr lang="ru-RU" sz="11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6771">
                <a:tc>
                  <a:txBody>
                    <a:bodyPr/>
                    <a:lstStyle/>
                    <a:p>
                      <a:r>
                        <a:rPr lang="ru-RU" sz="1100" dirty="0"/>
                        <a:t>межбюджетные трансферты:</a:t>
                      </a:r>
                    </a:p>
                    <a:p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b="1" dirty="0" err="1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12 623,1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15 043,9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119,2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10 518,3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69,9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7 159,1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69,1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7 168,9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144">
                <a:tc>
                  <a:txBody>
                    <a:bodyPr/>
                    <a:lstStyle/>
                    <a:p>
                      <a:r>
                        <a:rPr lang="ru-RU" sz="1100" dirty="0"/>
                        <a:t>дотации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6 812,5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7 487,9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109,9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7 250,2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96,8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6 924,4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95,5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6 925,4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654">
                <a:tc>
                  <a:txBody>
                    <a:bodyPr/>
                    <a:lstStyle/>
                    <a:p>
                      <a:r>
                        <a:rPr lang="ru-RU" sz="1100" dirty="0"/>
                        <a:t>субвенции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201,4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225,9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112,2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232,4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234,7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101,0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b="1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243,5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727">
                <a:tc>
                  <a:txBody>
                    <a:bodyPr/>
                    <a:lstStyle/>
                    <a:p>
                      <a:r>
                        <a:rPr lang="ru-RU" sz="1100" dirty="0"/>
                        <a:t>субсидии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3 449,2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6 815,0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197,6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308,4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33,9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b="1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Структура доходов бюджета </a:t>
            </a:r>
            <a:r>
              <a:rPr lang="ru-RU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в 2021-2023 годах</a:t>
            </a: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21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74104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20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План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9315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22г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202</a:t>
            </a:r>
            <a:r>
              <a:rPr lang="ru-RU" sz="1100" dirty="0">
                <a:latin typeface="Times New Roman"/>
                <a:cs typeface="Times New Roman"/>
              </a:rPr>
              <a:t>3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4037812297"/>
              </p:ext>
            </p:extLst>
          </p:nvPr>
        </p:nvGraphicFramePr>
        <p:xfrm>
          <a:off x="254315" y="2228750"/>
          <a:ext cx="8328853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1339376311"/>
              </p:ext>
            </p:extLst>
          </p:nvPr>
        </p:nvGraphicFramePr>
        <p:xfrm>
          <a:off x="2618232" y="2297594"/>
          <a:ext cx="2029968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777632843"/>
              </p:ext>
            </p:extLst>
          </p:nvPr>
        </p:nvGraphicFramePr>
        <p:xfrm>
          <a:off x="4572000" y="2297594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41676441"/>
              </p:ext>
            </p:extLst>
          </p:nvPr>
        </p:nvGraphicFramePr>
        <p:xfrm>
          <a:off x="6525768" y="2257419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0" name="object 52"/>
          <p:cNvSpPr txBox="1"/>
          <p:nvPr/>
        </p:nvSpPr>
        <p:spPr>
          <a:xfrm>
            <a:off x="1905000" y="1524000"/>
            <a:ext cx="5638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Структура </a:t>
            </a:r>
            <a:r>
              <a:rPr sz="1400" b="1" spc="-5" dirty="0">
                <a:latin typeface="Arial"/>
                <a:cs typeface="Arial"/>
              </a:rPr>
              <a:t>доходов бюджета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>
                <a:latin typeface="Arial"/>
                <a:cs typeface="Arial"/>
              </a:rPr>
              <a:t>20</a:t>
            </a:r>
            <a:r>
              <a:rPr lang="ru-RU" sz="1400" b="1" spc="-5" dirty="0">
                <a:latin typeface="Arial"/>
                <a:cs typeface="Arial"/>
              </a:rPr>
              <a:t>20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sz="1400" b="1" spc="-5" dirty="0">
                <a:latin typeface="Arial"/>
                <a:cs typeface="Arial"/>
              </a:rPr>
              <a:t>202</a:t>
            </a:r>
            <a:r>
              <a:rPr lang="ru-RU" sz="1400" b="1" spc="-5" dirty="0">
                <a:latin typeface="Arial"/>
                <a:cs typeface="Arial"/>
              </a:rPr>
              <a:t>3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годах</a:t>
            </a:r>
            <a:r>
              <a:rPr sz="1400" b="1" spc="-5" dirty="0">
                <a:latin typeface="Arial"/>
                <a:cs typeface="Arial"/>
              </a:rPr>
              <a:t>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1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33703" y="167495"/>
            <a:ext cx="52520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ru-RU"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21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3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тыс.</a:t>
            </a:r>
            <a:r>
              <a:rPr sz="1800" b="1" spc="-6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9452" y="149301"/>
            <a:ext cx="924546" cy="85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301258"/>
              </p:ext>
            </p:extLst>
          </p:nvPr>
        </p:nvGraphicFramePr>
        <p:xfrm>
          <a:off x="263650" y="1334466"/>
          <a:ext cx="8575550" cy="3505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8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0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87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80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87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80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875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41934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Показатель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5600" marR="408305" indent="-355600" algn="ctr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355600" algn="l"/>
                        </a:tabLst>
                      </a:pPr>
                      <a:r>
                        <a:rPr lang="ru-RU" sz="900" b="1" dirty="0">
                          <a:latin typeface="Arial"/>
                          <a:cs typeface="Arial"/>
                        </a:rPr>
                        <a:t>             2020 год                Исполнение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21</a:t>
                      </a:r>
                      <a:r>
                        <a:rPr lang="ru-RU" sz="900" b="1" spc="-5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 err="1">
                          <a:latin typeface="Arial"/>
                          <a:cs typeface="Arial"/>
                        </a:rPr>
                        <a:t>год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мма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10668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объему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сумма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10668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объему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сумма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10668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объему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сумма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10668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объему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всего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208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15043,9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99,9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10 518,3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7 159,1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7 168,9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228">
                <a:tc>
                  <a:txBody>
                    <a:bodyPr/>
                    <a:lstStyle/>
                    <a:p>
                      <a:pPr marL="97155" marR="109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 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других бюджетов бюджетной системы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Российской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Федерации,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15 067,7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10 518,3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7 159,1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7 168,9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Дотации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271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7 487,9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49,7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7 250,2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68,9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6 924,0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6 925,4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12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Субсидии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6 815,0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45,2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7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Субвенции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225,9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2,2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6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Иные межбюджетные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трансферты,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538,9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1 727,3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101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Возврат остатков прошлых лет</a:t>
                      </a:r>
                    </a:p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-23,8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0956"/>
            <a:ext cx="74021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 err="1">
                <a:solidFill>
                  <a:srgbClr val="000000"/>
                </a:solidFill>
              </a:rPr>
              <a:t>Китовского</a:t>
            </a:r>
            <a:r>
              <a:rPr sz="2500" spc="-5" dirty="0">
                <a:solidFill>
                  <a:srgbClr val="000000"/>
                </a:solidFill>
              </a:rPr>
              <a:t> сельского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4870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ашему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решени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 err="1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 err="1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21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плановый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z="1600" spc="-20" dirty="0" err="1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 err="1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21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мы разместили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проекта решения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 err="1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pc="-1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kitovo.ru/byudzhet.html</a:t>
            </a:r>
            <a:r>
              <a:rPr lang="ru-RU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21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плановый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err="1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lang="ru-RU" sz="1600" spc="-10" dirty="0" err="1">
                <a:latin typeface="Times New Roman" pitchFamily="18" charset="0"/>
                <a:cs typeface="Times New Roman" pitchFamily="18" charset="0"/>
              </a:rPr>
              <a:t>Китовском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уважением, </a:t>
            </a:r>
            <a:r>
              <a:rPr sz="1600" spc="-25" dirty="0" err="1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err="1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	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А.С. Сорокина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719563452"/>
              </p:ext>
            </p:extLst>
          </p:nvPr>
        </p:nvGraphicFramePr>
        <p:xfrm>
          <a:off x="254315" y="2228750"/>
          <a:ext cx="8328853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2021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62200" y="1600200"/>
            <a:ext cx="4757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Структура </a:t>
            </a:r>
            <a:r>
              <a:rPr sz="1200" b="1" spc="-10" dirty="0">
                <a:latin typeface="Arial"/>
                <a:cs typeface="Arial"/>
              </a:rPr>
              <a:t>безвозмездных поступлений </a:t>
            </a:r>
            <a:r>
              <a:rPr sz="1200" b="1" dirty="0">
                <a:latin typeface="Arial"/>
                <a:cs typeface="Arial"/>
              </a:rPr>
              <a:t>в 20</a:t>
            </a:r>
            <a:r>
              <a:rPr lang="ru-RU" sz="1200" b="1" dirty="0">
                <a:latin typeface="Arial"/>
                <a:cs typeface="Arial"/>
              </a:rPr>
              <a:t>20</a:t>
            </a:r>
            <a:r>
              <a:rPr sz="1200" b="1" spc="-5" dirty="0">
                <a:latin typeface="Arial"/>
                <a:cs typeface="Arial"/>
              </a:rPr>
              <a:t>– </a:t>
            </a:r>
            <a:r>
              <a:rPr sz="1200" b="1" dirty="0">
                <a:latin typeface="Arial"/>
                <a:cs typeface="Arial"/>
              </a:rPr>
              <a:t>20</a:t>
            </a:r>
            <a:r>
              <a:rPr lang="ru-RU" sz="1200" b="1" dirty="0">
                <a:latin typeface="Arial"/>
                <a:cs typeface="Arial"/>
              </a:rPr>
              <a:t>23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годах,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21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74104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20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Исполнено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9315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22г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202</a:t>
            </a:r>
            <a:r>
              <a:rPr lang="ru-RU" sz="1100" dirty="0">
                <a:latin typeface="Times New Roman"/>
                <a:cs typeface="Times New Roman"/>
              </a:rPr>
              <a:t>3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3185187422"/>
              </p:ext>
            </p:extLst>
          </p:nvPr>
        </p:nvGraphicFramePr>
        <p:xfrm>
          <a:off x="2618232" y="2297594"/>
          <a:ext cx="2029968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275526284"/>
              </p:ext>
            </p:extLst>
          </p:nvPr>
        </p:nvGraphicFramePr>
        <p:xfrm>
          <a:off x="4572000" y="2297594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975459760"/>
              </p:ext>
            </p:extLst>
          </p:nvPr>
        </p:nvGraphicFramePr>
        <p:xfrm>
          <a:off x="6640068" y="2257375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11210" y="214290"/>
            <a:ext cx="932789" cy="75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подходы при составлении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2021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1278" y="160171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7335" y="1142999"/>
            <a:ext cx="8331866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764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 err="1">
                <a:latin typeface="Arial"/>
                <a:cs typeface="Arial"/>
              </a:rPr>
              <a:t>Финансовое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действующих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расходных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обязательств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</a:t>
            </a:r>
            <a:r>
              <a:rPr lang="ru-RU" sz="1400" spc="-10" dirty="0" err="1">
                <a:latin typeface="Arial"/>
                <a:cs typeface="Arial"/>
              </a:rPr>
              <a:t>Китовского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 err="1">
                <a:latin typeface="Arial"/>
                <a:cs typeface="Arial"/>
              </a:rPr>
              <a:t>учетом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целей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 err="1">
                <a:latin typeface="Arial"/>
                <a:cs typeface="Arial"/>
              </a:rPr>
              <a:t>задач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деятельности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органов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местного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самоуправления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lang="ru-RU" sz="1400" spc="-15" dirty="0" err="1">
                <a:latin typeface="Arial"/>
                <a:cs typeface="Arial"/>
              </a:rPr>
              <a:t>Китовского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Планирование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услуг:</a:t>
            </a:r>
            <a:endParaRPr sz="1400" dirty="0">
              <a:latin typeface="Arial"/>
              <a:cs typeface="Arial"/>
            </a:endParaRPr>
          </a:p>
          <a:p>
            <a:pPr marL="469900" marR="989330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основании общероссийских </a:t>
            </a:r>
            <a:r>
              <a:rPr sz="1400" spc="-10" dirty="0">
                <a:latin typeface="Arial"/>
                <a:cs typeface="Arial"/>
              </a:rPr>
              <a:t>базовых (отраслевых) перечней </a:t>
            </a:r>
            <a:r>
              <a:rPr sz="1400" spc="-5" dirty="0">
                <a:latin typeface="Arial"/>
                <a:cs typeface="Arial"/>
              </a:rPr>
              <a:t>(классификаторов)  </a:t>
            </a:r>
            <a:r>
              <a:rPr sz="1400" spc="-10" dirty="0">
                <a:latin typeface="Arial"/>
                <a:cs typeface="Arial"/>
              </a:rPr>
              <a:t>государственных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40" dirty="0">
                <a:latin typeface="Arial"/>
                <a:cs typeface="Arial"/>
              </a:rPr>
              <a:t>услуг, </a:t>
            </a:r>
            <a:r>
              <a:rPr sz="1400" spc="-5" dirty="0">
                <a:latin typeface="Arial"/>
                <a:cs typeface="Arial"/>
              </a:rPr>
              <a:t>оказываемых физическим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лицам;</a:t>
            </a:r>
            <a:endParaRPr sz="1400" dirty="0">
              <a:latin typeface="Arial"/>
              <a:cs typeface="Arial"/>
            </a:endParaRPr>
          </a:p>
          <a:p>
            <a:pPr marL="470534" marR="311785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</a:t>
            </a:r>
            <a:r>
              <a:rPr sz="1400" spc="-5" dirty="0">
                <a:latin typeface="Arial"/>
                <a:cs typeface="Arial"/>
              </a:rPr>
              <a:t>размера нормативных </a:t>
            </a:r>
            <a:r>
              <a:rPr sz="1400" spc="-15" dirty="0">
                <a:latin typeface="Arial"/>
                <a:cs typeface="Arial"/>
              </a:rPr>
              <a:t>затрат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10" dirty="0">
                <a:latin typeface="Arial"/>
                <a:cs typeface="Arial"/>
              </a:rPr>
              <a:t>услуг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общих  требований, </a:t>
            </a:r>
            <a:r>
              <a:rPr sz="1400" spc="-10" dirty="0">
                <a:latin typeface="Arial"/>
                <a:cs typeface="Arial"/>
              </a:rPr>
              <a:t>установленных </a:t>
            </a:r>
            <a:r>
              <a:rPr sz="1400" spc="-5" dirty="0">
                <a:latin typeface="Arial"/>
                <a:cs typeface="Arial"/>
              </a:rPr>
              <a:t>федеральными </a:t>
            </a:r>
            <a:r>
              <a:rPr sz="1400" spc="-10" dirty="0">
                <a:latin typeface="Arial"/>
                <a:cs typeface="Arial"/>
              </a:rPr>
              <a:t>органами исполнительной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власти.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Финансовое </a:t>
            </a:r>
            <a:r>
              <a:rPr sz="1400" spc="-10" dirty="0">
                <a:latin typeface="Arial"/>
                <a:cs typeface="Arial"/>
              </a:rPr>
              <a:t>обеспечение задач, установленных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Указах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Президента:</a:t>
            </a:r>
            <a:endParaRPr sz="1400" dirty="0">
              <a:latin typeface="Arial"/>
              <a:cs typeface="Arial"/>
            </a:endParaRPr>
          </a:p>
          <a:p>
            <a:pPr marL="469900" marR="889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предусмотрение средств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полнение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указа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Президента Российской Федерации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от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07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мая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2012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года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№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597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«О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мероприятиях по реализации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государственной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социальной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политики»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для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доведения средней заработной платы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работников </a:t>
            </a:r>
            <a:r>
              <a:rPr sz="1400" spc="-25" dirty="0">
                <a:solidFill>
                  <a:srgbClr val="252519"/>
                </a:solidFill>
                <a:latin typeface="Arial"/>
                <a:cs typeface="Arial"/>
              </a:rPr>
              <a:t>культуры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до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средней заработной платы 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регионе согласно принятой «дорожной</a:t>
            </a:r>
            <a:r>
              <a:rPr sz="1400" spc="-90" dirty="0">
                <a:solidFill>
                  <a:srgbClr val="25251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карте».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70534" marR="829944" indent="-4565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1170" algn="l"/>
                <a:tab pos="471805" algn="l"/>
              </a:tabLst>
            </a:pP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прозрачности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открытости </a:t>
            </a:r>
            <a:r>
              <a:rPr sz="1400" spc="-15" dirty="0">
                <a:latin typeface="Arial"/>
                <a:cs typeface="Arial"/>
              </a:rPr>
              <a:t>бюджета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бюджетного </a:t>
            </a:r>
            <a:r>
              <a:rPr sz="1400" spc="-5" dirty="0">
                <a:latin typeface="Arial"/>
                <a:cs typeface="Arial"/>
              </a:rPr>
              <a:t>процесса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10" dirty="0" err="1">
                <a:latin typeface="Arial"/>
                <a:cs typeface="Arial"/>
              </a:rPr>
              <a:t>Китовском</a:t>
            </a:r>
            <a:r>
              <a:rPr lang="ru-RU" sz="1400" spc="-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 сельском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15049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Сохранение </a:t>
            </a:r>
            <a:r>
              <a:rPr sz="1400" spc="-10" dirty="0">
                <a:latin typeface="Arial"/>
                <a:cs typeface="Arial"/>
              </a:rPr>
              <a:t>бездефицитного </a:t>
            </a:r>
            <a:r>
              <a:rPr sz="1400" spc="-15" dirty="0" err="1">
                <a:latin typeface="Arial"/>
                <a:cs typeface="Arial"/>
              </a:rPr>
              <a:t>бюджета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</a:t>
            </a:r>
            <a:r>
              <a:rPr lang="ru-RU" sz="1400" spc="-15" dirty="0" err="1">
                <a:latin typeface="Arial"/>
                <a:cs typeface="Arial"/>
              </a:rPr>
              <a:t>Китовского</a:t>
            </a:r>
            <a:r>
              <a:rPr lang="ru-RU" sz="1400" spc="-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20</a:t>
            </a:r>
            <a:r>
              <a:rPr lang="ru-RU" sz="1400" spc="-5" dirty="0">
                <a:latin typeface="Arial"/>
                <a:cs typeface="Arial"/>
              </a:rPr>
              <a:t>21</a:t>
            </a:r>
            <a:r>
              <a:rPr sz="1400" spc="-5" dirty="0">
                <a:latin typeface="Arial"/>
                <a:cs typeface="Arial"/>
              </a:rPr>
              <a:t>-202</a:t>
            </a:r>
            <a:r>
              <a:rPr lang="ru-RU" sz="1400" spc="-5" dirty="0">
                <a:latin typeface="Arial"/>
                <a:cs typeface="Arial"/>
              </a:rPr>
              <a:t>3</a:t>
            </a:r>
            <a:r>
              <a:rPr sz="1400" spc="-5" dirty="0">
                <a:latin typeface="Arial"/>
                <a:cs typeface="Arial"/>
              </a:rPr>
              <a:t>  </a:t>
            </a:r>
            <a:r>
              <a:rPr sz="1400" spc="-20" dirty="0">
                <a:latin typeface="Arial"/>
                <a:cs typeface="Arial"/>
              </a:rPr>
              <a:t>годах.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52197" y="177215"/>
            <a:ext cx="6757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21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– 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3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годах, </a:t>
            </a:r>
            <a:r>
              <a:rPr sz="1600" b="1" spc="13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993362"/>
              </p:ext>
            </p:extLst>
          </p:nvPr>
        </p:nvGraphicFramePr>
        <p:xfrm>
          <a:off x="207932" y="1136671"/>
          <a:ext cx="8402668" cy="4449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70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2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656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6695" marR="90170" indent="-114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1029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038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050" b="1" spc="-2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38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sz="1050" b="1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5 258 249,64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6 998 212,75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5 280 359,50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5 280 359,50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67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высшего должностного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субъекта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sz="105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802 359,39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885 376,33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814 634,20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814 634,20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 высших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исполнительных органов государственной  власти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Российской Федерации,  местных</a:t>
                      </a: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3 528 872,31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3 598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708,09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532 696,00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3 532 696,00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kern="12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(изменение) списков кандидатов в присяжные заседатели федеральных судов общей юрисдикции в Российской федерации (Закупка товаров, работ и услуг для обеспечения государственных (муниципальных) нужд)</a:t>
                      </a:r>
                      <a:endParaRPr sz="1050" kern="1200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kern="12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lang="ru-RU" sz="105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178,0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796 426,94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504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128,03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923 029,30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923 029,30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5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225 500,00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232</a:t>
                      </a:r>
                      <a:r>
                        <a:rPr lang="ru-RU" sz="10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400,00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234 700,00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243 500,00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744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вневойсковая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225 500,00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232</a:t>
                      </a:r>
                      <a:r>
                        <a:rPr lang="ru-RU" sz="105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400,00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234 700,00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243 500,00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</a:t>
            </a:r>
            <a:r>
              <a:rPr lang="en-US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1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– 202</a:t>
            </a:r>
            <a:r>
              <a:rPr lang="en-US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3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годах,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1600" b="1" spc="18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(продолжение)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027141"/>
              </p:ext>
            </p:extLst>
          </p:nvPr>
        </p:nvGraphicFramePr>
        <p:xfrm>
          <a:off x="457201" y="1295400"/>
          <a:ext cx="8229598" cy="55025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8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0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29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52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52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52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155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17804" marR="83185" indent="-114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9685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161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42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 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458 004,97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116 320,00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127 620,00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127 620,00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пожарной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458 004,97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116 320,00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127 620,00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127 620,00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26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5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1 923,37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560 327,70</a:t>
                      </a:r>
                    </a:p>
                  </a:txBody>
                  <a:tcPr marL="0" marR="0" marT="406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(дорожные</a:t>
                      </a:r>
                      <a:r>
                        <a:rPr sz="105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фонды)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371 923,37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560 327,70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282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2773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r>
                        <a:rPr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ОЕ </a:t>
                      </a:r>
                      <a:r>
                        <a:rPr sz="105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1 854 235,52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2 541 701,01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949 068,96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727 378,96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1 854 235,52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2 541 701,01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949 068,96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727 378,96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711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7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Молодежная политика</a:t>
                      </a:r>
                      <a:endParaRPr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974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sz="105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9 714 811,62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2 483 019,92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2 078 142,50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2 078 142,50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1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9 714 811,62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2 483 019,92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2 078 142,50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2 078 142,50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711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sz="105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245 191,72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227 736,71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197 769,04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197 769,04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14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50" spc="-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</a:t>
                      </a:r>
                      <a:r>
                        <a:rPr sz="105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050" spc="-1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15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245 191,72</a:t>
                      </a: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0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0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213 236,71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14 500,00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197 769,04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197 769,04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126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sz="105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50" b="1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0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</a:t>
                      </a:r>
                      <a:r>
                        <a:rPr sz="105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1269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sz="105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РАСХОДОВ: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18 127 916,84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13 179 718,09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8 917 660,00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8 704 770,00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Китовского сельского поселения на 2021 год и на плановый период 2022 и 2023 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/>
              <a:t>Бюджет Китовского сельского поселения на 2021 год и на плановый период 2022 и 2023  годов сформирован в программной структуре расходов на основе </a:t>
            </a:r>
            <a:r>
              <a:rPr lang="ru-RU" sz="2000" b="1" dirty="0"/>
              <a:t>11 муниципальных программ</a:t>
            </a:r>
            <a:r>
              <a:rPr lang="ru-RU" sz="2000" dirty="0"/>
              <a:t>, перечень которых утвержден постановлением Администрации Китовского сельского поселения от 14.11.2016 № 254.( в действующей редакции)</a:t>
            </a:r>
          </a:p>
          <a:p>
            <a:endParaRPr lang="ru-RU" sz="2000" dirty="0"/>
          </a:p>
          <a:p>
            <a:r>
              <a:rPr lang="ru-RU" sz="2000" dirty="0"/>
              <a:t>Расходы бюджета состоят из: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расходов на реализацию муниципальных программ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непрограммным направлениям 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/>
              <a:t>Китовского сельского поселения </a:t>
            </a:r>
            <a:r>
              <a:rPr lang="ru-RU" sz="2000" b="1" dirty="0"/>
              <a:t>в общем объеме расходов бюджета </a:t>
            </a:r>
            <a:r>
              <a:rPr lang="ru-RU" sz="2000" dirty="0"/>
              <a:t>составят в 2021 году – </a:t>
            </a:r>
            <a:r>
              <a:rPr lang="ru-RU" sz="2000" b="1" dirty="0" smtClean="0"/>
              <a:t>78,3%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631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21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3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43359"/>
              </p:ext>
            </p:extLst>
          </p:nvPr>
        </p:nvGraphicFramePr>
        <p:xfrm>
          <a:off x="409575" y="1467997"/>
          <a:ext cx="8487374" cy="3478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25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5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2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9040" marR="317500" indent="-8718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5019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8441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«Муниципальное управление Китовского сельского поселения»</a:t>
                      </a:r>
                      <a:endParaRPr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4 950 680,18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313 401,93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5 043 381,74</a:t>
                      </a: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5 043 381,74</a:t>
                      </a: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«Обеспечение пожарной безопасности в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Китовском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сельском поселении»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458 004,97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116 320,00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127 620,00</a:t>
                      </a: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127 620,00</a:t>
                      </a: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«Благоустройство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1 627 248,99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2 344 714,48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939 068,96</a:t>
                      </a: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717 378,96</a:t>
                      </a: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«Молодое поколение»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045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культуры на</a:t>
                      </a:r>
                      <a:r>
                        <a:rPr lang="ru-RU" sz="12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территории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Китовского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9 504 911,62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483 019,92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2 078 142,50</a:t>
                      </a: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2 078 142,50</a:t>
                      </a: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0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9" y="149291"/>
            <a:ext cx="7031184" cy="922255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6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6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21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3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72080"/>
              </p:ext>
            </p:extLst>
          </p:nvPr>
        </p:nvGraphicFramePr>
        <p:xfrm>
          <a:off x="785786" y="1142984"/>
          <a:ext cx="8011151" cy="5482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4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6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03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12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2034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9040" marR="317500" indent="-8718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44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массового спорта  и физической культуры  в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Китовском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сельском поселении»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928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и поддержка малого и среднего предпринимательства в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Китовском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сельском поселении Шуйского муниципального района»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7410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экономики и сокращения экономических издержек в бюджетном секторе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Китовского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сельского поселения»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269 900,00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699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9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«Формирование современной городской среды на территории Китовского сельского поселения»</a:t>
                      </a:r>
                      <a:endParaRPr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595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«Содействие и развитие сельскохозяйственного производства, создание условий для развития малого и среднего предпринимательства на территории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Китовского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сельского поселения на 2019-2021 годы»</a:t>
                      </a:r>
                      <a:endParaRPr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5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программа «Улучшение условий и охраны труда в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Китовском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сельском поселении»</a:t>
                      </a:r>
                      <a:endParaRPr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14 500,00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Всего по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муниципальным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программам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16 810 745,76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10 321 956,33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8 248 213,20</a:t>
                      </a: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8 026 523,20</a:t>
                      </a: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399" y="125183"/>
            <a:ext cx="8915401" cy="5606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«Муниципальное управление </a:t>
            </a:r>
            <a:r>
              <a:rPr lang="ru-R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Китовского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 сельского поселения»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67600" y="560801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477296"/>
              </p:ext>
            </p:extLst>
          </p:nvPr>
        </p:nvGraphicFramePr>
        <p:xfrm>
          <a:off x="152399" y="3581400"/>
          <a:ext cx="8732447" cy="31120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20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2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5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8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3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0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 сохранности имущества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196,1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425,9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Внедрение и сопровождение информационных систем по повышению качества и доступности финансовой информации 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171,5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171,9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94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аппарата администрации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3 528,9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598,7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3 532,7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3 532,7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главы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802,4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885,4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814,6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814,6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Осуществление дополнительного пенсионного обеспечения за выслугу лет к  пенсиям муниципальных служащих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245,2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213,2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197,8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197,8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Уплата членского взноса в Совет муниципальных образований Ивановской области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8,3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8,3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Реализация программ профессиональной переподготовки  лиц, замещающих муниципальные должности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и муниципальных служащих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Резервный фонд Администрации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96918896"/>
              </p:ext>
            </p:extLst>
          </p:nvPr>
        </p:nvGraphicFramePr>
        <p:xfrm>
          <a:off x="2133600" y="941815"/>
          <a:ext cx="5181600" cy="180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1841" y="2843161"/>
            <a:ext cx="8683557" cy="58477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Целью муниципальной программы является:</a:t>
            </a:r>
          </a:p>
          <a:p>
            <a:r>
              <a:rPr lang="ru-RU" sz="1600" dirty="0"/>
              <a:t>Повышение эффективности и качества муниципального самоуправления</a:t>
            </a:r>
            <a:r>
              <a:rPr lang="ru-RU" sz="1200" dirty="0"/>
              <a:t>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453733">
            <a:off x="3599879" y="1261604"/>
            <a:ext cx="990613" cy="3185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69858">
            <a:off x="4577449" y="1337373"/>
            <a:ext cx="89843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02496">
            <a:off x="5426709" y="1428600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093643"/>
              </p:ext>
            </p:extLst>
          </p:nvPr>
        </p:nvGraphicFramePr>
        <p:xfrm>
          <a:off x="381000" y="1401914"/>
          <a:ext cx="8169910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5176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Исполнение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 err="1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муниципального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имущества,  приведенного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lang="ru-RU"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состояние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821">
                <a:tc>
                  <a:txBody>
                    <a:bodyPr/>
                    <a:lstStyle/>
                    <a:p>
                      <a:pPr marL="97155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Удельный вес расходов бюджета, формируемых программно-целевым методом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92,7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01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Доля обнародованных нормативно –правовых актов  органов местного самоуправления и размещенных в сети интернет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28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Увеличение доли муниципальных служащих , прошедших</a:t>
                      </a:r>
                      <a:r>
                        <a:rPr lang="ru-RU" sz="1200" spc="-5" baseline="0" dirty="0">
                          <a:latin typeface="Arial"/>
                          <a:cs typeface="Arial"/>
                        </a:rPr>
                        <a:t> переподготовку и повышение квалификации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0,0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0,0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3189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6520" marR="582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lang="ru-RU" sz="1200" baseline="0" dirty="0">
                          <a:latin typeface="Arial"/>
                          <a:cs typeface="Arial"/>
                        </a:rPr>
                        <a:t> совершенных процедур закупок, необходимых для обеспечения деятельности органов местного самоуправления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pPr marL="96520" marR="1816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граждан, </a:t>
                      </a:r>
                      <a:r>
                        <a:rPr lang="ru-RU" sz="1200" spc="-15" dirty="0">
                          <a:latin typeface="Arial"/>
                          <a:cs typeface="Arial"/>
                        </a:rPr>
                        <a:t>обеспеченных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пенсией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за  выслугу</a:t>
                      </a:r>
                      <a:r>
                        <a:rPr lang="ru-RU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20" dirty="0">
                          <a:latin typeface="Arial"/>
                          <a:cs typeface="Arial"/>
                        </a:rPr>
                        <a:t>лет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8072463" y="142851"/>
            <a:ext cx="1071537" cy="75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79916"/>
            <a:ext cx="89154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МП «Муниципальное управление </a:t>
            </a:r>
            <a:r>
              <a:rPr lang="ru-R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Китовского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 сельского поселения»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2349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«Обеспечение пожарной безопасности в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Китовском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сельском поселении»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94626"/>
              </p:ext>
            </p:extLst>
          </p:nvPr>
        </p:nvGraphicFramePr>
        <p:xfrm>
          <a:off x="212645" y="3886200"/>
          <a:ext cx="8778592" cy="15636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016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" Пожарная безопасность на территории Китовского сельского поселения"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458,0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116,3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7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функций органов местного самоуправления по обеспечению первичных мер пожарной безопасности»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458,0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116,3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822339593"/>
              </p:ext>
            </p:extLst>
          </p:nvPr>
        </p:nvGraphicFramePr>
        <p:xfrm>
          <a:off x="1619672" y="699542"/>
          <a:ext cx="5619328" cy="196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818531">
            <a:off x="3372672" y="1131422"/>
            <a:ext cx="813855" cy="291067"/>
          </a:xfrm>
          <a:prstGeom prst="curvedDownArrow">
            <a:avLst>
              <a:gd name="adj1" fmla="val 0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1408160">
            <a:off x="4228376" y="1347524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190868" y="1309519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599" y="2971801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повышение уровня обеспечения пожарной безопасности в </a:t>
            </a:r>
            <a:r>
              <a:rPr lang="ru-RU" sz="1400" dirty="0" err="1"/>
              <a:t>Китовском</a:t>
            </a:r>
            <a:r>
              <a:rPr lang="ru-RU" sz="1400" dirty="0"/>
              <a:t> сельском поселении, а также результативность предпринимаемых мер по их предотвращению</a:t>
            </a:r>
            <a:r>
              <a:rPr lang="ru-RU" sz="1400" spc="-75" dirty="0">
                <a:latin typeface="Arial"/>
                <a:cs typeface="Arial"/>
              </a:rPr>
              <a:t> </a:t>
            </a:r>
            <a:endParaRPr lang="ru-RU" sz="1400" dirty="0"/>
          </a:p>
        </p:txBody>
      </p:sp>
      <p:graphicFrame>
        <p:nvGraphicFramePr>
          <p:cNvPr id="13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38992"/>
              </p:ext>
            </p:extLst>
          </p:nvPr>
        </p:nvGraphicFramePr>
        <p:xfrm>
          <a:off x="868139" y="5486400"/>
          <a:ext cx="7666261" cy="1151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2652">
                <a:tc>
                  <a:txBody>
                    <a:bodyPr/>
                    <a:lstStyle/>
                    <a:p>
                      <a:pPr marL="1568450" indent="-9461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11303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tabLst/>
                      </a:pP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15">
                <a:tc>
                  <a:txBody>
                    <a:bodyPr/>
                    <a:lstStyle/>
                    <a:p>
                      <a:pPr marL="97155" marR="66548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профилактических мероприятий по предупреждению пожаров;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892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5" dirty="0" err="1">
                          <a:latin typeface="Times New Roman" pitchFamily="18" charset="0"/>
                          <a:cs typeface="Times New Roman" pitchFamily="18" charset="0"/>
                        </a:rPr>
                        <a:t>Протяженность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распашки защитных полос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1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6835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ДОХОДЫ</a:t>
              </a:r>
              <a:endParaRPr lang="ru-RU" sz="2800" b="1" dirty="0"/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423153" y="76200"/>
            <a:ext cx="8686800" cy="5456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««Благоустройство Китовского сельского поселения»</a:t>
            </a:r>
          </a:p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годы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880411"/>
              </p:ext>
            </p:extLst>
          </p:nvPr>
        </p:nvGraphicFramePr>
        <p:xfrm>
          <a:off x="228600" y="2924944"/>
          <a:ext cx="8778592" cy="20389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87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99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681,6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594,3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освещения улиц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243,4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233,1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438,2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361,2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прочих объектов благоустройства»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945,6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1 750,4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579,1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407,4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024273773"/>
              </p:ext>
            </p:extLst>
          </p:nvPr>
        </p:nvGraphicFramePr>
        <p:xfrm>
          <a:off x="1981200" y="533400"/>
          <a:ext cx="5257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517100">
            <a:off x="3528851" y="1043406"/>
            <a:ext cx="942105" cy="3866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4401042" y="1288721"/>
            <a:ext cx="926539" cy="29197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265349" y="1420496"/>
            <a:ext cx="885542" cy="199097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348880"/>
            <a:ext cx="6488771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общего уровня благоустройства поселения</a:t>
            </a:r>
          </a:p>
          <a:p>
            <a:endParaRPr lang="ru-RU" sz="1400" dirty="0"/>
          </a:p>
        </p:txBody>
      </p:sp>
      <p:graphicFrame>
        <p:nvGraphicFramePr>
          <p:cNvPr id="11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987051"/>
              </p:ext>
            </p:extLst>
          </p:nvPr>
        </p:nvGraphicFramePr>
        <p:xfrm>
          <a:off x="771374" y="5105400"/>
          <a:ext cx="7990357" cy="1491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1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1527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 err="1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97790" marR="736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населенных пунктов уличным освещением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698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Поддержание чистоты и порядка на территории  населенных пунктов сельского поселения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694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 территории с асфальтированием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7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1"/>
            <a:ext cx="925252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«Молодое поколение»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2926"/>
              </p:ext>
            </p:extLst>
          </p:nvPr>
        </p:nvGraphicFramePr>
        <p:xfrm>
          <a:off x="176971" y="40386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«Личностное развитие и повышение социальной активности и культурного уровня молодежи Китовского сельского поселения»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«Реализация молодежной политики»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641710654"/>
              </p:ext>
            </p:extLst>
          </p:nvPr>
        </p:nvGraphicFramePr>
        <p:xfrm>
          <a:off x="1600200" y="458242"/>
          <a:ext cx="5029200" cy="182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364594">
            <a:off x="2942848" y="533783"/>
            <a:ext cx="809308" cy="303796"/>
          </a:xfrm>
          <a:prstGeom prst="curvedDownArrow">
            <a:avLst>
              <a:gd name="adj1" fmla="val 16274"/>
              <a:gd name="adj2" fmla="val 50704"/>
              <a:gd name="adj3" fmla="val 49014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3791839" y="506558"/>
            <a:ext cx="745403" cy="34014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485179" y="558612"/>
            <a:ext cx="681071" cy="260641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362200"/>
            <a:ext cx="7373477" cy="160043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условий для успешной социализации и эффективной самореализации молодежи путем формирования здоровых, успешных, трудолюбивых, социально-активных, духовно развитых молодых людей. Формирование единого воспитательного пространства посредством опоры на общественную инициативу, совершенствования организационных и кадровых основ сферы молодежной политики.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50183"/>
              </p:ext>
            </p:extLst>
          </p:nvPr>
        </p:nvGraphicFramePr>
        <p:xfrm>
          <a:off x="808856" y="5257800"/>
          <a:ext cx="7651576" cy="1259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744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spc="-5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056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мероприятий среди молодежи по формированию здорового образа жизни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7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89065" y="125183"/>
            <a:ext cx="9252520" cy="75368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«Развитие  культуры на территории </a:t>
            </a:r>
            <a:r>
              <a:rPr lang="ru-R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Китовского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 сельского поселения Шуйского муниципального района»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47725" y="605139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440996"/>
              </p:ext>
            </p:extLst>
          </p:nvPr>
        </p:nvGraphicFramePr>
        <p:xfrm>
          <a:off x="189541" y="3884998"/>
          <a:ext cx="8695305" cy="2830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4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3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1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7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19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6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«Сохранение и развитие культуры и культурного наследия»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3 005,1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1 850,5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1 928,1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1 928,1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«Проведение мероприятий, связанных с государственными праздниками и памятными датами »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128,7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119,0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2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Поэтапное доведение средней заработной платы работникам культуры муниципальных учреждений культуры Ивановской области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172,0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508,4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Расходы за счет средств бюджета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Китовского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сельского поселения на  Поэтапное доведение средней заработной платы работникам культуры муниципальных учреждений культуры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Капитальный ремонт нежилого здания дома культуры, расположенного по адресу: Ивановская область, Шуйский район, с.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Китово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, ул. Центральная, д. 94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6 197,4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06887967"/>
              </p:ext>
            </p:extLst>
          </p:nvPr>
        </p:nvGraphicFramePr>
        <p:xfrm>
          <a:off x="2057401" y="876964"/>
          <a:ext cx="4724399" cy="171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 descr="C:\Users\Финансы\Downloads\image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2" y="971879"/>
            <a:ext cx="2115915" cy="1407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нансы\Downloads\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43" y="971879"/>
            <a:ext cx="1970923" cy="147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515" y="2676491"/>
            <a:ext cx="8607358" cy="101566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/>
              <a:t>Целями муниципальной программы являются:</a:t>
            </a:r>
          </a:p>
          <a:p>
            <a:r>
              <a:rPr lang="ru-RU" sz="1200" dirty="0"/>
              <a:t>Сохранение лучших культурных традиций в сфере  культуры , выявление и поддержка молодых дарований, как потенциала развития  культуры поселения.</a:t>
            </a:r>
          </a:p>
          <a:p>
            <a:r>
              <a:rPr lang="ru-RU" sz="1200" dirty="0"/>
              <a:t>Обеспечение жизнедеятельности учреждений культуры и совершенствование материально-технической базы для удовлетворения изменяющихся запросов различных групп населения в современных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64933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125183"/>
            <a:ext cx="86868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«Развитие  культуры на территории </a:t>
            </a:r>
            <a:r>
              <a:rPr lang="ru-R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Китовского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сельского поселения Шуйского муниципального района»</a:t>
            </a:r>
          </a:p>
        </p:txBody>
      </p:sp>
      <p:graphicFrame>
        <p:nvGraphicFramePr>
          <p:cNvPr id="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536403"/>
              </p:ext>
            </p:extLst>
          </p:nvPr>
        </p:nvGraphicFramePr>
        <p:xfrm>
          <a:off x="215631" y="1828800"/>
          <a:ext cx="8839199" cy="1508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6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7515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ед.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зм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>
                          <a:latin typeface="Arial"/>
                          <a:cs typeface="Arial"/>
                        </a:rPr>
                        <a:t>21г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spc="-3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Количество культурно-массовых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мероприятий,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проведенных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год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ед.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163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163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164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164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marL="97155" marR="412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деятельности клубных формирований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ед.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683">
                <a:tc>
                  <a:txBody>
                    <a:bodyPr/>
                    <a:lstStyle/>
                    <a:p>
                      <a:pPr marL="97155" marR="412115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Укрепление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метериально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-технической базы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Ед.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683">
                <a:tc>
                  <a:txBody>
                    <a:bodyPr/>
                    <a:lstStyle/>
                    <a:p>
                      <a:pPr marL="97155" marR="412115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 учреждений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культуры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Ед.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object 12"/>
          <p:cNvSpPr/>
          <p:nvPr/>
        </p:nvSpPr>
        <p:spPr>
          <a:xfrm>
            <a:off x="7914567" y="914400"/>
            <a:ext cx="953638" cy="822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814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массового спорта и физической культуры  в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Китовском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сельском поселении»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71818684"/>
              </p:ext>
            </p:extLst>
          </p:nvPr>
        </p:nvGraphicFramePr>
        <p:xfrm>
          <a:off x="173449" y="5105400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85973"/>
              </p:ext>
            </p:extLst>
          </p:nvPr>
        </p:nvGraphicFramePr>
        <p:xfrm>
          <a:off x="228599" y="4479416"/>
          <a:ext cx="8778592" cy="11902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Подпрограмма «Развитие массового спорта»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5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«Обеспечение организации и проведения физкультурных мероприятий и массовых спортивных мероприятий»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148537884"/>
              </p:ext>
            </p:extLst>
          </p:nvPr>
        </p:nvGraphicFramePr>
        <p:xfrm>
          <a:off x="1619672" y="699542"/>
          <a:ext cx="57606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3298719" y="771549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4233241" y="805446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328259" y="832638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384"/>
            <a:ext cx="1944216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3" y="1086397"/>
            <a:ext cx="2048228" cy="141673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599" y="2971800"/>
            <a:ext cx="7373477" cy="147732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/>
              <a:t>Целями муниципальной программы являются:</a:t>
            </a:r>
          </a:p>
          <a:p>
            <a:r>
              <a:rPr lang="ru-RU" dirty="0"/>
              <a:t>-развитие массовой физической культуры и спорта:</a:t>
            </a:r>
          </a:p>
          <a:p>
            <a:r>
              <a:rPr lang="ru-RU" dirty="0"/>
              <a:t>- массовый спорт по месту жительства и отдыха населения;</a:t>
            </a:r>
          </a:p>
          <a:p>
            <a:r>
              <a:rPr lang="ru-RU" dirty="0"/>
              <a:t>- организация, проведение и участие в спортивных, массовых и физкультурно-спортивных мероприятиях.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638401"/>
              </p:ext>
            </p:extLst>
          </p:nvPr>
        </p:nvGraphicFramePr>
        <p:xfrm>
          <a:off x="604006" y="5715000"/>
          <a:ext cx="82665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3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спортивно-массовых мероприятий, проводимых среди различных категорий и групп населения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6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349879"/>
              </p:ext>
            </p:extLst>
          </p:nvPr>
        </p:nvGraphicFramePr>
        <p:xfrm>
          <a:off x="194805" y="38862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 «Энергосбережение и повышение энергетической эффективности  наружного освещения Китовского сельского поселения»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269,9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организации и проведения мероприятий в области энергосбережения»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269,9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547572603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977037">
            <a:off x="3151756" y="1181790"/>
            <a:ext cx="908377" cy="326511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822182">
            <a:off x="3918418" y="1535386"/>
            <a:ext cx="640888" cy="18744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584678" y="1540305"/>
            <a:ext cx="678105" cy="218425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95410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обеспечение рационального использования энергетических ресурсов за счет реализации мероприятий по сбережению и повышению энергетической эффективности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612153"/>
              </p:ext>
            </p:extLst>
          </p:nvPr>
        </p:nvGraphicFramePr>
        <p:xfrm>
          <a:off x="808856" y="5257800"/>
          <a:ext cx="7651576" cy="1143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3531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4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-RU" sz="1050" spc="-5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53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Замена светильников на энергосберегающие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шт.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768">
                <a:tc>
                  <a:txBody>
                    <a:bodyPr/>
                    <a:lstStyle/>
                    <a:p>
                      <a:pPr marL="97790" marR="40830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Установка узла учета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тепловой энергии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ед.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768">
                <a:tc>
                  <a:txBody>
                    <a:bodyPr/>
                    <a:lstStyle/>
                    <a:p>
                      <a:pPr marL="97790" marR="40830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Изоляция тепловых сетей</a:t>
                      </a: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Ед.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70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и поддержка малого и среднего предпринимательства в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Китовском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сельском поселении Шуйского муниципального района»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327573"/>
              </p:ext>
            </p:extLst>
          </p:nvPr>
        </p:nvGraphicFramePr>
        <p:xfrm>
          <a:off x="194805" y="3886200"/>
          <a:ext cx="8778592" cy="1334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«Организационное и информационное содействие созданию и развитию малого и среднего предпринимательства»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«Обеспечение организации и проведения мероприятий, связанных с созданием и развитием малого и среднего предпринимательства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123046139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благоприятных условий для устойчивого развития малого и среднего предпринимательства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7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«Содействие и развитие сельскохозяйственного производства, создание условий для развития малого и среднего предпринимательства на территории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Китовского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сельского поселения»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244820"/>
              </p:ext>
            </p:extLst>
          </p:nvPr>
        </p:nvGraphicFramePr>
        <p:xfrm>
          <a:off x="203272" y="4398220"/>
          <a:ext cx="8778592" cy="11934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«Комплексное развитие сельских территорий в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Китовском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сельском поселении Шуйского муниципального района»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«Благоустройство общественных территорий»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729617513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8778592" cy="144655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100" b="1" dirty="0"/>
              <a:t>Целями муниципальной программы являются:</a:t>
            </a:r>
          </a:p>
          <a:p>
            <a:r>
              <a:rPr lang="ru-RU" sz="1100" dirty="0"/>
              <a:t>. Создание благоприятных условий для ведения предпринимательской деятельности на территории </a:t>
            </a:r>
            <a:r>
              <a:rPr lang="ru-RU" sz="1100" dirty="0" err="1"/>
              <a:t>Китовского</a:t>
            </a:r>
            <a:r>
              <a:rPr lang="ru-RU" sz="1100" dirty="0"/>
              <a:t> сельского поселения, способствующих:</a:t>
            </a:r>
          </a:p>
          <a:p>
            <a:r>
              <a:rPr lang="ru-RU" sz="1100" dirty="0"/>
              <a:t>- устойчивому росту уровня социально- экономического развития сельского поселения и благосостояния граждан;</a:t>
            </a:r>
          </a:p>
          <a:p>
            <a:r>
              <a:rPr lang="ru-RU" sz="1100" dirty="0"/>
              <a:t>- формированию экономически активного среднего класса;</a:t>
            </a:r>
          </a:p>
          <a:p>
            <a:r>
              <a:rPr lang="ru-RU" sz="1100" dirty="0"/>
              <a:t>- развитию свободных конкурентных рынков;</a:t>
            </a:r>
          </a:p>
          <a:p>
            <a:r>
              <a:rPr lang="ru-RU" sz="1100" dirty="0"/>
              <a:t>- обеспечению занятости населения;</a:t>
            </a:r>
          </a:p>
          <a:p>
            <a:r>
              <a:rPr lang="ru-RU" sz="1100" dirty="0"/>
              <a:t>2 Создание комфортных условий жизнедеятельности в сельской местности.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8995"/>
              </p:ext>
            </p:extLst>
          </p:nvPr>
        </p:nvGraphicFramePr>
        <p:xfrm>
          <a:off x="808856" y="5791200"/>
          <a:ext cx="7651576" cy="607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2531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4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-RU" sz="1050" spc="-5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132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Создание и обустройство детской игровой площадки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шт.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294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«Улучшение условий и охраны труда в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Китовском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сельском поселении»»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66068"/>
              </p:ext>
            </p:extLst>
          </p:nvPr>
        </p:nvGraphicFramePr>
        <p:xfrm>
          <a:off x="182704" y="3459607"/>
          <a:ext cx="8778592" cy="13570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«Улучшение условий и охраны труда в Администрации </a:t>
                      </a:r>
                      <a:r>
                        <a:rPr lang="ru-RU" sz="105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Китовского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муниципальных учреждениях </a:t>
                      </a:r>
                      <a:r>
                        <a:rPr lang="ru-RU" sz="105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Китовского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«Организация и проведение специальной оценки условий труда»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Основное мероприятие «Организация обучения по охране труда»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978055435"/>
              </p:ext>
            </p:extLst>
          </p:nvPr>
        </p:nvGraphicFramePr>
        <p:xfrm>
          <a:off x="1721644" y="462771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2267708"/>
            <a:ext cx="7373477" cy="938719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100" b="1" dirty="0"/>
              <a:t>Целями муниципальной программы являются:</a:t>
            </a:r>
          </a:p>
          <a:p>
            <a:r>
              <a:rPr lang="ru-RU" sz="1100" dirty="0"/>
              <a:t>- обеспечение безопасности жизни и здоровья работающих граждан, повышение  гарантий  их законных прав на безопасные  условия  труда;</a:t>
            </a:r>
          </a:p>
          <a:p>
            <a:r>
              <a:rPr lang="ru-RU" sz="1100" dirty="0"/>
              <a:t>- защита интересов общества и государства путем сокращения количества случаев производственного травматизма и профессиональных заболеваний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90361"/>
              </p:ext>
            </p:extLst>
          </p:nvPr>
        </p:nvGraphicFramePr>
        <p:xfrm>
          <a:off x="746212" y="4876800"/>
          <a:ext cx="7651576" cy="1943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1186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2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-RU" sz="1000" spc="-5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00" spc="-3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Число несчастных случаев на производстве со смертельным исходом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ед.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Arial"/>
                          <a:cs typeface="Arial"/>
                        </a:rPr>
                        <a:t>-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Arial"/>
                          <a:cs typeface="Arial"/>
                        </a:rPr>
                        <a:t>-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Arial"/>
                          <a:cs typeface="Arial"/>
                        </a:rPr>
                        <a:t>-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14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400" b="1" spc="-5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Расходы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бюджета </a:t>
            </a:r>
            <a:r>
              <a:rPr lang="ru-RU" sz="1600" b="1" spc="-10" dirty="0" err="1">
                <a:solidFill>
                  <a:srgbClr val="FFFFFF"/>
                </a:solidFill>
                <a:latin typeface="+mj-lt"/>
                <a:cs typeface="Bookman Old Style"/>
              </a:rPr>
              <a:t>Китовского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 сельского поселения 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рамках </a:t>
            </a:r>
            <a:r>
              <a:rPr lang="ru-RU" sz="1600" b="1" spc="-10" dirty="0" err="1">
                <a:solidFill>
                  <a:srgbClr val="FFFFFF"/>
                </a:solidFill>
                <a:latin typeface="+mj-lt"/>
                <a:cs typeface="Bookman Old Style"/>
              </a:rPr>
              <a:t>непрограммных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 направлений</a:t>
            </a:r>
            <a:r>
              <a:rPr lang="ru-RU" sz="1600" b="1" spc="200" dirty="0">
                <a:solidFill>
                  <a:srgbClr val="FFFFFF"/>
                </a:solidFill>
                <a:latin typeface="+mj-lt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расходов</a:t>
            </a:r>
            <a:endParaRPr lang="ru-RU" sz="1600" dirty="0">
              <a:latin typeface="+mj-lt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2021 – 2023 годах,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руб.</a:t>
            </a:r>
            <a:endParaRPr lang="ru-RU" sz="1600" dirty="0">
              <a:latin typeface="+mj-lt"/>
              <a:cs typeface="Bookman Old Style"/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780802"/>
              </p:ext>
            </p:extLst>
          </p:nvPr>
        </p:nvGraphicFramePr>
        <p:xfrm>
          <a:off x="152400" y="1371600"/>
          <a:ext cx="8382000" cy="51906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3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6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63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63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6297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№  п</a:t>
                      </a:r>
                      <a:r>
                        <a:rPr sz="1050" b="1" spc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6286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05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50" b="1" spc="-15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050" b="1" spc="-5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703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0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375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225 500,00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232 400,0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234 700,0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243 500,0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0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0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судебных решений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1 782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670,84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0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представления муниципальных услуг на базе и через удаленные рабочие места муниципального автономного учреждения городского округа Шуя «Многофункциональный центр предоставления государственных и муниципальных услуг»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66 530,18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74 </a:t>
                      </a:r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776,69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74 746,80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74 746,80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05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предоставляемые из бюджета Шуйского муниципального района бюджетам сельских поселений Шуйского муниципального района на осуществление части полномочий Шуйского муниципального района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538 909,90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727 314,23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05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(изменение) списков кандидатов в присяжные заседатели федеральных судов общей юрисдикции в Российской федерации </a:t>
                      </a:r>
                      <a:endParaRPr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413,0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юридических и адвокатских услуг, судебных издержек, связанных с предоставлением интересов Китовского сельского поселения в судебных и иных юридических спорах </a:t>
                      </a:r>
                      <a:endParaRPr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55 640,0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40 600,00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муниципальных выборов в органы местного самоуправления</a:t>
                      </a:r>
                      <a:endParaRPr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130 178,00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1 317 171,08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857 </a:t>
                      </a:r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761,76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669 446,80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678 246,80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9" name="object 11"/>
          <p:cNvSpPr/>
          <p:nvPr/>
        </p:nvSpPr>
        <p:spPr>
          <a:xfrm>
            <a:off x="8087999" y="142851"/>
            <a:ext cx="1056000" cy="867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52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>
                <a:latin typeface="Arial"/>
                <a:cs typeface="Arial"/>
              </a:rPr>
              <a:t>налог</a:t>
            </a:r>
            <a:r>
              <a:rPr sz="1400" dirty="0">
                <a:latin typeface="Arial"/>
                <a:cs typeface="Arial"/>
              </a:rPr>
              <a:t>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имущество  физических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 err="1">
                <a:latin typeface="Arial"/>
                <a:cs typeface="Arial"/>
              </a:rPr>
              <a:t>земельный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государственная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пошлина;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3410585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marR="108585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spc="-10" dirty="0">
                <a:latin typeface="Arial"/>
                <a:cs typeface="Arial"/>
              </a:rPr>
              <a:t>использования  </a:t>
            </a:r>
            <a:r>
              <a:rPr sz="1400" spc="-5" dirty="0">
                <a:latin typeface="Arial"/>
                <a:cs typeface="Arial"/>
              </a:rPr>
              <a:t>имущества, </a:t>
            </a:r>
            <a:r>
              <a:rPr sz="1400" spc="-15" dirty="0">
                <a:latin typeface="Arial"/>
                <a:cs typeface="Arial"/>
              </a:rPr>
              <a:t>находящегося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муниципальной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>
                <a:latin typeface="Arial"/>
                <a:cs typeface="Arial"/>
              </a:rPr>
              <a:t>бюджетов  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фе</a:t>
            </a:r>
            <a:r>
              <a:rPr sz="1400" spc="-5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(</a:t>
            </a:r>
            <a:r>
              <a:rPr sz="1400" spc="-20" dirty="0">
                <a:latin typeface="Arial"/>
                <a:cs typeface="Arial"/>
              </a:rPr>
              <a:t>м</a:t>
            </a:r>
            <a:r>
              <a:rPr sz="1400" spc="-2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ж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35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дж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е  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аций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06692" y="3604412"/>
            <a:ext cx="25279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граждан (кроме </a:t>
            </a:r>
            <a:r>
              <a:rPr sz="1400" spc="-10" dirty="0">
                <a:latin typeface="Arial"/>
                <a:cs typeface="Arial"/>
              </a:rPr>
              <a:t>налоговых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неналоговых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доходов)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001" y="1905000"/>
            <a:ext cx="7010400" cy="296416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Социально-значимые проекты, предусмотренные к финансированию из бюджета Китовского сельского поселения на 2021 год: 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chemeClr val="bg2"/>
              </a:solidFill>
              <a:latin typeface="+mj-lt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Благоустройство с асфальтированием по адресу с. </a:t>
            </a:r>
            <a:r>
              <a:rPr lang="ru-RU" sz="1400" dirty="0" err="1">
                <a:solidFill>
                  <a:schemeClr val="bg2"/>
                </a:solidFill>
                <a:latin typeface="+mj-lt"/>
                <a:cs typeface="Arial" pitchFamily="34" charset="0"/>
              </a:rPr>
              <a:t>Китово</a:t>
            </a:r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, ул. Центральная, д. 103, общая сумма запланированных денежных средств составит </a:t>
            </a:r>
            <a:r>
              <a:rPr lang="en-US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854 150,40</a:t>
            </a:r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 рублей из них 800 000,00 рублей – областной бюджет, </a:t>
            </a:r>
            <a:r>
              <a:rPr lang="en-US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54 150,40</a:t>
            </a:r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 рублей – </a:t>
            </a:r>
            <a:r>
              <a:rPr lang="ru-RU" sz="1400" dirty="0" err="1">
                <a:solidFill>
                  <a:schemeClr val="bg2"/>
                </a:solidFill>
                <a:latin typeface="+mj-lt"/>
                <a:cs typeface="Arial" pitchFamily="34" charset="0"/>
              </a:rPr>
              <a:t>софинансирование</a:t>
            </a:r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 из бюджета Китовского сельского поселения.</a:t>
            </a:r>
          </a:p>
        </p:txBody>
      </p:sp>
      <p:sp>
        <p:nvSpPr>
          <p:cNvPr id="13" name="object 13"/>
          <p:cNvSpPr/>
          <p:nvPr/>
        </p:nvSpPr>
        <p:spPr>
          <a:xfrm>
            <a:off x="1066800" y="1828800"/>
            <a:ext cx="7178675" cy="3184376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951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Сведения о долговых обязательствах Китовского сельского поселения 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на 2020  год, руб.</a:t>
            </a:r>
            <a:endParaRPr lang="ru-RU" sz="16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bg2"/>
                </a:solidFill>
              </a:rPr>
              <a:t> </a:t>
            </a:r>
            <a:endParaRPr lang="ru-RU" sz="1400" dirty="0">
              <a:solidFill>
                <a:schemeClr val="bg2"/>
              </a:solidFill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1371600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038661"/>
              </p:ext>
            </p:extLst>
          </p:nvPr>
        </p:nvGraphicFramePr>
        <p:xfrm>
          <a:off x="228600" y="1981200"/>
          <a:ext cx="8382000" cy="4629217"/>
        </p:xfrm>
        <a:graphic>
          <a:graphicData uri="http://schemas.openxmlformats.org/drawingml/2006/table">
            <a:tbl>
              <a:tblPr/>
              <a:tblGrid>
                <a:gridCol w="3254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5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0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  по муниципальным гарантиям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сельского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поселения,руб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01.01.2021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01.01.2021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2021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2021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0,0 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2021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2021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областного бюджета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гарантий (гарантийный случай)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01.01.2022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01.01.2022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44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762753" cy="99060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КОНТАКТНАЯ ИНФОРМАЦИЯ</a:t>
            </a:r>
            <a:r>
              <a:rPr lang="ru-RU" sz="2400" dirty="0"/>
              <a:t>: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21759" y="1298779"/>
            <a:ext cx="8299450" cy="22159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Презентация «Бюджет для граждан» к решению Совета Китовского сельского поселения « О бюджете Китовского  сельского поселения на 2021 год и на плановый период 2022 и  2023 годов» подготовлена Администрацией Китовского сельского  поселения Шуйского муниципального района Ивановской области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Мы надеемся, что представленная информация оказалась для Вас полезной  и интересной.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3400" y="3657600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>
                <a:latin typeface="Arial"/>
                <a:cs typeface="Arial"/>
              </a:rPr>
              <a:t>Информацию  вы  можете  получить  по: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599" y="3493339"/>
            <a:ext cx="340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911" y="4038600"/>
            <a:ext cx="7919084" cy="223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35186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факсу: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>
                <a:latin typeface="Arial"/>
                <a:cs typeface="Arial"/>
              </a:rPr>
              <a:t>155927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lang="ru-RU" sz="1800" spc="-5" dirty="0">
                <a:latin typeface="Arial"/>
                <a:cs typeface="Arial"/>
              </a:rPr>
              <a:t>Ивановская область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lang="ru-RU" sz="1800" dirty="0">
                <a:latin typeface="Arial"/>
                <a:cs typeface="Arial"/>
              </a:rPr>
              <a:t>Шуйский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r>
              <a:rPr lang="ru-RU" sz="1800" spc="-5" dirty="0">
                <a:latin typeface="Arial"/>
                <a:cs typeface="Arial"/>
              </a:rPr>
              <a:t>с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lang="ru-RU" sz="1800" spc="-20" dirty="0" err="1">
                <a:latin typeface="Arial"/>
                <a:cs typeface="Arial"/>
              </a:rPr>
              <a:t>Китово</a:t>
            </a:r>
            <a:r>
              <a:rPr sz="1800" spc="-20" dirty="0">
                <a:latin typeface="Arial"/>
                <a:cs typeface="Arial"/>
              </a:rPr>
              <a:t>,  ул. </a:t>
            </a:r>
            <a:r>
              <a:rPr lang="ru-RU" sz="1800" spc="-5" dirty="0">
                <a:latin typeface="Arial"/>
                <a:cs typeface="Arial"/>
              </a:rPr>
              <a:t>Северная 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д.</a:t>
            </a:r>
            <a:r>
              <a:rPr lang="ru-RU" sz="180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 или на </a:t>
            </a:r>
            <a:r>
              <a:rPr sz="1800" spc="-5" dirty="0" err="1">
                <a:latin typeface="Arial"/>
                <a:cs typeface="Arial"/>
              </a:rPr>
              <a:t>электронный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 err="1">
                <a:latin typeface="Arial"/>
                <a:cs typeface="Arial"/>
              </a:rPr>
              <a:t>адрес</a:t>
            </a:r>
            <a:r>
              <a:rPr lang="ru-RU" sz="1800" spc="40" dirty="0">
                <a:solidFill>
                  <a:srgbClr val="666699"/>
                </a:solidFill>
                <a:latin typeface="Arial"/>
                <a:cs typeface="Arial"/>
              </a:rPr>
              <a:t>:</a:t>
            </a:r>
            <a:r>
              <a:rPr lang="ru-RU" dirty="0"/>
              <a:t> </a:t>
            </a:r>
            <a:r>
              <a:rPr lang="en-US" dirty="0">
                <a:hlinkClick r:id="rId5"/>
              </a:rPr>
              <a:t>kitovo@ivreg.ru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>
                <a:latin typeface="Arial"/>
                <a:cs typeface="Arial"/>
              </a:rPr>
              <a:t>8.</a:t>
            </a:r>
            <a:r>
              <a:rPr lang="ru-RU" sz="1800" spc="-5" dirty="0">
                <a:latin typeface="Arial"/>
                <a:cs typeface="Arial"/>
              </a:rPr>
              <a:t>30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6</a:t>
            </a:r>
            <a:r>
              <a:rPr sz="1800" spc="-10" dirty="0">
                <a:latin typeface="Arial"/>
                <a:cs typeface="Arial"/>
              </a:rPr>
              <a:t>.00,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3</a:t>
            </a:r>
            <a:r>
              <a:rPr sz="1800" spc="-10" dirty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13.</a:t>
            </a:r>
            <a:r>
              <a:rPr lang="ru-RU" sz="1800" spc="-10" dirty="0">
                <a:latin typeface="Arial"/>
                <a:cs typeface="Arial"/>
              </a:rPr>
              <a:t>45</a:t>
            </a:r>
            <a:r>
              <a:rPr sz="1800" spc="-10" dirty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  <p:extLst>
      <p:ext uri="{BB962C8B-B14F-4D97-AF65-F5344CB8AC3E}">
        <p14:creationId xmlns:p14="http://schemas.microsoft.com/office/powerpoint/2010/main" val="286447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>
                <a:latin typeface="Arial"/>
                <a:cs typeface="Arial"/>
              </a:rPr>
              <a:t>Предоставляются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налоговой </a:t>
            </a:r>
            <a:r>
              <a:rPr sz="1200" spc="-5" dirty="0" err="1">
                <a:latin typeface="Arial"/>
                <a:cs typeface="Arial"/>
              </a:rPr>
              <a:t>политики</a:t>
            </a:r>
            <a:r>
              <a:rPr sz="1200" spc="-5" dirty="0">
                <a:latin typeface="Arial"/>
                <a:cs typeface="Arial"/>
              </a:rPr>
              <a:t>  </a:t>
            </a:r>
            <a:r>
              <a:rPr lang="ru-RU" sz="1200" spc="-10" dirty="0" err="1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sz="1200" spc="-5" dirty="0">
                <a:latin typeface="Arial"/>
                <a:cs typeface="Arial"/>
              </a:rPr>
              <a:t>Прогнозе социально-экономического </a:t>
            </a:r>
            <a:r>
              <a:rPr sz="1200" spc="-5" dirty="0" err="1">
                <a:latin typeface="Arial"/>
                <a:cs typeface="Arial"/>
              </a:rPr>
              <a:t>развития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 err="1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5870" y="5403696"/>
            <a:ext cx="1437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 err="1">
                <a:latin typeface="Arial"/>
                <a:cs typeface="Arial"/>
              </a:rPr>
              <a:t>Китовского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10" y="5403696"/>
            <a:ext cx="1878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амм) 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>
                <a:solidFill>
                  <a:schemeClr val="tx1"/>
                </a:solidFill>
                <a:effectLst/>
              </a:rPr>
              <a:t>ГРАЖДАН-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5688" y="969750"/>
            <a:ext cx="2751031" cy="161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521" y="331472"/>
            <a:ext cx="68935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КИТОВСКОЕ СЕЛЬСКОЕ ПОСЕЛЕНИЕ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349" y="5373656"/>
            <a:ext cx="129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Население  </a:t>
            </a:r>
            <a:r>
              <a:rPr sz="1800" b="1" dirty="0" err="1">
                <a:latin typeface="Arial"/>
                <a:cs typeface="Arial"/>
              </a:rPr>
              <a:t>на</a:t>
            </a:r>
            <a:r>
              <a:rPr sz="1800" b="1" dirty="0">
                <a:latin typeface="Arial"/>
                <a:cs typeface="Arial"/>
              </a:rPr>
              <a:t>     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20</a:t>
            </a:r>
            <a:r>
              <a:rPr lang="ru-RU" sz="1800" b="1" spc="-10" dirty="0">
                <a:latin typeface="Arial"/>
                <a:cs typeface="Arial"/>
              </a:rPr>
              <a:t>20</a:t>
            </a:r>
            <a:r>
              <a:rPr sz="1800" b="1" spc="-19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745" y="5512188"/>
            <a:ext cx="94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>
                <a:latin typeface="Arial"/>
                <a:cs typeface="Arial"/>
              </a:rPr>
              <a:t>3304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50" y="1219200"/>
            <a:ext cx="3382010" cy="387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200533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Площадь  </a:t>
            </a:r>
            <a:r>
              <a:rPr sz="1800" b="1" spc="-30" dirty="0" err="1">
                <a:latin typeface="Arial"/>
                <a:cs typeface="Arial"/>
              </a:rPr>
              <a:t>т</a:t>
            </a:r>
            <a:r>
              <a:rPr sz="1800" b="1" spc="-5" dirty="0" err="1">
                <a:latin typeface="Arial"/>
                <a:cs typeface="Arial"/>
              </a:rPr>
              <a:t>е</a:t>
            </a:r>
            <a:r>
              <a:rPr sz="1800" b="1" dirty="0" err="1">
                <a:latin typeface="Arial"/>
                <a:cs typeface="Arial"/>
              </a:rPr>
              <a:t>рр</a:t>
            </a:r>
            <a:r>
              <a:rPr sz="1800" b="1" spc="0" dirty="0" err="1">
                <a:latin typeface="Arial"/>
                <a:cs typeface="Arial"/>
              </a:rPr>
              <a:t>и</a:t>
            </a:r>
            <a:r>
              <a:rPr sz="1800" b="1" spc="-55" dirty="0" err="1">
                <a:latin typeface="Arial"/>
                <a:cs typeface="Arial"/>
              </a:rPr>
              <a:t>т</a:t>
            </a:r>
            <a:r>
              <a:rPr sz="1800" b="1" dirty="0" err="1">
                <a:latin typeface="Arial"/>
                <a:cs typeface="Arial"/>
              </a:rPr>
              <a:t>ор</a:t>
            </a:r>
            <a:r>
              <a:rPr sz="1800" b="1" spc="0" dirty="0" err="1">
                <a:latin typeface="Arial"/>
                <a:cs typeface="Arial"/>
              </a:rPr>
              <a:t>и</a:t>
            </a:r>
            <a:r>
              <a:rPr sz="1800" b="1" dirty="0" err="1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  </a:t>
            </a:r>
            <a:r>
              <a:rPr lang="ru-RU" b="1" dirty="0"/>
              <a:t>23540</a:t>
            </a:r>
            <a:r>
              <a:rPr lang="ru-RU" dirty="0"/>
              <a:t> </a:t>
            </a:r>
            <a:r>
              <a:rPr sz="1800" b="1" spc="-5" dirty="0" err="1">
                <a:latin typeface="Arial"/>
                <a:cs typeface="Arial"/>
              </a:rPr>
              <a:t>га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sz="1800" b="1" spc="-15" dirty="0" err="1">
                <a:solidFill>
                  <a:srgbClr val="0000CC"/>
                </a:solidFill>
                <a:latin typeface="Arial"/>
                <a:cs typeface="Arial"/>
              </a:rPr>
              <a:t>состав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1800" b="1" spc="-20" dirty="0" err="1">
                <a:solidFill>
                  <a:srgbClr val="0000CC"/>
                </a:solidFill>
                <a:latin typeface="Arial"/>
                <a:cs typeface="Arial"/>
              </a:rPr>
              <a:t>Китовского</a:t>
            </a:r>
            <a:r>
              <a:rPr sz="1800" b="1" spc="-20" dirty="0">
                <a:solidFill>
                  <a:srgbClr val="0000CC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поселения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входят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территории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следующих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населенных пунктов: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spc="-5" dirty="0" err="1">
                <a:latin typeface="Arial"/>
                <a:cs typeface="Arial"/>
              </a:rPr>
              <a:t>с.Китово</a:t>
            </a:r>
            <a:endParaRPr lang="ru-RU" spc="-5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dirty="0" err="1"/>
              <a:t>Деревени</a:t>
            </a:r>
            <a:r>
              <a:rPr lang="ru-RU" dirty="0"/>
              <a:t>: </a:t>
            </a:r>
            <a:r>
              <a:rPr lang="ru-RU" dirty="0" err="1"/>
              <a:t>Брылиха</a:t>
            </a:r>
            <a:r>
              <a:rPr lang="ru-RU" dirty="0"/>
              <a:t>, Высоково, </a:t>
            </a:r>
            <a:r>
              <a:rPr lang="ru-RU" dirty="0" err="1"/>
              <a:t>Горяново</a:t>
            </a:r>
            <a:r>
              <a:rPr lang="ru-RU" dirty="0"/>
              <a:t>, Елизарово, Палкино, </a:t>
            </a:r>
            <a:r>
              <a:rPr lang="ru-RU" dirty="0" err="1"/>
              <a:t>Петрилово</a:t>
            </a:r>
            <a:r>
              <a:rPr lang="ru-RU" dirty="0"/>
              <a:t>, </a:t>
            </a:r>
            <a:r>
              <a:rPr lang="ru-RU" dirty="0" err="1"/>
              <a:t>Русилово</a:t>
            </a:r>
            <a:r>
              <a:rPr lang="ru-RU" dirty="0"/>
              <a:t>, Слободка, </a:t>
            </a:r>
            <a:r>
              <a:rPr lang="ru-RU" dirty="0" err="1"/>
              <a:t>Трутнево</a:t>
            </a:r>
            <a:r>
              <a:rPr lang="ru-RU" dirty="0"/>
              <a:t>, </a:t>
            </a:r>
            <a:r>
              <a:rPr lang="ru-RU" dirty="0" err="1"/>
              <a:t>Фатьяново</a:t>
            </a:r>
            <a:r>
              <a:rPr lang="ru-RU" dirty="0"/>
              <a:t>, Юркино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6044" y="5212079"/>
            <a:ext cx="1402079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8794" y="5373656"/>
            <a:ext cx="1295400" cy="1136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95400"/>
            <a:ext cx="4095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65638"/>
              </p:ext>
            </p:extLst>
          </p:nvPr>
        </p:nvGraphicFramePr>
        <p:xfrm>
          <a:off x="152400" y="838200"/>
          <a:ext cx="8763001" cy="563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1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63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63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48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41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2021-2023 годы   тыс.</a:t>
                      </a:r>
                      <a:r>
                        <a:rPr lang="ru-RU" sz="1400" b="1" i="0" u="none" strike="noStrike" baseline="0" dirty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5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Отчет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Оценка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1.3. Рынок товаров и услуг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44675,6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45872,3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46182,3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46461,8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47182,6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104,30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102,70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Объем платных услуг населению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</TotalTime>
  <Words>5356</Words>
  <Application>Microsoft Office PowerPoint</Application>
  <PresentationFormat>Экран (4:3)</PresentationFormat>
  <Paragraphs>1615</Paragraphs>
  <Slides>42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Arial</vt:lpstr>
      <vt:lpstr>Arial Narrow</vt:lpstr>
      <vt:lpstr>Bookman Old Style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Бюджет для</vt:lpstr>
      <vt:lpstr>Уважаемые жители Китовского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Презентация PowerPoint</vt:lpstr>
      <vt:lpstr>КИТОВСКОЕ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Китовского сельского поселения на 2021 год и плановый период 2022 и 2023 годов </vt:lpstr>
      <vt:lpstr>Презентация PowerPoint</vt:lpstr>
      <vt:lpstr>Доходы  бюджета  Китовского  сельского  поселения в 2021 - 2023 годах, 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Колосова</cp:lastModifiedBy>
  <cp:revision>333</cp:revision>
  <cp:lastPrinted>2019-12-20T11:47:22Z</cp:lastPrinted>
  <dcterms:created xsi:type="dcterms:W3CDTF">2017-12-06T00:04:37Z</dcterms:created>
  <dcterms:modified xsi:type="dcterms:W3CDTF">2022-03-16T14:00:33Z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