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264" r:id="rId11"/>
    <p:sldId id="312" r:id="rId12"/>
    <p:sldId id="311" r:id="rId13"/>
    <p:sldId id="313" r:id="rId14"/>
    <p:sldId id="314" r:id="rId15"/>
    <p:sldId id="265" r:id="rId16"/>
    <p:sldId id="266" r:id="rId17"/>
    <p:sldId id="267" r:id="rId18"/>
    <p:sldId id="340" r:id="rId19"/>
    <p:sldId id="278" r:id="rId20"/>
    <p:sldId id="279" r:id="rId21"/>
    <p:sldId id="281" r:id="rId22"/>
    <p:sldId id="282" r:id="rId23"/>
    <p:sldId id="283" r:id="rId24"/>
    <p:sldId id="320" r:id="rId25"/>
    <p:sldId id="323" r:id="rId26"/>
    <p:sldId id="322" r:id="rId27"/>
    <p:sldId id="317" r:id="rId28"/>
    <p:sldId id="325" r:id="rId29"/>
    <p:sldId id="327" r:id="rId30"/>
    <p:sldId id="329" r:id="rId31"/>
    <p:sldId id="330" r:id="rId32"/>
    <p:sldId id="316" r:id="rId33"/>
    <p:sldId id="331" r:id="rId34"/>
    <p:sldId id="315" r:id="rId35"/>
    <p:sldId id="333" r:id="rId36"/>
    <p:sldId id="334" r:id="rId37"/>
    <p:sldId id="342" r:id="rId38"/>
    <p:sldId id="338" r:id="rId39"/>
    <p:sldId id="337" r:id="rId40"/>
    <p:sldId id="335" r:id="rId41"/>
    <p:sldId id="336" r:id="rId4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14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21E-2"/>
          <c:y val="0"/>
          <c:w val="0.85070693814788312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454816751739486E-2"/>
                  <c:y val="-5.05495170331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100978226888511E-2"/>
                  <c:y val="8.5934178956435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 Отчет</c:v>
                </c:pt>
                <c:pt idx="1">
                  <c:v>2022 г. Оценка</c:v>
                </c:pt>
                <c:pt idx="2">
                  <c:v>2023 г. План</c:v>
                </c:pt>
                <c:pt idx="3">
                  <c:v>2024 г. План</c:v>
                </c:pt>
                <c:pt idx="4">
                  <c:v>2025 г.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13952899.07</c:v>
                </c:pt>
                <c:pt idx="1">
                  <c:v>12055027.58</c:v>
                </c:pt>
                <c:pt idx="2">
                  <c:v>11590991.68</c:v>
                </c:pt>
                <c:pt idx="3">
                  <c:v>9745366.5299999993</c:v>
                </c:pt>
                <c:pt idx="4">
                  <c:v>9403446.5299999993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02-43D2-BF10-150C50D6E0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217391304347838E-2"/>
                  <c:y val="0.116747707864624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652173913043431E-2"/>
                  <c:y val="7.37353944408157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768684217503014E-2"/>
                  <c:y val="4.3012313423809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155332856120284E-2"/>
                  <c:y val="-2.4578464813605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631736014164963E-2"/>
                  <c:y val="-5.5604468736516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 Отчет</c:v>
                </c:pt>
                <c:pt idx="1">
                  <c:v>2022 г. Оценка</c:v>
                </c:pt>
                <c:pt idx="2">
                  <c:v>2023 г. План</c:v>
                </c:pt>
                <c:pt idx="3">
                  <c:v>2024 г. План</c:v>
                </c:pt>
                <c:pt idx="4">
                  <c:v>2025 г.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12377817.48</c:v>
                </c:pt>
                <c:pt idx="1">
                  <c:v>13686900.130000001</c:v>
                </c:pt>
                <c:pt idx="2">
                  <c:v>11936966.109999999</c:v>
                </c:pt>
                <c:pt idx="3">
                  <c:v>9745366.5299999993</c:v>
                </c:pt>
                <c:pt idx="4">
                  <c:v>9403446.5299999993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D02-43D2-BF10-150C50D6E0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715910830618812E-2"/>
                  <c:y val="0.132126088804754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983965217141085E-2"/>
                  <c:y val="0.121320034962752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454816751739479E-2"/>
                  <c:y val="6.5714770170849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 Отчет</c:v>
                </c:pt>
                <c:pt idx="1">
                  <c:v>2022 г. Оценка</c:v>
                </c:pt>
                <c:pt idx="2">
                  <c:v>2023 г. План</c:v>
                </c:pt>
                <c:pt idx="3">
                  <c:v>2024 г. План</c:v>
                </c:pt>
                <c:pt idx="4">
                  <c:v>2025 г.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1575081.5899999999</c:v>
                </c:pt>
                <c:pt idx="1">
                  <c:v>-1631872.5500000007</c:v>
                </c:pt>
                <c:pt idx="2">
                  <c:v>-345974.4299999997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D02-43D2-BF10-150C50D6E0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1042512"/>
        <c:axId val="231043072"/>
      </c:barChart>
      <c:catAx>
        <c:axId val="23104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043072"/>
        <c:crosses val="autoZero"/>
        <c:auto val="1"/>
        <c:lblAlgn val="ctr"/>
        <c:lblOffset val="100"/>
        <c:noMultiLvlLbl val="0"/>
      </c:catAx>
      <c:valAx>
        <c:axId val="231043072"/>
        <c:scaling>
          <c:orientation val="minMax"/>
          <c:min val="-200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04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9.9370531949272103E-2"/>
                  <c:y val="1.45079777376795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DA-4DA7-BF4E-0CBBD505C4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217301947616908"/>
                  <c:y val="8.4232526489744371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8F-4C3D-9BA6-33807E6FE3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Лист1!$B$2:$B$5</c:f>
              <c:numCache>
                <c:formatCode>0.0%</c:formatCode>
                <c:ptCount val="4"/>
                <c:pt idx="0">
                  <c:v>0.88622085725479716</c:v>
                </c:pt>
                <c:pt idx="1">
                  <c:v>6.4896996678327878E-2</c:v>
                </c:pt>
                <c:pt idx="2">
                  <c:v>3.0966689661991051E-2</c:v>
                </c:pt>
                <c:pt idx="3">
                  <c:v>1.7915456404883987E-2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8F-4C3D-9BA6-33807E6FE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80-4D2D-9C23-38E38F7F4263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875091863517066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0.93799999999999994</c:v>
                </c:pt>
                <c:pt idx="1">
                  <c:v>0</c:v>
                </c:pt>
                <c:pt idx="2">
                  <c:v>4.0339485712338176E-2</c:v>
                </c:pt>
                <c:pt idx="3">
                  <c:v>2.233944925828751E-2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80-4D2D-9C23-38E38F7F42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480-4D2D-9C23-38E38F7F4263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7474066.5300000003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480-4D2D-9C23-38E38F7F42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480-4D2D-9C23-38E38F7F4263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7005600</c:v>
                </c:pt>
                <c:pt idx="1">
                  <c:v>0</c:v>
                </c:pt>
                <c:pt idx="2">
                  <c:v>301500</c:v>
                </c:pt>
                <c:pt idx="3">
                  <c:v>166966.53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C480-4D2D-9C23-38E38F7F4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83-4F05-BC91-21057B250C1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060892388451477E-2"/>
                  <c:y val="7.56172839506172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4536404199475064"/>
                  <c:y val="7.71604938271604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0.93281874846730051</c:v>
                </c:pt>
                <c:pt idx="1">
                  <c:v>0</c:v>
                </c:pt>
                <c:pt idx="2">
                  <c:v>4.3770833743652766E-2</c:v>
                </c:pt>
                <c:pt idx="3">
                  <c:v>2.341041778904674E-2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83-4F05-BC91-21057B250C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383-4F05-BC91-21057B250C1D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7132146.5300000003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383-4F05-BC91-21057B250C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383-4F05-BC91-21057B250C1D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6653000</c:v>
                </c:pt>
                <c:pt idx="1">
                  <c:v>0</c:v>
                </c:pt>
                <c:pt idx="2">
                  <c:v>312180</c:v>
                </c:pt>
                <c:pt idx="3">
                  <c:v>166966.53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383-4F05-BC91-21057B250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0A-4C93-8DEE-02E48C1CFB09}"/>
              </c:ext>
            </c:extLst>
          </c:dPt>
          <c:dLbls>
            <c:dLbl>
              <c:idx val="0"/>
              <c:layout>
                <c:manualLayout>
                  <c:x val="2.6543229892525447E-2"/>
                  <c:y val="-1.85094093975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0A-4C93-8DEE-02E48C1CFB09}"/>
                </c:ext>
                <c:ext xmlns:c15="http://schemas.microsoft.com/office/drawing/2012/chart" uri="{CE6537A1-D6FC-4f65-9D91-7224C49458BB}">
                  <c15:layout>
                    <c:manualLayout>
                      <c:w val="9.7777327466419622E-2"/>
                      <c:h val="8.66622071350655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5722.1</c:v>
                </c:pt>
                <c:pt idx="1">
                  <c:v>5981.2</c:v>
                </c:pt>
                <c:pt idx="2">
                  <c:v>5528.2</c:v>
                </c:pt>
                <c:pt idx="3">
                  <c:v>5463.2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A0A-4C93-8DEE-02E48C1CFB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0A-4C93-8DEE-02E48C1CFB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0A-4C93-8DEE-02E48C1CFB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A0A-4C93-8DEE-02E48C1CFB0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A0A-4C93-8DEE-02E48C1CF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9538064"/>
        <c:axId val="319538624"/>
        <c:axId val="0"/>
      </c:bar3DChart>
      <c:catAx>
        <c:axId val="31953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9538624"/>
        <c:crosses val="autoZero"/>
        <c:auto val="1"/>
        <c:lblAlgn val="ctr"/>
        <c:lblOffset val="100"/>
        <c:noMultiLvlLbl val="0"/>
      </c:catAx>
      <c:valAx>
        <c:axId val="3195386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95380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C3-4ED1-835F-A60FB879431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C3-4ED1-835F-A60FB879431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C3-4ED1-835F-A60FB87943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C3-4ED1-835F-A60FB879431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0C3-4ED1-835F-A60FB879431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191.6</c:v>
                </c:pt>
                <c:pt idx="1">
                  <c:v>166</c:v>
                </c:pt>
                <c:pt idx="2" formatCode="General">
                  <c:v>60</c:v>
                </c:pt>
                <c:pt idx="3" formatCode="General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C3-4ED1-835F-A60FB8794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C3-4ED1-835F-A60FB87943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C3-4ED1-835F-A60FB87943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C3-4ED1-835F-A60FB87943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C3-4ED1-835F-A60FB8794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9543104"/>
        <c:axId val="319543664"/>
        <c:axId val="0"/>
      </c:bar3DChart>
      <c:catAx>
        <c:axId val="31954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9543664"/>
        <c:crosses val="autoZero"/>
        <c:auto val="1"/>
        <c:lblAlgn val="ctr"/>
        <c:lblOffset val="100"/>
        <c:noMultiLvlLbl val="0"/>
      </c:catAx>
      <c:valAx>
        <c:axId val="31954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95431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D5-4EAD-B54D-7CCAD43194EF}"/>
              </c:ext>
            </c:extLst>
          </c:dPt>
          <c:dLbls>
            <c:dLbl>
              <c:idx val="0"/>
              <c:layout>
                <c:manualLayout>
                  <c:x val="3.2404271359209133E-2"/>
                  <c:y val="2.8371088539346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D5-4EAD-B54D-7CCAD43194EF}"/>
                </c:ext>
                <c:ext xmlns:c15="http://schemas.microsoft.com/office/drawing/2012/chart" uri="{CE6537A1-D6FC-4f65-9D91-7224C49458BB}">
                  <c15:layout>
                    <c:manualLayout>
                      <c:w val="0.10949941039978699"/>
                      <c:h val="0.129355243638023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D5-4EAD-B54D-7CCAD43194E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D5-4EAD-B54D-7CCAD43194E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D5-4EAD-B54D-7CCAD43194E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1458.5</c:v>
                </c:pt>
                <c:pt idx="1">
                  <c:v>1862</c:v>
                </c:pt>
                <c:pt idx="2" formatCode="General">
                  <c:v>804.7</c:v>
                </c:pt>
                <c:pt idx="3" formatCode="General">
                  <c:v>640.20000000000005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D5-4EAD-B54D-7CCAD43194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D5-4EAD-B54D-7CCAD43194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D5-4EAD-B54D-7CCAD43194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D5-4EAD-B54D-7CCAD43194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D5-4EAD-B54D-7CCAD4319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9549264"/>
        <c:axId val="319549824"/>
        <c:axId val="0"/>
      </c:bar3DChart>
      <c:catAx>
        <c:axId val="31954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9549824"/>
        <c:crosses val="autoZero"/>
        <c:auto val="1"/>
        <c:lblAlgn val="ctr"/>
        <c:lblOffset val="100"/>
        <c:noMultiLvlLbl val="0"/>
      </c:catAx>
      <c:valAx>
        <c:axId val="31954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95492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AF-446F-891A-E8BE21BE518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AF-446F-891A-E8BE21BE518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3AF-446F-891A-E8BE21BE518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AF-446F-891A-E8BE21BE518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3AF-446F-891A-E8BE21BE518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AF-446F-891A-E8BE21BE5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AF-446F-891A-E8BE21BE51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3AF-446F-891A-E8BE21BE51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AF-446F-891A-E8BE21BE51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AF-446F-891A-E8BE21BE5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20989680"/>
        <c:axId val="320990240"/>
        <c:axId val="0"/>
      </c:bar3DChart>
      <c:catAx>
        <c:axId val="320989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20990240"/>
        <c:crosses val="autoZero"/>
        <c:auto val="1"/>
        <c:lblAlgn val="ctr"/>
        <c:lblOffset val="100"/>
        <c:noMultiLvlLbl val="0"/>
      </c:catAx>
      <c:valAx>
        <c:axId val="32099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209896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EB-48DC-A8EA-C4AA53156431}"/>
              </c:ext>
            </c:extLst>
          </c:dPt>
          <c:dLbls>
            <c:dLbl>
              <c:idx val="0"/>
              <c:layout>
                <c:manualLayout>
                  <c:x val="3.6588801492575027E-2"/>
                  <c:y val="-4.4091760365324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EB-48DC-A8EA-C4AA53156431}"/>
                </c:ext>
                <c:ext xmlns:c15="http://schemas.microsoft.com/office/drawing/2012/chart" uri="{CE6537A1-D6FC-4f65-9D91-7224C49458BB}">
                  <c15:layout>
                    <c:manualLayout>
                      <c:w val="0.11786847066651877"/>
                      <c:h val="0.114862673857089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EB-48DC-A8EA-C4AA5315643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EB-48DC-A8EA-C4AA5315643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EB-48DC-A8EA-C4AA53156431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2825.8</c:v>
                </c:pt>
                <c:pt idx="1">
                  <c:v>2865.6</c:v>
                </c:pt>
                <c:pt idx="2" formatCode="0.0">
                  <c:v>2152.4</c:v>
                </c:pt>
                <c:pt idx="3">
                  <c:v>2152.4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EB-48DC-A8EA-C4AA531564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EB-48DC-A8EA-C4AA531564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2EB-48DC-A8EA-C4AA531564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EB-48DC-A8EA-C4AA5315643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2EB-48DC-A8EA-C4AA53156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20996960"/>
        <c:axId val="320997520"/>
        <c:axId val="0"/>
      </c:bar3DChart>
      <c:catAx>
        <c:axId val="32099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20997520"/>
        <c:crosses val="autoZero"/>
        <c:auto val="1"/>
        <c:lblAlgn val="ctr"/>
        <c:lblOffset val="100"/>
        <c:noMultiLvlLbl val="0"/>
      </c:catAx>
      <c:valAx>
        <c:axId val="320997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209969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E-4803-9A20-7BC36BD635BD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8E-4803-9A20-7BC36BD635BD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8E-4803-9A20-7BC36BD635B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8E-4803-9A20-7BC36BD635B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08E-4803-9A20-7BC36BD635BD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8E-4803-9A20-7BC36BD635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8E-4803-9A20-7BC36BD635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08E-4803-9A20-7BC36BD635B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8E-4803-9A20-7BC36BD635B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08E-4803-9A20-7BC36BD63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21004240"/>
        <c:axId val="321004800"/>
        <c:axId val="0"/>
      </c:bar3DChart>
      <c:catAx>
        <c:axId val="32100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21004800"/>
        <c:crosses val="autoZero"/>
        <c:auto val="1"/>
        <c:lblAlgn val="ctr"/>
        <c:lblOffset val="100"/>
        <c:noMultiLvlLbl val="0"/>
      </c:catAx>
      <c:valAx>
        <c:axId val="32100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210042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AA-4979-88B6-C1E23FA7853A}"/>
              </c:ext>
            </c:extLst>
          </c:dPt>
          <c:dLbls>
            <c:dLbl>
              <c:idx val="0"/>
              <c:layout>
                <c:manualLayout>
                  <c:x val="2.1980631170420019E-2"/>
                  <c:y val="3.5123659472665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AA-4979-88B6-C1E23FA7853A}"/>
                </c:ext>
                <c:ext xmlns:c15="http://schemas.microsoft.com/office/drawing/2012/chart" uri="{CE6537A1-D6FC-4f65-9D91-7224C49458BB}">
                  <c15:layout>
                    <c:manualLayout>
                      <c:w val="8.8652130022208772E-2"/>
                      <c:h val="0.1307057578246873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AA-4979-88B6-C1E23FA7853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AA-4979-88B6-C1E23FA7853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AA-4979-88B6-C1E23FA7853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AA-4979-88B6-C1E23FA785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AA-4979-88B6-C1E23FA785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2AA-4979-88B6-C1E23FA785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AA-4979-88B6-C1E23FA7853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2AA-4979-88B6-C1E23FA78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49398176"/>
        <c:axId val="349398736"/>
        <c:axId val="0"/>
      </c:bar3DChart>
      <c:catAx>
        <c:axId val="349398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49398736"/>
        <c:crosses val="autoZero"/>
        <c:auto val="1"/>
        <c:lblAlgn val="ctr"/>
        <c:lblOffset val="100"/>
        <c:noMultiLvlLbl val="0"/>
      </c:catAx>
      <c:valAx>
        <c:axId val="34939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493981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6E-4106-A6F2-6689596EF1EF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6E-4106-A6F2-6689596EF1EF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6E-4106-A6F2-6689596EF1E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6E-4106-A6F2-6689596EF1E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6E-4106-A6F2-6689596EF1E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6E-4106-A6F2-6689596EF1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6E-4106-A6F2-6689596EF1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66E-4106-A6F2-6689596EF1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6E-4106-A6F2-6689596EF1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66E-4106-A6F2-6689596EF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49402096"/>
        <c:axId val="349393696"/>
        <c:axId val="0"/>
      </c:bar3DChart>
      <c:catAx>
        <c:axId val="34940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49393696"/>
        <c:crosses val="autoZero"/>
        <c:auto val="1"/>
        <c:lblAlgn val="ctr"/>
        <c:lblOffset val="100"/>
        <c:noMultiLvlLbl val="0"/>
      </c:catAx>
      <c:valAx>
        <c:axId val="349393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494020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6C-4C8F-B646-664FD63735D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6C-4C8F-B646-664FD63735D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E6C-4C8F-B646-664FD63735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6C-4C8F-B646-664FD63735D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E6C-4C8F-B646-664FD63735D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1.5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6C-4C8F-B646-664FD63735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6C-4C8F-B646-664FD63735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6C-4C8F-B646-664FD63735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6C-4C8F-B646-664FD63735D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E6C-4C8F-B646-664FD6373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20998080"/>
        <c:axId val="349407136"/>
        <c:axId val="0"/>
      </c:bar3DChart>
      <c:catAx>
        <c:axId val="32099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49407136"/>
        <c:crosses val="autoZero"/>
        <c:auto val="1"/>
        <c:lblAlgn val="ctr"/>
        <c:lblOffset val="100"/>
        <c:noMultiLvlLbl val="0"/>
      </c:catAx>
      <c:valAx>
        <c:axId val="34940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209980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9910469361864266"/>
          <c:h val="0.3835283089613799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7E-4F80-87F5-E92070ABE5A6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7E-4F80-87F5-E92070ABE5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0.18342554468050418</c:v>
                </c:pt>
                <c:pt idx="1">
                  <c:v>0.8165744553194958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7E-4F80-87F5-E92070ABE5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78-4ED4-88B6-C4DC844CB2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78-4ED4-88B6-C4DC844CB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Лист1!$B$2:$B$3</c:f>
              <c:numCache>
                <c:formatCode>0.0%</c:formatCode>
                <c:ptCount val="2"/>
                <c:pt idx="0">
                  <c:v>0.22336832111460528</c:v>
                </c:pt>
                <c:pt idx="1">
                  <c:v>0.77663167888539475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78-4ED4-88B6-C4DC844CB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AD-46CE-B141-0E789E122F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0.23828657756142596</c:v>
                </c:pt>
                <c:pt idx="1">
                  <c:v>0.76171342243857398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AD-46CE-B141-0E789E122F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9531800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6AD-46CE-B141-0E789E122F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2271300</c:v>
                </c:pt>
                <c:pt idx="1">
                  <c:v>7260500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6AD-46CE-B141-0E789E12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8D-4D06-9762-4E1290017B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0.24483394237299097</c:v>
                </c:pt>
                <c:pt idx="1">
                  <c:v>0.75516605762700906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8D-4D06-9762-4E1290017B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9276900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08D-4D06-9762-4E1290017B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2271300</c:v>
                </c:pt>
                <c:pt idx="1">
                  <c:v>7005600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08D-4D06-9762-4E1290017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8582294584860604"/>
          <c:h val="0.36269497562804648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83-453B-89A5-CDB7CEF523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83-453B-89A5-CDB7CEF523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83-453B-89A5-CDB7CEF523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83-453B-89A5-CDB7CEF523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0.83344766894017464</c:v>
                </c:pt>
                <c:pt idx="1">
                  <c:v>5.9032728405427844E-2</c:v>
                </c:pt>
                <c:pt idx="2">
                  <c:v>2.5668369132487386E-2</c:v>
                </c:pt>
                <c:pt idx="3">
                  <c:v>0.10289977671469942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83-453B-89A5-CDB7CEF523F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630541770309937"/>
          <c:y val="0.59980523644185091"/>
          <c:w val="0.32070494928081805"/>
          <c:h val="0.25800997470291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B80B7-8786-4F67-BCC4-3AAC1BFD0224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8EDCB-09C7-4D04-86A2-64F9AA53D015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DC111-BDC6-4AB0-BF05-C0CA8E4A3DCE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pPr/>
              <a:t>16.03.2023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pPr/>
              <a:t>16.03.2023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41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9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90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87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889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56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9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6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3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626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43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48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26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787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134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21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6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9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2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7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05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60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image" Target="../media/image40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hart" Target="../charts/chart6.xml"/><Relationship Id="rId5" Type="http://schemas.openxmlformats.org/officeDocument/2006/relationships/image" Target="../media/image42.jpeg"/><Relationship Id="rId10" Type="http://schemas.openxmlformats.org/officeDocument/2006/relationships/chart" Target="../charts/chart5.xml"/><Relationship Id="rId4" Type="http://schemas.openxmlformats.org/officeDocument/2006/relationships/image" Target="../media/image41.png"/><Relationship Id="rId9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tovo.ru/proekt-byudzheta-na-ocherednoy-finansovyy-god-i-planovyy-period.html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9.xml"/><Relationship Id="rId7" Type="http://schemas.openxmlformats.org/officeDocument/2006/relationships/image" Target="../media/image43.png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chart" Target="../charts/chart13.xml"/><Relationship Id="rId5" Type="http://schemas.openxmlformats.org/officeDocument/2006/relationships/image" Target="../media/image41.png"/><Relationship Id="rId10" Type="http://schemas.openxmlformats.org/officeDocument/2006/relationships/chart" Target="../charts/chart12.xml"/><Relationship Id="rId4" Type="http://schemas.openxmlformats.org/officeDocument/2006/relationships/image" Target="../media/image40.png"/><Relationship Id="rId9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tovo@ivreg.ru" TargetMode="Externa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072" y="2661588"/>
            <a:ext cx="6625785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endParaRPr lang="ru-RU" sz="1600" b="1" spc="-2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1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Ивановской </a:t>
            </a:r>
            <a:r>
              <a:rPr lang="ru-RU" sz="1600" b="1" spc="-1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от 26.12.2022 №29 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20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b="1" spc="2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spc="-1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(актуальная редакция)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4335"/>
              </p:ext>
            </p:extLst>
          </p:nvPr>
        </p:nvGraphicFramePr>
        <p:xfrm>
          <a:off x="173649" y="839134"/>
          <a:ext cx="8785855" cy="5369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4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653922258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9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2022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1.3.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Финансы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13 952,9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12 055,0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10 168,4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9 531,8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9 276,9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 том числе: 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13 720,5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11 802,4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9 921,9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9276,9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9 276,9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из них: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3124,5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2 030,0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2 030,0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Неналоговые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10 285,9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9 591,2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7 650,6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7 005,6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7 005,6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12 377,8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13 587,5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10 168,4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9 531,8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9276,9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1 575,1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1 532,5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02228"/>
              </p:ext>
            </p:extLst>
          </p:nvPr>
        </p:nvGraphicFramePr>
        <p:xfrm>
          <a:off x="139154" y="908720"/>
          <a:ext cx="8785855" cy="4478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1.4.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Инвестиции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7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1.5.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Малое и среднее предпринимательство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1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49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72966"/>
              </p:ext>
            </p:extLst>
          </p:nvPr>
        </p:nvGraphicFramePr>
        <p:xfrm>
          <a:off x="173649" y="922317"/>
          <a:ext cx="8741753" cy="4974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9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3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9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98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8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98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98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8576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1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1.6.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Демография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2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57138"/>
              </p:ext>
            </p:extLst>
          </p:nvPr>
        </p:nvGraphicFramePr>
        <p:xfrm>
          <a:off x="173649" y="922319"/>
          <a:ext cx="8785855" cy="5242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1.7.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Труд и занятость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45 527,0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47 848,3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49 763,5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51 753,6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53 824,3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15808,0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16614,0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17279,0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17970,0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18689,0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150,1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69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3" y="160656"/>
            <a:ext cx="700538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социально-экономического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8444"/>
              </p:ext>
            </p:extLst>
          </p:nvPr>
        </p:nvGraphicFramePr>
        <p:xfrm>
          <a:off x="173649" y="838200"/>
          <a:ext cx="8785855" cy="5181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85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1.8.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Развитие социальной сферы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468,2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МОУ Китовская СШ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Китовский МАДОУ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Офис врача общей практики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МБУК "Культурно досуговый центр с.Китово"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МАУДО "Центр творчества"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МАУК "Библиотечное объединение Шуйского муниципального района"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" y="981075"/>
            <a:ext cx="9143999" cy="560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Основные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бюджетной и налоговой политики Китовского сельского поселения на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2023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 и плановый период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2024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2025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годов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2371" y="1962255"/>
            <a:ext cx="7818752" cy="3723739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22123" y="1956967"/>
            <a:ext cx="7814308" cy="3754854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услуг;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сбалансированности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5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>
                <a:latin typeface="Times New Roman" pitchFamily="18" charset="0"/>
                <a:cs typeface="Times New Roman" pitchFamily="18" charset="0"/>
              </a:rPr>
              <a:t>Китовского сельского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устойчивости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на всем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планирования;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программно-целевых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принципов  планирования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pc="-1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95578" y="266701"/>
            <a:ext cx="70764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характеристики бюджета 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на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годы,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68906"/>
              </p:ext>
            </p:extLst>
          </p:nvPr>
        </p:nvGraphicFramePr>
        <p:xfrm>
          <a:off x="865250" y="1132419"/>
          <a:ext cx="7567486" cy="220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2696">
                  <a:extLst>
                    <a:ext uri="{9D8B030D-6E8A-4147-A177-3AD203B41FA5}">
                      <a16:colId xmlns="" xmlns:a16="http://schemas.microsoft.com/office/drawing/2014/main" val="1027263298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1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13 952 899,07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12 055 027,58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11 590 991,68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9 745 366,53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9 403 446,53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sz="11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</a:t>
                      </a:r>
                      <a:r>
                        <a:rPr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1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2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12 377 817,48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13 686 900,13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936 966,11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9 745 366,53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9 403 446,53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sz="1100" spc="-1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 </a:t>
                      </a:r>
                      <a:r>
                        <a:rPr sz="11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110,6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(-), </a:t>
                      </a: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sz="1100" spc="-3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1 575 081,59</a:t>
                      </a:r>
                      <a:endParaRPr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-1 631 872,55</a:t>
                      </a:r>
                      <a:endParaRPr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345 974,43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35898" y="5957778"/>
            <a:ext cx="83470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271463" algn="just"/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том числе условно утвержденные расходы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236 096,66 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.;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454 563,33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руб..</a:t>
            </a:r>
          </a:p>
          <a:p>
            <a:pPr marL="14288" marR="5080" indent="257175" algn="just">
              <a:lnSpc>
                <a:spcPct val="100000"/>
              </a:lnSpc>
            </a:pP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условно утвержденными расходами понимаются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распределенные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плановом периоде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классификацией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бюджетов бюджетные</a:t>
            </a:r>
            <a:r>
              <a:rPr sz="1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ассигнования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180817349"/>
              </p:ext>
            </p:extLst>
          </p:nvPr>
        </p:nvGraphicFramePr>
        <p:xfrm>
          <a:off x="687387" y="3445390"/>
          <a:ext cx="7923213" cy="251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5149" y="149301"/>
            <a:ext cx="1008849" cy="61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3978" y="162322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chemeClr val="bg1"/>
                </a:solidFill>
                <a:effectLst/>
              </a:rPr>
              <a:t>Доходы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бюджета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 Китовского </a:t>
            </a:r>
            <a:r>
              <a:rPr sz="1800" b="1" spc="-5" dirty="0">
                <a:solidFill>
                  <a:schemeClr val="bg1"/>
                </a:solidFill>
                <a:effectLst/>
              </a:rPr>
              <a:t> сельского  поселения </a:t>
            </a:r>
            <a:r>
              <a:rPr sz="1800" b="1" dirty="0">
                <a:solidFill>
                  <a:schemeClr val="bg1"/>
                </a:solidFill>
                <a:effectLst/>
              </a:rPr>
              <a:t>в </a:t>
            </a:r>
            <a:r>
              <a:rPr sz="1800" b="1" spc="-5" dirty="0">
                <a:solidFill>
                  <a:schemeClr val="bg1"/>
                </a:solidFill>
                <a:effectLst/>
              </a:rPr>
              <a:t>20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23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-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202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5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годах, 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руб</a:t>
            </a:r>
            <a:r>
              <a:rPr sz="1800" b="1" spc="-5" dirty="0">
                <a:solidFill>
                  <a:schemeClr val="bg1"/>
                </a:solidFill>
                <a:effectLst/>
              </a:rPr>
              <a:t>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43749"/>
              </p:ext>
            </p:extLst>
          </p:nvPr>
        </p:nvGraphicFramePr>
        <p:xfrm>
          <a:off x="494232" y="900835"/>
          <a:ext cx="8272766" cy="52995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3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7028">
                  <a:extLst>
                    <a:ext uri="{9D8B030D-6E8A-4147-A177-3AD203B41FA5}">
                      <a16:colId xmlns="" xmlns:a16="http://schemas.microsoft.com/office/drawing/2014/main" val="913310768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ПОКАЗАТЕЛИ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2021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2023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2024 год</a:t>
                      </a:r>
                      <a:endParaRPr lang="ru-RU" sz="900" dirty="0">
                        <a:effectLst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2025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2025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604">
                <a:tc>
                  <a:txBody>
                    <a:bodyPr/>
                    <a:lstStyle/>
                    <a:p>
                      <a:r>
                        <a:rPr lang="ru-RU" sz="1100" dirty="0"/>
                        <a:t>Налоговые</a:t>
                      </a:r>
                      <a:r>
                        <a:rPr lang="ru-RU" sz="1100" baseline="0" dirty="0"/>
                        <a:t> и неналоговые доходы 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3434637,84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2211200,0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2271300,0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0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2271300,0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2271300,0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4168">
                <a:tc>
                  <a:txBody>
                    <a:bodyPr/>
                    <a:lstStyle/>
                    <a:p>
                      <a:r>
                        <a:rPr lang="ru-RU" sz="1100" dirty="0"/>
                        <a:t>межбюджетные трансферты:</a:t>
                      </a:r>
                    </a:p>
                    <a:p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 т.ч.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10518261,23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9843827,58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7897107,0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</a:t>
                      </a:r>
                      <a:endParaRPr lang="ru-RU" sz="10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7260500,0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7005600,0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700">
                <a:tc>
                  <a:txBody>
                    <a:bodyPr/>
                    <a:lstStyle/>
                    <a:p>
                      <a:r>
                        <a:rPr lang="ru-RU" sz="1100" dirty="0"/>
                        <a:t>дотации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7250190,0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8204315,15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7001100,0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7005600,0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7005600,0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/>
                        <a:t>субсидии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1308357,0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581108,0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649507,0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8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232400,0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252675,0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246500,0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254900,0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1727314,23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1012927,66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3363693408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возврат</a:t>
                      </a:r>
                      <a:r>
                        <a:rPr lang="ru-RU" sz="1100" kern="1200" cap="small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остатков субсидий, субвенций и иных межбюджетных трансфертов, имеющих целевое назначение, прошлых лет</a:t>
                      </a:r>
                    </a:p>
                    <a:p>
                      <a:pPr marL="0" algn="l" defTabSz="914400" rtl="0" eaLnBrk="1" latinLnBrk="0" hangingPunct="1"/>
                      <a:endParaRPr lang="ru-RU" sz="1100" kern="1200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-207198,23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2099581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Структура доходов бюджета Китовского сельского поселения 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2023-2025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23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22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Оценка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103517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24 </a:t>
            </a:r>
            <a:r>
              <a:rPr lang="ru-RU" sz="1100" dirty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202</a:t>
            </a:r>
            <a:r>
              <a:rPr lang="ru-RU" sz="1100" dirty="0" smtClean="0">
                <a:latin typeface="Times New Roman"/>
                <a:cs typeface="Times New Roman"/>
              </a:rPr>
              <a:t>5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4117728264"/>
              </p:ext>
            </p:extLst>
          </p:nvPr>
        </p:nvGraphicFramePr>
        <p:xfrm>
          <a:off x="254313" y="2228750"/>
          <a:ext cx="8508687" cy="408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1543614131"/>
              </p:ext>
            </p:extLst>
          </p:nvPr>
        </p:nvGraphicFramePr>
        <p:xfrm>
          <a:off x="2618232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886671348"/>
              </p:ext>
            </p:extLst>
          </p:nvPr>
        </p:nvGraphicFramePr>
        <p:xfrm>
          <a:off x="4571998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327501633"/>
              </p:ext>
            </p:extLst>
          </p:nvPr>
        </p:nvGraphicFramePr>
        <p:xfrm>
          <a:off x="6525766" y="2257419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0" name="object 52"/>
          <p:cNvSpPr txBox="1"/>
          <p:nvPr/>
        </p:nvSpPr>
        <p:spPr>
          <a:xfrm>
            <a:off x="1905000" y="1524000"/>
            <a:ext cx="5638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Структура </a:t>
            </a:r>
            <a:r>
              <a:rPr sz="1400" b="1" spc="-5" dirty="0">
                <a:latin typeface="Arial"/>
                <a:cs typeface="Arial"/>
              </a:rPr>
              <a:t>доходов бюджета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>
                <a:latin typeface="Arial"/>
                <a:cs typeface="Arial"/>
              </a:rPr>
              <a:t>20</a:t>
            </a:r>
            <a:r>
              <a:rPr lang="ru-RU" sz="1400" b="1" spc="-5" dirty="0" smtClean="0">
                <a:latin typeface="Arial"/>
                <a:cs typeface="Arial"/>
              </a:rPr>
              <a:t>22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sz="1400" b="1" spc="-5" dirty="0" smtClean="0">
                <a:latin typeface="Arial"/>
                <a:cs typeface="Arial"/>
              </a:rPr>
              <a:t>202</a:t>
            </a:r>
            <a:r>
              <a:rPr lang="ru-RU" sz="1400" b="1" spc="-5" dirty="0" smtClean="0">
                <a:latin typeface="Arial"/>
                <a:cs typeface="Arial"/>
              </a:rPr>
              <a:t>2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годах</a:t>
            </a:r>
            <a:r>
              <a:rPr sz="1400" b="1" spc="-5" dirty="0">
                <a:latin typeface="Arial"/>
                <a:cs typeface="Arial"/>
              </a:rPr>
              <a:t>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1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315915" y="167495"/>
            <a:ext cx="6169873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9452" y="149301"/>
            <a:ext cx="924546" cy="85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057936"/>
              </p:ext>
            </p:extLst>
          </p:nvPr>
        </p:nvGraphicFramePr>
        <p:xfrm>
          <a:off x="325422" y="1327401"/>
          <a:ext cx="8575548" cy="3602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60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4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9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140599231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501033481"/>
                    </a:ext>
                  </a:extLst>
                </a:gridCol>
                <a:gridCol w="6473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36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73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36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739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336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22326">
                <a:tc rowSpan="3"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marL="12700" marR="408305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900" kern="12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2021 </a:t>
                      </a:r>
                      <a:r>
                        <a:rPr lang="ru-RU" sz="900" kern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kern="1200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0" marR="387985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2022 </a:t>
                      </a:r>
                      <a:r>
                        <a:rPr lang="ru-RU"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spc="-5" dirty="0"/>
                        <a:t>Прогноз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4083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692743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57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9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8890" marR="1320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10 518 261,23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15621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100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9 843 827,58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9 319 691,68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7 474 066,53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7 132 146,53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числе: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0228">
                <a:tc>
                  <a:txBody>
                    <a:bodyPr/>
                    <a:lstStyle/>
                    <a:p>
                      <a:pPr marL="97155" marR="109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бюджетов бюджетной системы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Федерации,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числе: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0" marR="13208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10 518 261,23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9 636 629,35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9 319 691,68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7 474 066,53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7 132 146,53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R="13271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7 250 190,0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8859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69,0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8 204 315,15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8 259 305,15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1885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88,6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7 005 600,0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6 653 000,00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812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R="16446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1 308 357,0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22034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581 108,0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604 820,00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7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R="1974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232 400,0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22034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252 675,0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288 600,00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22034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3,1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301 500,00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312 180,00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06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трансферты,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107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1 727 314,23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1 012 927,66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166 966,53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166 966,53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166 966,53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101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прошлых лет</a:t>
                      </a:r>
                    </a:p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-207 198,23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-2,1</a:t>
                      </a:r>
                      <a:endParaRPr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0956"/>
            <a:ext cx="74021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>
                <a:solidFill>
                  <a:srgbClr val="000000"/>
                </a:solidFill>
              </a:rPr>
              <a:t>Китовского</a:t>
            </a:r>
            <a:r>
              <a:rPr sz="2500" spc="-5" dirty="0">
                <a:solidFill>
                  <a:srgbClr val="000000"/>
                </a:solidFill>
              </a:rPr>
              <a:t> сельского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511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Вашему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проекту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текст проекта решения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размещен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pc="-1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kitovo.ru/proekt-byudzheta-na-ocherednoy-finansovyy-god-i-planovyy-period.html</a:t>
            </a:r>
            <a:r>
              <a:rPr lang="ru-RU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человека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уважением,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	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А.С. Сорокина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238222947"/>
              </p:ext>
            </p:extLst>
          </p:nvPr>
        </p:nvGraphicFramePr>
        <p:xfrm>
          <a:off x="288000" y="2268000"/>
          <a:ext cx="8532472" cy="43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362200" y="1600200"/>
            <a:ext cx="4757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Структура </a:t>
            </a:r>
            <a:r>
              <a:rPr sz="1200" b="1" spc="-10" dirty="0">
                <a:latin typeface="Arial"/>
                <a:cs typeface="Arial"/>
              </a:rPr>
              <a:t>безвозмездных поступлений </a:t>
            </a:r>
            <a:r>
              <a:rPr sz="1200" b="1" dirty="0">
                <a:latin typeface="Arial"/>
                <a:cs typeface="Arial"/>
              </a:rPr>
              <a:t>в 20</a:t>
            </a:r>
            <a:r>
              <a:rPr lang="ru-RU" sz="1200" b="1" dirty="0" smtClean="0">
                <a:latin typeface="Arial"/>
                <a:cs typeface="Arial"/>
              </a:rPr>
              <a:t>22</a:t>
            </a:r>
            <a:r>
              <a:rPr sz="1200" b="1" spc="-5" dirty="0" smtClean="0">
                <a:latin typeface="Arial"/>
                <a:cs typeface="Arial"/>
              </a:rPr>
              <a:t>– </a:t>
            </a:r>
            <a:r>
              <a:rPr sz="1200" b="1" dirty="0">
                <a:latin typeface="Arial"/>
                <a:cs typeface="Arial"/>
              </a:rPr>
              <a:t>20</a:t>
            </a:r>
            <a:r>
              <a:rPr lang="ru-RU" sz="1200" b="1" dirty="0" smtClean="0">
                <a:latin typeface="Arial"/>
                <a:cs typeface="Arial"/>
              </a:rPr>
              <a:t>25</a:t>
            </a:r>
            <a:r>
              <a:rPr sz="1200" b="1" dirty="0" smtClean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годах,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99816" y="4191000"/>
            <a:ext cx="10668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23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9033" y="4172252"/>
            <a:ext cx="941832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22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Оценка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53584" y="4190359"/>
            <a:ext cx="1143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24 </a:t>
            </a:r>
            <a:r>
              <a:rPr lang="ru-RU" sz="1100" dirty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7999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202</a:t>
            </a:r>
            <a:r>
              <a:rPr lang="ru-RU" sz="1100" dirty="0" smtClean="0">
                <a:latin typeface="Times New Roman"/>
                <a:cs typeface="Times New Roman"/>
              </a:rPr>
              <a:t>5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767873032"/>
              </p:ext>
            </p:extLst>
          </p:nvPr>
        </p:nvGraphicFramePr>
        <p:xfrm>
          <a:off x="2618232" y="2297594"/>
          <a:ext cx="2029968" cy="196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4291645778"/>
              </p:ext>
            </p:extLst>
          </p:nvPr>
        </p:nvGraphicFramePr>
        <p:xfrm>
          <a:off x="4551867" y="2326219"/>
          <a:ext cx="1905000" cy="198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927128335"/>
              </p:ext>
            </p:extLst>
          </p:nvPr>
        </p:nvGraphicFramePr>
        <p:xfrm>
          <a:off x="6640068" y="2257375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11210" y="214290"/>
            <a:ext cx="932789" cy="75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подходы при составлении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1278" y="160171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07335" y="1142999"/>
            <a:ext cx="8331866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764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 err="1">
                <a:latin typeface="Arial"/>
                <a:cs typeface="Arial"/>
              </a:rPr>
              <a:t>Финансовое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действующих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расходных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обязательств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</a:t>
            </a:r>
            <a:r>
              <a:rPr lang="ru-RU" sz="1400" spc="-10" dirty="0">
                <a:latin typeface="Arial"/>
                <a:cs typeface="Arial"/>
              </a:rPr>
              <a:t>Китовского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 err="1">
                <a:latin typeface="Arial"/>
                <a:cs typeface="Arial"/>
              </a:rPr>
              <a:t>учетом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целей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 err="1">
                <a:latin typeface="Arial"/>
                <a:cs typeface="Arial"/>
              </a:rPr>
              <a:t>задач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деятельности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органов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местного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самоуправления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lang="ru-RU" sz="1400" spc="-15" dirty="0">
                <a:latin typeface="Arial"/>
                <a:cs typeface="Arial"/>
              </a:rPr>
              <a:t>Китовского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Планирование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услуг:</a:t>
            </a:r>
            <a:endParaRPr sz="1400" dirty="0">
              <a:latin typeface="Arial"/>
              <a:cs typeface="Arial"/>
            </a:endParaRPr>
          </a:p>
          <a:p>
            <a:pPr marL="469900" marR="989330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основании общероссийских </a:t>
            </a:r>
            <a:r>
              <a:rPr sz="1400" spc="-10" dirty="0">
                <a:latin typeface="Arial"/>
                <a:cs typeface="Arial"/>
              </a:rPr>
              <a:t>базовых (отраслевых) перечней </a:t>
            </a:r>
            <a:r>
              <a:rPr sz="1400" spc="-5" dirty="0">
                <a:latin typeface="Arial"/>
                <a:cs typeface="Arial"/>
              </a:rPr>
              <a:t>(классификаторов)  </a:t>
            </a:r>
            <a:r>
              <a:rPr sz="1400" spc="-10" dirty="0">
                <a:latin typeface="Arial"/>
                <a:cs typeface="Arial"/>
              </a:rPr>
              <a:t>государственных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40" dirty="0">
                <a:latin typeface="Arial"/>
                <a:cs typeface="Arial"/>
              </a:rPr>
              <a:t>услуг, </a:t>
            </a:r>
            <a:r>
              <a:rPr sz="1400" spc="-5" dirty="0">
                <a:latin typeface="Arial"/>
                <a:cs typeface="Arial"/>
              </a:rPr>
              <a:t>оказываемых физическим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лицам;</a:t>
            </a:r>
            <a:endParaRPr sz="1400" dirty="0">
              <a:latin typeface="Arial"/>
              <a:cs typeface="Arial"/>
            </a:endParaRPr>
          </a:p>
          <a:p>
            <a:pPr marL="470534" marR="311785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</a:t>
            </a:r>
            <a:r>
              <a:rPr sz="1400" spc="-5" dirty="0">
                <a:latin typeface="Arial"/>
                <a:cs typeface="Arial"/>
              </a:rPr>
              <a:t>размера нормативных </a:t>
            </a:r>
            <a:r>
              <a:rPr sz="1400" spc="-15" dirty="0">
                <a:latin typeface="Arial"/>
                <a:cs typeface="Arial"/>
              </a:rPr>
              <a:t>затрат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10" dirty="0">
                <a:latin typeface="Arial"/>
                <a:cs typeface="Arial"/>
              </a:rPr>
              <a:t>услуг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общих  требований, </a:t>
            </a:r>
            <a:r>
              <a:rPr sz="1400" spc="-10" dirty="0">
                <a:latin typeface="Arial"/>
                <a:cs typeface="Arial"/>
              </a:rPr>
              <a:t>установленных </a:t>
            </a:r>
            <a:r>
              <a:rPr sz="1400" spc="-5" dirty="0">
                <a:latin typeface="Arial"/>
                <a:cs typeface="Arial"/>
              </a:rPr>
              <a:t>федеральными </a:t>
            </a:r>
            <a:r>
              <a:rPr sz="1400" spc="-10" dirty="0">
                <a:latin typeface="Arial"/>
                <a:cs typeface="Arial"/>
              </a:rPr>
              <a:t>органами исполнительной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власти.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Финансовое </a:t>
            </a:r>
            <a:r>
              <a:rPr sz="1400" spc="-10" dirty="0">
                <a:latin typeface="Arial"/>
                <a:cs typeface="Arial"/>
              </a:rPr>
              <a:t>обеспечение задач, установленных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Указах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Президента:</a:t>
            </a:r>
            <a:endParaRPr sz="1400" dirty="0">
              <a:latin typeface="Arial"/>
              <a:cs typeface="Arial"/>
            </a:endParaRPr>
          </a:p>
          <a:p>
            <a:pPr marL="469900" marR="889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предусмотрение средств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полнение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указа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Президента Российской Федерации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от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07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мая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2012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года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№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597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«О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мероприятиях по реализации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государственной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социальной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политики»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для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доведения средней заработной платы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работников </a:t>
            </a:r>
            <a:r>
              <a:rPr sz="1400" spc="-25" dirty="0">
                <a:solidFill>
                  <a:srgbClr val="252519"/>
                </a:solidFill>
                <a:latin typeface="Arial"/>
                <a:cs typeface="Arial"/>
              </a:rPr>
              <a:t>культуры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до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средней заработной платы 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регионе согласно принятой «дорожной</a:t>
            </a:r>
            <a:r>
              <a:rPr sz="1400" spc="-90" dirty="0">
                <a:solidFill>
                  <a:srgbClr val="25251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карте».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70534" marR="829944" indent="-4565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1170" algn="l"/>
                <a:tab pos="471805" algn="l"/>
              </a:tabLst>
            </a:pP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прозрачности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открытости </a:t>
            </a:r>
            <a:r>
              <a:rPr sz="1400" spc="-15" dirty="0">
                <a:latin typeface="Arial"/>
                <a:cs typeface="Arial"/>
              </a:rPr>
              <a:t>бюджета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бюджетного </a:t>
            </a:r>
            <a:r>
              <a:rPr sz="1400" spc="-5" dirty="0">
                <a:latin typeface="Arial"/>
                <a:cs typeface="Arial"/>
              </a:rPr>
              <a:t>процесса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10" dirty="0">
                <a:latin typeface="Arial"/>
                <a:cs typeface="Arial"/>
              </a:rPr>
              <a:t>Китовском </a:t>
            </a:r>
            <a:r>
              <a:rPr sz="1400" spc="-10" dirty="0">
                <a:latin typeface="Arial"/>
                <a:cs typeface="Arial"/>
              </a:rPr>
              <a:t> сельском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15049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Сохранение </a:t>
            </a:r>
            <a:r>
              <a:rPr sz="1400" spc="-10" dirty="0">
                <a:latin typeface="Arial"/>
                <a:cs typeface="Arial"/>
              </a:rPr>
              <a:t>бездефицитного </a:t>
            </a:r>
            <a:r>
              <a:rPr sz="1400" spc="-15" dirty="0" err="1">
                <a:latin typeface="Arial"/>
                <a:cs typeface="Arial"/>
              </a:rPr>
              <a:t>бюджета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Китовского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20</a:t>
            </a:r>
            <a:r>
              <a:rPr lang="ru-RU" sz="1400" spc="-5" dirty="0" smtClean="0">
                <a:latin typeface="Arial"/>
                <a:cs typeface="Arial"/>
              </a:rPr>
              <a:t>23</a:t>
            </a:r>
            <a:r>
              <a:rPr sz="1400" spc="-5" dirty="0" smtClean="0">
                <a:latin typeface="Arial"/>
                <a:cs typeface="Arial"/>
              </a:rPr>
              <a:t>-202</a:t>
            </a:r>
            <a:r>
              <a:rPr lang="ru-RU" sz="1400" spc="-5" dirty="0" smtClean="0">
                <a:latin typeface="Arial"/>
                <a:cs typeface="Arial"/>
              </a:rPr>
              <a:t>5</a:t>
            </a:r>
            <a:r>
              <a:rPr sz="1400" spc="-5" dirty="0" smtClean="0">
                <a:latin typeface="Arial"/>
                <a:cs typeface="Arial"/>
              </a:rPr>
              <a:t>  </a:t>
            </a:r>
            <a:r>
              <a:rPr sz="1400" spc="-20" dirty="0">
                <a:latin typeface="Arial"/>
                <a:cs typeface="Arial"/>
              </a:rPr>
              <a:t>годах.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52197" y="177215"/>
            <a:ext cx="6757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13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614043"/>
              </p:ext>
            </p:extLst>
          </p:nvPr>
        </p:nvGraphicFramePr>
        <p:xfrm>
          <a:off x="312453" y="1208772"/>
          <a:ext cx="8580026" cy="4563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8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8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69102495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10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4602">
                <a:tc>
                  <a:txBody>
                    <a:bodyPr/>
                    <a:lstStyle/>
                    <a:p>
                      <a:pPr marL="1206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spc="-2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91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sz="1050" b="1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771 595,11 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8 146 987,24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278 804,07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5 736 708,12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5 338 184,80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67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высшего должностного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субъекта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sz="105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885 376,63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956 739,94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1 024 968,40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1 024 968,40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1 024 968,40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8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 высших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исполнительных органов государственной  власти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Российской Федерации,  местных</a:t>
                      </a: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3 545 333,94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001,40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3 702 279,16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3 621 337,16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3 620 518,40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3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kern="12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76 170,35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72 734,56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72 734,56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590818"/>
                  </a:ext>
                </a:extLst>
              </a:tr>
              <a:tr h="292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8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2 340 884,54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3 337 075,55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1 468 821,95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1 007 668,00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682 698,00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044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5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232 400,00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252 675,00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288 600,00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301 500,00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312 180,00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0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744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вневойсковая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232 400,00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252 675,00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288 600,00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301 500,00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312 180,00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3293" y="409574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1600" b="1" spc="18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(продолжение)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226572"/>
              </p:ext>
            </p:extLst>
          </p:nvPr>
        </p:nvGraphicFramePr>
        <p:xfrm>
          <a:off x="457200" y="1281430"/>
          <a:ext cx="8435279" cy="5441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4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487845388"/>
                    </a:ext>
                  </a:extLst>
                </a:gridCol>
                <a:gridCol w="9097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72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72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6976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318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70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42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116 320,00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191 640,00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165 982,00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пожарной</a:t>
                      </a:r>
                      <a:r>
                        <a:rPr sz="10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116 320,00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191 640,00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165 982,00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433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0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560 327,70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355 941,13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(дорожные</a:t>
                      </a: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фонды)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560 327,70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345 941,13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574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2773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0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r>
                        <a:rPr sz="100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ОЕ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sz="1000" b="1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ОЗЯЙСТВО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2 346 124,12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1 655 455,92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2 058 984,56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981 686,42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817 143,07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2 346 124,12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1 655 455,92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2 058 984,56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981 686,42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817 143,07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939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379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Молодежная политика</a:t>
                      </a: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478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sz="10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2 123 313,84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2 825 776,74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2 865 595,03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2 152 374,88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2 152 374,88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9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2 123 313,84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2 825 776,74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2 865 595,03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2 152 374,88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2 152 374,88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379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sz="10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227 736,71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218 424,10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229 000,45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227 000,45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229 000,45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79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spc="-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</a:t>
                      </a: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0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spc="-1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2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</a:t>
                      </a:r>
                      <a:r>
                        <a:rPr lang="ru-RU"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в области социальной политики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213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236,71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14 500,0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924,10</a:t>
                      </a:r>
                    </a:p>
                    <a:p>
                      <a:pPr algn="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225 000,45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225 000,45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225 000,45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341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sz="100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3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5649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sz="100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РАСХОДОВ: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12 377 817,48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13 686 900,13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936 966,11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9 509 269,87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8 948 883,20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Китовского сельского поселения на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 и на плановый период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/>
              <a:t>Бюджет Китовского сельского поселения на </a:t>
            </a:r>
            <a:r>
              <a:rPr lang="ru-RU" sz="2000" dirty="0" smtClean="0"/>
              <a:t>2023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2024 </a:t>
            </a:r>
            <a:r>
              <a:rPr lang="ru-RU" sz="2000" dirty="0"/>
              <a:t>и </a:t>
            </a:r>
            <a:r>
              <a:rPr lang="ru-RU" sz="2000" dirty="0" smtClean="0"/>
              <a:t>2025  </a:t>
            </a:r>
            <a:r>
              <a:rPr lang="ru-RU" sz="2000" dirty="0"/>
              <a:t>годов сформирован в программной структуре расходов на основе </a:t>
            </a:r>
            <a:r>
              <a:rPr lang="ru-RU" sz="2000" b="1" dirty="0"/>
              <a:t>9 муниципальных программ</a:t>
            </a:r>
            <a:r>
              <a:rPr lang="ru-RU" sz="2000" dirty="0"/>
              <a:t>, перечень которых утвержден постановлением Администрации Китовского сельского поселения от 14.11.2016 № 254.( в действующей редакции)</a:t>
            </a:r>
          </a:p>
          <a:p>
            <a:endParaRPr lang="ru-RU" sz="2000" dirty="0"/>
          </a:p>
          <a:p>
            <a:r>
              <a:rPr lang="ru-RU" sz="2000" dirty="0"/>
              <a:t>Расходы бюджета состоят из: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расходов на реализацию муниципальных программ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непрограммным направлениям 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/>
              <a:t>Китовского сельского поселения </a:t>
            </a:r>
            <a:r>
              <a:rPr lang="ru-RU" sz="2000" b="1" dirty="0"/>
              <a:t>в общем объеме расходов бюджета </a:t>
            </a:r>
            <a:r>
              <a:rPr lang="ru-RU" sz="2000" dirty="0"/>
              <a:t>составят в </a:t>
            </a:r>
            <a:r>
              <a:rPr lang="ru-RU" sz="2000" dirty="0" smtClean="0"/>
              <a:t>2023 </a:t>
            </a:r>
            <a:r>
              <a:rPr lang="ru-RU" sz="2000" dirty="0"/>
              <a:t>году – </a:t>
            </a:r>
            <a:r>
              <a:rPr lang="ru-RU" sz="2000" b="1" dirty="0" smtClean="0"/>
              <a:t>91,8%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631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79079"/>
              </p:ext>
            </p:extLst>
          </p:nvPr>
        </p:nvGraphicFramePr>
        <p:xfrm>
          <a:off x="409575" y="1446006"/>
          <a:ext cx="8554913" cy="3639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15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9621">
                  <a:extLst>
                    <a:ext uri="{9D8B030D-6E8A-4147-A177-3AD203B41FA5}">
                      <a16:colId xmlns="" xmlns:a16="http://schemas.microsoft.com/office/drawing/2014/main" val="1305178997"/>
                    </a:ext>
                  </a:extLst>
                </a:gridCol>
                <a:gridCol w="10696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23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14919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2022г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.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Оценка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23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065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24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127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«Муниципальное управление Китовского сельского поселения»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5 127 384,29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5 722 078,10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5 981 214,08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528 155,25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5 463 185,25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07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«Обеспечение пожарной безопасности в Китовском сельском поселении»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116 320,0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191 640,00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165 982,00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944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«Благоустройство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2 149 747,37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1 458 469,39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1 862 018,03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804 719,89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640 176,54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4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«Молодое поколение»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493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культуры на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территории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2 123 313,84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2 825 776,74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2 865 595,03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2 152 374,88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2 152 374,88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0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9" y="149291"/>
            <a:ext cx="7031184" cy="922255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6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6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491690"/>
              </p:ext>
            </p:extLst>
          </p:nvPr>
        </p:nvGraphicFramePr>
        <p:xfrm>
          <a:off x="785786" y="1142984"/>
          <a:ext cx="8106694" cy="4206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37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587158288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2034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-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2022 </a:t>
                      </a:r>
                      <a:r>
                        <a:rPr lang="ru-RU" sz="1200" b="1" kern="1200" spc="-3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г.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-3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Оценка</a:t>
                      </a:r>
                      <a:endParaRPr sz="1200" b="1" kern="1200" spc="-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23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24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44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массового спорта  и физической культуры  в Китовском сельском поселении»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7928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и поддержка малого и среднего предпринимательства в Китовском сельском поселении Шуйского муниципального района»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7410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29 390,22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30 000,0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5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программа «Улучшение условий и охраны труда в Китовском сельском поселении»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14 500,0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1 500,0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2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Всего по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муниципальным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программам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9 560 655,72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10 279 464,23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10 958 809,14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8 607 250,02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8 369 736,67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399" y="125183"/>
            <a:ext cx="8915401" cy="5606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«Муниципальное управление Китовского сельского поселения»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67600" y="560801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14768"/>
              </p:ext>
            </p:extLst>
          </p:nvPr>
        </p:nvGraphicFramePr>
        <p:xfrm>
          <a:off x="240918" y="3310726"/>
          <a:ext cx="8732447" cy="31120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20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2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57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41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87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3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0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 сохранности имущества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556,6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804,3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432,3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367,3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Внедрение и сопровождение информационных систем по повышению качества и доступности финансовой информации 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94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аппарата администрации Китовского сельского поселения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3 766,2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3 701,5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3 620,5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3 620,5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главы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956,7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Осуществление дополнительного пенсионного обеспечения за выслугу лет к  пенсиям муниципальных служащих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216,9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Уплата членского взноса в Совет муниципальных образований Ивановской области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Реализация программ профессиональной переподготовки  лиц, замещающих муниципальные должности Китовского сельского поселения и муниципальных служащих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Резервный фонд Администрации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68481351"/>
              </p:ext>
            </p:extLst>
          </p:nvPr>
        </p:nvGraphicFramePr>
        <p:xfrm>
          <a:off x="2123728" y="655824"/>
          <a:ext cx="5181600" cy="180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5364" y="2549048"/>
            <a:ext cx="8683557" cy="58477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Целью муниципальной программы является:</a:t>
            </a:r>
          </a:p>
          <a:p>
            <a:r>
              <a:rPr lang="ru-RU" sz="1600" dirty="0"/>
              <a:t>Повышение эффективности и качества муниципального самоуправления</a:t>
            </a:r>
            <a:r>
              <a:rPr lang="ru-RU" sz="1200" dirty="0"/>
              <a:t>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453733">
            <a:off x="3599879" y="1261604"/>
            <a:ext cx="990613" cy="3185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69858">
            <a:off x="4577449" y="1337373"/>
            <a:ext cx="89843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02496">
            <a:off x="5426709" y="1428600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58965"/>
              </p:ext>
            </p:extLst>
          </p:nvPr>
        </p:nvGraphicFramePr>
        <p:xfrm>
          <a:off x="381000" y="1401914"/>
          <a:ext cx="8169910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8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5176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22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lang="ru-RU" sz="1100" spc="-5" dirty="0">
                        <a:latin typeface="Arial"/>
                        <a:cs typeface="Arial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Оценка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23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24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5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муниципального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имущества,  приведенного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lang="ru-RU"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состояние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821">
                <a:tc>
                  <a:txBody>
                    <a:bodyPr/>
                    <a:lstStyle/>
                    <a:p>
                      <a:pPr marL="97155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Удельный вес расходов бюджета, формируемых программно-целевым методом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85,3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93,0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94,0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95,0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01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Доля обнародованных нормативно –правовых актов  органов местного самоуправления и размещенных в сети интернет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28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Увеличение доли муниципальных служащих , прошедших</a:t>
                      </a:r>
                      <a:r>
                        <a:rPr lang="ru-RU" sz="1200" spc="-5" baseline="0" dirty="0">
                          <a:latin typeface="Arial"/>
                          <a:cs typeface="Arial"/>
                        </a:rPr>
                        <a:t> переподготовку и повышение квалификации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3189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6520" marR="582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lang="ru-RU" sz="1200" baseline="0" dirty="0">
                          <a:latin typeface="Arial"/>
                          <a:cs typeface="Arial"/>
                        </a:rPr>
                        <a:t> совершенных процедур закупок, необходимых для обеспечения деятельности органов местного самоуправления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pPr marL="96520" marR="1816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граждан, </a:t>
                      </a:r>
                      <a:r>
                        <a:rPr lang="ru-RU" sz="1200" spc="-15" dirty="0">
                          <a:latin typeface="Arial"/>
                          <a:cs typeface="Arial"/>
                        </a:rPr>
                        <a:t>обеспеченных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пенсией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за  выслугу</a:t>
                      </a:r>
                      <a:r>
                        <a:rPr lang="ru-RU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20" dirty="0">
                          <a:latin typeface="Arial"/>
                          <a:cs typeface="Arial"/>
                        </a:rPr>
                        <a:t>лет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7884368" y="520850"/>
            <a:ext cx="1071537" cy="75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9512" y="165846"/>
            <a:ext cx="8915401" cy="45987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МП «Муниципальное управление Китовского сельского поселения»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2349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«Обеспечение пожарной безопасности в Китовском сельском поселении»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074019"/>
              </p:ext>
            </p:extLst>
          </p:nvPr>
        </p:nvGraphicFramePr>
        <p:xfrm>
          <a:off x="107504" y="3760428"/>
          <a:ext cx="8778592" cy="14024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03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" Пожарная безопасность на территории Китовского сельского поселения"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7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функций органов местного самоуправления по обеспечению первичных мер пожарной безопасности»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436039983"/>
              </p:ext>
            </p:extLst>
          </p:nvPr>
        </p:nvGraphicFramePr>
        <p:xfrm>
          <a:off x="1619672" y="699542"/>
          <a:ext cx="5619328" cy="196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818531">
            <a:off x="3372672" y="1131422"/>
            <a:ext cx="813855" cy="291067"/>
          </a:xfrm>
          <a:prstGeom prst="curvedDownArrow">
            <a:avLst>
              <a:gd name="adj1" fmla="val 0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1408160">
            <a:off x="4228376" y="1347524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190868" y="1309519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872496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повышение уровня обеспечения пожарной безопасности в Китовском сельском поселении, а также результативность предпринимаемых мер по их предотвращению</a:t>
            </a:r>
            <a:r>
              <a:rPr lang="ru-RU" sz="1400" spc="-75" dirty="0">
                <a:latin typeface="Arial"/>
                <a:cs typeface="Arial"/>
              </a:rPr>
              <a:t> </a:t>
            </a:r>
            <a:endParaRPr lang="ru-RU" sz="1400" dirty="0"/>
          </a:p>
        </p:txBody>
      </p:sp>
      <p:graphicFrame>
        <p:nvGraphicFramePr>
          <p:cNvPr id="13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583433"/>
              </p:ext>
            </p:extLst>
          </p:nvPr>
        </p:nvGraphicFramePr>
        <p:xfrm>
          <a:off x="663669" y="5312194"/>
          <a:ext cx="7666261" cy="1099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4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2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15">
                <a:tc>
                  <a:txBody>
                    <a:bodyPr/>
                    <a:lstStyle/>
                    <a:p>
                      <a:pPr marL="97155" marR="66548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профилактических мероприятий по предупреждению пожаров;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97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опашек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1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6835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ДОХОДЫ</a:t>
              </a:r>
              <a:endParaRPr lang="ru-RU" sz="2800" b="1" dirty="0"/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423153" y="76200"/>
            <a:ext cx="8686800" cy="5456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««Благоустройство Китовского сельского поселения»</a:t>
            </a:r>
          </a:p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годы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610294"/>
              </p:ext>
            </p:extLst>
          </p:nvPr>
        </p:nvGraphicFramePr>
        <p:xfrm>
          <a:off x="228600" y="2924944"/>
          <a:ext cx="8778592" cy="20389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0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87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99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освещения улиц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296,4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прочих объектов благоустройства»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1 003,0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1 129,6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454,7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575117690"/>
              </p:ext>
            </p:extLst>
          </p:nvPr>
        </p:nvGraphicFramePr>
        <p:xfrm>
          <a:off x="1981200" y="533400"/>
          <a:ext cx="5257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517100">
            <a:off x="3528851" y="1043406"/>
            <a:ext cx="942105" cy="3866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4401042" y="1288721"/>
            <a:ext cx="926539" cy="29197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265349" y="1420496"/>
            <a:ext cx="885542" cy="199097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348880"/>
            <a:ext cx="6488771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общего уровня благоустройства поселения</a:t>
            </a:r>
          </a:p>
          <a:p>
            <a:endParaRPr lang="ru-RU" sz="1400" dirty="0"/>
          </a:p>
        </p:txBody>
      </p:sp>
      <p:graphicFrame>
        <p:nvGraphicFramePr>
          <p:cNvPr id="11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40427"/>
              </p:ext>
            </p:extLst>
          </p:nvPr>
        </p:nvGraphicFramePr>
        <p:xfrm>
          <a:off x="771374" y="5105400"/>
          <a:ext cx="7990357" cy="1149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1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4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4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49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49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1527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 err="1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97790" marR="736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населенных пунктов уличным освещением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8698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Поддержание чистоты и порядка на территории  населенных пунктов сельского поселения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7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1"/>
            <a:ext cx="925252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«Молодое поколение»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12676"/>
              </p:ext>
            </p:extLst>
          </p:nvPr>
        </p:nvGraphicFramePr>
        <p:xfrm>
          <a:off x="176971" y="40386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«Личностное развитие и повышение социальной активности и культурного уровня молодежи Китовского сельского поселения»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«Реализация молодежной политики»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42903000"/>
              </p:ext>
            </p:extLst>
          </p:nvPr>
        </p:nvGraphicFramePr>
        <p:xfrm>
          <a:off x="1600200" y="458242"/>
          <a:ext cx="5029200" cy="182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364594">
            <a:off x="2942848" y="533783"/>
            <a:ext cx="809308" cy="303796"/>
          </a:xfrm>
          <a:prstGeom prst="curvedDownArrow">
            <a:avLst>
              <a:gd name="adj1" fmla="val 16274"/>
              <a:gd name="adj2" fmla="val 50704"/>
              <a:gd name="adj3" fmla="val 49014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3791839" y="506558"/>
            <a:ext cx="745403" cy="34014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485179" y="558612"/>
            <a:ext cx="681071" cy="260641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362200"/>
            <a:ext cx="7373477" cy="160043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условий для успешной социализации и эффективной самореализации молодежи путем формирования здоровых, успешных, трудолюбивых, социально-активных, духовно развитых молодых людей. Формирование единого воспитательного пространства посредством опоры на общественную инициативу, совершенствования организационных и кадровых основ сферы молодежной политики.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602478"/>
              </p:ext>
            </p:extLst>
          </p:nvPr>
        </p:nvGraphicFramePr>
        <p:xfrm>
          <a:off x="819927" y="5314339"/>
          <a:ext cx="7651576" cy="85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6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56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мероприятий среди молодежи по формированию здорового образа жизни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7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89065" y="125183"/>
            <a:ext cx="9252520" cy="75368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47725" y="605139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895777"/>
              </p:ext>
            </p:extLst>
          </p:nvPr>
        </p:nvGraphicFramePr>
        <p:xfrm>
          <a:off x="189541" y="3884998"/>
          <a:ext cx="8695305" cy="24452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4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0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30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14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19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6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«Сохранение и развитие культуры и культурного наследия»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1 988,8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2104,7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2 052,4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2 052,4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«Проведение мероприятий, связанных с государственными праздниками и памятными датами »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2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Поэтапное доведение средней заработной платы работникам культуры муниципальных учреждений культуры Ивановской области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604,8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Расходы за счет средств бюджета Китовского сельского поселения на  Поэтапное доведение средней заработной платы работникам культуры муниципальных учреждений культуры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12899627"/>
              </p:ext>
            </p:extLst>
          </p:nvPr>
        </p:nvGraphicFramePr>
        <p:xfrm>
          <a:off x="2057401" y="876964"/>
          <a:ext cx="4724399" cy="171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 descr="C:\Users\Финансы\Downloads\image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2" y="971879"/>
            <a:ext cx="2115915" cy="1407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нансы\Downloads\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43" y="971879"/>
            <a:ext cx="1970923" cy="147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515" y="2676491"/>
            <a:ext cx="8607358" cy="101566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/>
              <a:t>Целями муниципальной программы являются:</a:t>
            </a:r>
          </a:p>
          <a:p>
            <a:r>
              <a:rPr lang="ru-RU" sz="1200" dirty="0"/>
              <a:t>Сохранение лучших культурных традиций в сфере  культуры , выявление и поддержка молодых дарований, как потенциала развития  культуры поселения.</a:t>
            </a:r>
          </a:p>
          <a:p>
            <a:r>
              <a:rPr lang="ru-RU" sz="1200" dirty="0"/>
              <a:t>Обеспечение жизнедеятельности учреждений культуры и совершенствование материально-технической базы для удовлетворения изменяющихся запросов различных групп населения в современных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64933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125183"/>
            <a:ext cx="86868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949198"/>
              </p:ext>
            </p:extLst>
          </p:nvPr>
        </p:nvGraphicFramePr>
        <p:xfrm>
          <a:off x="215631" y="1828800"/>
          <a:ext cx="8839199" cy="1606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6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2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75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</a:t>
                      </a:r>
                      <a:r>
                        <a:rPr sz="12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23г</a:t>
                      </a: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Уровень средней заработной платы работников муниципальных учреждений культуры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руб.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25 969,0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26 950,0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27 500,0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28 000,0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клубных формирований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участников клубных формирований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культурно-массовых мероприятий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4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участников культурно-массовых мероприятий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" name="object 12"/>
          <p:cNvSpPr/>
          <p:nvPr/>
        </p:nvSpPr>
        <p:spPr>
          <a:xfrm>
            <a:off x="7914567" y="914400"/>
            <a:ext cx="953638" cy="822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814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массового спорта и физической культуры  в Китовском сельском поселении»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71818684"/>
              </p:ext>
            </p:extLst>
          </p:nvPr>
        </p:nvGraphicFramePr>
        <p:xfrm>
          <a:off x="173449" y="5105400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89760"/>
              </p:ext>
            </p:extLst>
          </p:nvPr>
        </p:nvGraphicFramePr>
        <p:xfrm>
          <a:off x="228599" y="4479416"/>
          <a:ext cx="8778592" cy="987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3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Подпрограмма «Развитие массового спорта»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5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«Обеспечение организации и проведения физкультурных мероприятий и массовых спортивных мероприятий»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30243954"/>
              </p:ext>
            </p:extLst>
          </p:nvPr>
        </p:nvGraphicFramePr>
        <p:xfrm>
          <a:off x="1619672" y="699542"/>
          <a:ext cx="57606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3298719" y="771549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4233241" y="805446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328259" y="832638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384"/>
            <a:ext cx="1944216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3" y="1086397"/>
            <a:ext cx="2048228" cy="141673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599" y="2971800"/>
            <a:ext cx="7373477" cy="147732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/>
              <a:t>Целями муниципальной программы являются:</a:t>
            </a:r>
          </a:p>
          <a:p>
            <a:r>
              <a:rPr lang="ru-RU" dirty="0"/>
              <a:t>-развитие массовой физической культуры и спорта:</a:t>
            </a:r>
          </a:p>
          <a:p>
            <a:r>
              <a:rPr lang="ru-RU" dirty="0"/>
              <a:t>- массовый спорт по месту жительства и отдыха населения;</a:t>
            </a:r>
          </a:p>
          <a:p>
            <a:r>
              <a:rPr lang="ru-RU" dirty="0"/>
              <a:t>- организация, проведение и участие в спортивных, массовых и физкультурно-спортивных мероприятиях.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36993"/>
              </p:ext>
            </p:extLst>
          </p:nvPr>
        </p:nvGraphicFramePr>
        <p:xfrm>
          <a:off x="604006" y="5715000"/>
          <a:ext cx="8266579" cy="831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6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0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спортивно-массовых мероприятий, проводимых среди различных категорий и групп населения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6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0597"/>
              </p:ext>
            </p:extLst>
          </p:nvPr>
        </p:nvGraphicFramePr>
        <p:xfrm>
          <a:off x="194805" y="38862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 «Энергосбережение и повышение энергетической эффективности  наружного освещения Китовского сельского поселения»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организации и проведения мероприятий в области энергосбережения»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973333959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977037">
            <a:off x="3151756" y="1181790"/>
            <a:ext cx="908377" cy="326511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822182">
            <a:off x="3918418" y="1535386"/>
            <a:ext cx="640888" cy="18744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584678" y="1540305"/>
            <a:ext cx="678105" cy="218425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95410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обеспечение рационального использования энергетических ресурсов за счет реализации мероприятий по сбережению и повышению энергетической эффективности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39685"/>
              </p:ext>
            </p:extLst>
          </p:nvPr>
        </p:nvGraphicFramePr>
        <p:xfrm>
          <a:off x="808856" y="5257800"/>
          <a:ext cx="7651576" cy="727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35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4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53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Замена светильников на энергосберегающие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шт.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70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и поддержка малого и среднего предпринимательства в Китовском сельском поселении Шуйского муниципального района»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422244"/>
              </p:ext>
            </p:extLst>
          </p:nvPr>
        </p:nvGraphicFramePr>
        <p:xfrm>
          <a:off x="194805" y="3886200"/>
          <a:ext cx="8778592" cy="1334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«Организационное и информационное содействие созданию и развитию малого и среднего предпринимательства»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«Обеспечение организации и проведения мероприятий, связанных с созданием и развитием малого и среднего предпринимательства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798442820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благоприятных условий для устойчивого развития малого и среднего предпринимательства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7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«Улучшение условий и охраны труда в Китовском сельском поселении»»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106104"/>
              </p:ext>
            </p:extLst>
          </p:nvPr>
        </p:nvGraphicFramePr>
        <p:xfrm>
          <a:off x="182704" y="3459607"/>
          <a:ext cx="8778592" cy="13570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«Улучшение условий и охраны труда в Администрации Китовского сельского поселения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муниципальных учреждениях Китовского сельского поселения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«Организация и проведение специальной оценки условий труда»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Основное мероприятие «Организация обучения по охране труда»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59959540"/>
              </p:ext>
            </p:extLst>
          </p:nvPr>
        </p:nvGraphicFramePr>
        <p:xfrm>
          <a:off x="1721644" y="462771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69079" y="802774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2267708"/>
            <a:ext cx="7373477" cy="938719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100" b="1" dirty="0"/>
              <a:t>Целями муниципальной программы являются:</a:t>
            </a:r>
          </a:p>
          <a:p>
            <a:r>
              <a:rPr lang="ru-RU" sz="1100" dirty="0"/>
              <a:t>- обеспечение безопасности жизни и здоровья работающих граждан, повышение  гарантий  их законных прав на безопасные  условия  труда;</a:t>
            </a:r>
          </a:p>
          <a:p>
            <a:r>
              <a:rPr lang="ru-RU" sz="1100" dirty="0"/>
              <a:t>- защита интересов общества и государства путем сокращения количества случаев производственного травматизма и профессиональных заболеваний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3150" y="778594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530389" y="718417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86636"/>
              </p:ext>
            </p:extLst>
          </p:nvPr>
        </p:nvGraphicFramePr>
        <p:xfrm>
          <a:off x="746212" y="4876800"/>
          <a:ext cx="7651576" cy="1943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1186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2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Число несчастных случаев на производстве со смертельным исходом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14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400" b="1" spc="-5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Расходы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бюджета Китовского сельского поселения 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рамках непрограммных направлений</a:t>
            </a:r>
            <a:r>
              <a:rPr lang="ru-RU" sz="1600" b="1" spc="200" dirty="0">
                <a:solidFill>
                  <a:srgbClr val="FFFFFF"/>
                </a:solidFill>
                <a:latin typeface="+mj-lt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расходов</a:t>
            </a:r>
            <a:endParaRPr lang="ru-RU" sz="1600" dirty="0">
              <a:latin typeface="+mj-lt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2023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–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2025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годах,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руб.</a:t>
            </a:r>
            <a:endParaRPr lang="ru-RU" sz="1600" dirty="0">
              <a:latin typeface="+mj-lt"/>
              <a:cs typeface="Bookman Old Style"/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35259"/>
              </p:ext>
            </p:extLst>
          </p:nvPr>
        </p:nvGraphicFramePr>
        <p:xfrm>
          <a:off x="152400" y="1371600"/>
          <a:ext cx="8382000" cy="5174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44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40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1216">
                <a:tc>
                  <a:txBody>
                    <a:bodyPr/>
                    <a:lstStyle/>
                    <a:p>
                      <a:pPr marL="106680" marR="86360" indent="330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№  п</a:t>
                      </a:r>
                      <a:r>
                        <a:rPr sz="1050" b="1" spc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6286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05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50" b="1" spc="-15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375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252 675,0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288 600,0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301 500,0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312 180,0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11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0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судебных решений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2 427 489,01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62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представления муниципальных услуг на базе и через удаленные рабочие места муниципального автономного учреждения городского округа Шуя «Многофункциональный центр предоставления государственных и муниципальных услуг»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77 355,12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89 037,12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предоставляемые из бюджета Шуйского муниципального района бюджетам сельских поселений Шуйского муниципального района на осуществление части полномочий Шуйского муниципального района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512 927,66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166 966,53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166 966,53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166 966,53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405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юридических и адвокатских услуг, судебных издержек, связанных с предоставлением интересов Китовского сельского поселения в судебных и иных юридических спорах </a:t>
                      </a:r>
                      <a:endParaRPr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60 000,00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101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внутреннего финансового контроля в соответствии с заключенными соглашениями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внешнего финансового контроля в соответствии с заключенными соглашениями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76 170,35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72 734,56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72 734,56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3 407 435,90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978 156,97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902 019,85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579 146,53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object 11"/>
          <p:cNvSpPr/>
          <p:nvPr/>
        </p:nvSpPr>
        <p:spPr>
          <a:xfrm>
            <a:off x="8087999" y="142851"/>
            <a:ext cx="1056000" cy="867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522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143001" y="1905000"/>
            <a:ext cx="7010400" cy="296416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Бюджетные ассигнования на финансирование социально-значимых проектов из бюджета Китовского сельского поселения на </a:t>
            </a:r>
            <a:r>
              <a:rPr lang="ru-RU" sz="14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2023 </a:t>
            </a:r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год не предусмотрены </a:t>
            </a:r>
          </a:p>
          <a:p>
            <a:pPr algn="ctr"/>
            <a:endParaRPr lang="ru-RU" sz="1400" dirty="0">
              <a:solidFill>
                <a:schemeClr val="bg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6800" y="1828800"/>
            <a:ext cx="7178675" cy="3184376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95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 dirty="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>
                <a:latin typeface="Arial"/>
                <a:cs typeface="Arial"/>
              </a:rPr>
              <a:t>налог</a:t>
            </a:r>
            <a:r>
              <a:rPr sz="1400" dirty="0">
                <a:latin typeface="Arial"/>
                <a:cs typeface="Arial"/>
              </a:rPr>
              <a:t>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имущество  физических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 err="1">
                <a:latin typeface="Arial"/>
                <a:cs typeface="Arial"/>
              </a:rPr>
              <a:t>земельный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государственная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пошлина;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3410585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marR="108585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spc="-10" dirty="0">
                <a:latin typeface="Arial"/>
                <a:cs typeface="Arial"/>
              </a:rPr>
              <a:t>использования  </a:t>
            </a:r>
            <a:r>
              <a:rPr sz="1400" spc="-5" dirty="0">
                <a:latin typeface="Arial"/>
                <a:cs typeface="Arial"/>
              </a:rPr>
              <a:t>имущества, </a:t>
            </a:r>
            <a:r>
              <a:rPr sz="1400" spc="-15" dirty="0">
                <a:latin typeface="Arial"/>
                <a:cs typeface="Arial"/>
              </a:rPr>
              <a:t>находящегося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муниципальной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>
                <a:latin typeface="Arial"/>
                <a:cs typeface="Arial"/>
              </a:rPr>
              <a:t>бюджетов  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фе</a:t>
            </a:r>
            <a:r>
              <a:rPr sz="1400" spc="-5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(</a:t>
            </a:r>
            <a:r>
              <a:rPr sz="1400" spc="-20" dirty="0">
                <a:latin typeface="Arial"/>
                <a:cs typeface="Arial"/>
              </a:rPr>
              <a:t>м</a:t>
            </a:r>
            <a:r>
              <a:rPr sz="1400" spc="-2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ж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35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дж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е  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аций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306692" y="3604412"/>
            <a:ext cx="25279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граждан (кроме </a:t>
            </a:r>
            <a:r>
              <a:rPr sz="1400" spc="-10" dirty="0">
                <a:latin typeface="Arial"/>
                <a:cs typeface="Arial"/>
              </a:rPr>
              <a:t>налоговых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неналоговых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доходов)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Сведения о долговых обязательствах Китовского сельского поселения 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на 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2023  </a:t>
            </a:r>
            <a:r>
              <a:rPr lang="ru-RU" sz="1600" b="1" dirty="0">
                <a:solidFill>
                  <a:schemeClr val="bg2"/>
                </a:solidFill>
                <a:latin typeface="+mj-lt"/>
              </a:rPr>
              <a:t>год, руб.</a:t>
            </a:r>
            <a:endParaRPr lang="ru-RU" sz="16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bg2"/>
                </a:solidFill>
              </a:rPr>
              <a:t> </a:t>
            </a:r>
            <a:endParaRPr lang="ru-RU" sz="1400" dirty="0">
              <a:solidFill>
                <a:schemeClr val="bg2"/>
              </a:solidFill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1371600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94432"/>
              </p:ext>
            </p:extLst>
          </p:nvPr>
        </p:nvGraphicFramePr>
        <p:xfrm>
          <a:off x="228600" y="1981200"/>
          <a:ext cx="8382000" cy="4629217"/>
        </p:xfrm>
        <a:graphic>
          <a:graphicData uri="http://schemas.openxmlformats.org/drawingml/2006/table">
            <a:tbl>
              <a:tblPr/>
              <a:tblGrid>
                <a:gridCol w="3254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5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301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  по муниципальным гарантиям Китовского сельского поселения,руб.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01.01.2023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01.01.2023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0,0 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областного бюджета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гарантий (гарантийный случай)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01.01.2024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01.01.2024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44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762753" cy="99060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КОНТАКТНАЯ ИНФОРМАЦИЯ</a:t>
            </a:r>
            <a:r>
              <a:rPr lang="ru-RU" sz="2400" dirty="0"/>
              <a:t>: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21759" y="1298779"/>
            <a:ext cx="8299450" cy="19202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Презентация «Бюджет для граждан» к </a:t>
            </a:r>
            <a:r>
              <a:rPr lang="ru-RU" dirty="0" smtClean="0">
                <a:solidFill>
                  <a:schemeClr val="tx1"/>
                </a:solidFill>
              </a:rPr>
              <a:t>решению </a:t>
            </a:r>
            <a:r>
              <a:rPr lang="ru-RU" dirty="0">
                <a:solidFill>
                  <a:schemeClr val="tx1"/>
                </a:solidFill>
              </a:rPr>
              <a:t>Совета Китовского сельского </a:t>
            </a:r>
            <a:r>
              <a:rPr lang="ru-RU" dirty="0" smtClean="0">
                <a:solidFill>
                  <a:schemeClr val="tx1"/>
                </a:solidFill>
              </a:rPr>
              <a:t>поселения от 26.12.2022 №29 </a:t>
            </a:r>
            <a:r>
              <a:rPr lang="ru-RU" dirty="0">
                <a:solidFill>
                  <a:schemeClr val="tx1"/>
                </a:solidFill>
              </a:rPr>
              <a:t>« О бюджете Китовского  сельского поселения на </a:t>
            </a:r>
            <a:r>
              <a:rPr lang="ru-RU" dirty="0" smtClean="0">
                <a:solidFill>
                  <a:schemeClr val="tx1"/>
                </a:solidFill>
              </a:rPr>
              <a:t>2023 </a:t>
            </a:r>
            <a:r>
              <a:rPr lang="ru-RU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</a:rPr>
              <a:t>2024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2025 </a:t>
            </a:r>
            <a:r>
              <a:rPr lang="ru-RU" dirty="0">
                <a:solidFill>
                  <a:schemeClr val="tx1"/>
                </a:solidFill>
              </a:rPr>
              <a:t>годов» подготовлена Администрацией Китовского сельского  поселения Шуйского муниципального района Ивановской области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Мы надеемся, что представленная информация оказалась для Вас полезной  и интересной.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7980" y="3353376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>
                <a:latin typeface="Arial"/>
                <a:cs typeface="Arial"/>
              </a:rPr>
              <a:t>Информацию  вы  можете  получить  по: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599" y="3493339"/>
            <a:ext cx="340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4173" y="3777555"/>
            <a:ext cx="7919084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35186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факсу: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>
                <a:latin typeface="Arial"/>
                <a:cs typeface="Arial"/>
              </a:rPr>
              <a:t>155927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lang="ru-RU" sz="1800" spc="-5" dirty="0">
                <a:latin typeface="Arial"/>
                <a:cs typeface="Arial"/>
              </a:rPr>
              <a:t>Ивановская область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lang="ru-RU" sz="1800" dirty="0">
                <a:latin typeface="Arial"/>
                <a:cs typeface="Arial"/>
              </a:rPr>
              <a:t>Шуйский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r>
              <a:rPr lang="ru-RU" sz="1800" spc="-5" dirty="0">
                <a:latin typeface="Arial"/>
                <a:cs typeface="Arial"/>
              </a:rPr>
              <a:t>с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lang="ru-RU" sz="1800" spc="-20" dirty="0">
                <a:latin typeface="Arial"/>
                <a:cs typeface="Arial"/>
              </a:rPr>
              <a:t>Китово</a:t>
            </a:r>
            <a:r>
              <a:rPr sz="1800" spc="-20" dirty="0">
                <a:latin typeface="Arial"/>
                <a:cs typeface="Arial"/>
              </a:rPr>
              <a:t>,  ул. </a:t>
            </a:r>
            <a:r>
              <a:rPr lang="ru-RU" sz="1800" spc="-5" dirty="0">
                <a:latin typeface="Arial"/>
                <a:cs typeface="Arial"/>
              </a:rPr>
              <a:t>Северная 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д.</a:t>
            </a:r>
            <a:r>
              <a:rPr lang="ru-RU" sz="180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на адрес электронной почты:</a:t>
            </a:r>
            <a:r>
              <a:rPr lang="ru-RU" dirty="0"/>
              <a:t> </a:t>
            </a:r>
            <a:r>
              <a:rPr lang="en-US" dirty="0">
                <a:hlinkClick r:id="rId5"/>
              </a:rPr>
              <a:t>kitovo@ivreg.ru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>
                <a:latin typeface="Arial"/>
                <a:cs typeface="Arial"/>
              </a:rPr>
              <a:t>8.</a:t>
            </a:r>
            <a:r>
              <a:rPr lang="ru-RU" sz="1800" spc="-5" dirty="0">
                <a:latin typeface="Arial"/>
                <a:cs typeface="Arial"/>
              </a:rPr>
              <a:t>30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6</a:t>
            </a:r>
            <a:r>
              <a:rPr sz="1800" spc="-10" dirty="0">
                <a:latin typeface="Arial"/>
                <a:cs typeface="Arial"/>
              </a:rPr>
              <a:t>.00,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lang="ru-RU" sz="1800" spc="-10" dirty="0">
                <a:latin typeface="Arial"/>
                <a:cs typeface="Arial"/>
              </a:rPr>
              <a:t>45</a:t>
            </a:r>
            <a:r>
              <a:rPr sz="1800" spc="-10" dirty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  <p:extLst>
      <p:ext uri="{BB962C8B-B14F-4D97-AF65-F5344CB8AC3E}">
        <p14:creationId xmlns:p14="http://schemas.microsoft.com/office/powerpoint/2010/main" val="286447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>
                <a:latin typeface="Arial"/>
                <a:cs typeface="Arial"/>
              </a:rPr>
              <a:t>Предоставляются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 dirty="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 dirty="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 dirty="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lang="ru-RU" sz="1200" spc="-10" dirty="0">
                <a:latin typeface="Arial"/>
                <a:cs typeface="Arial"/>
              </a:rPr>
              <a:t>налоговой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политики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lang="ru-RU" sz="1200" spc="-5" dirty="0">
                <a:latin typeface="Arial"/>
                <a:cs typeface="Arial"/>
              </a:rPr>
              <a:t> Прогнозе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социально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lang="ru-RU" sz="1200" spc="-5" dirty="0">
                <a:latin typeface="Arial"/>
                <a:cs typeface="Arial"/>
              </a:rPr>
              <a:t>экономического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развития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5870" y="5403696"/>
            <a:ext cx="1437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>
                <a:latin typeface="Arial"/>
                <a:cs typeface="Arial"/>
              </a:rPr>
              <a:t>Китовского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10" y="5403696"/>
            <a:ext cx="1878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амм) 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>
                <a:solidFill>
                  <a:schemeClr val="tx1"/>
                </a:solidFill>
                <a:effectLst/>
              </a:rPr>
              <a:t>ГРАЖДАН-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875688" y="969750"/>
            <a:ext cx="2751031" cy="161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521" y="331472"/>
            <a:ext cx="68935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КИТОВСКОЕ СЕЛЬСКОЕ ПОСЕЛЕНИЕ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349" y="5373656"/>
            <a:ext cx="129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Население  </a:t>
            </a:r>
            <a:r>
              <a:rPr sz="1800" b="1" dirty="0" err="1">
                <a:latin typeface="Arial"/>
                <a:cs typeface="Arial"/>
              </a:rPr>
              <a:t>на</a:t>
            </a:r>
            <a:r>
              <a:rPr sz="1800" b="1" dirty="0">
                <a:latin typeface="Arial"/>
                <a:cs typeface="Arial"/>
              </a:rPr>
              <a:t>     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20</a:t>
            </a:r>
            <a:r>
              <a:rPr lang="ru-RU" sz="1800" b="1" spc="-10" dirty="0" smtClean="0">
                <a:latin typeface="Arial"/>
                <a:cs typeface="Arial"/>
              </a:rPr>
              <a:t>22</a:t>
            </a:r>
            <a:r>
              <a:rPr sz="1800" b="1" spc="-190" dirty="0" smtClean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745" y="5512188"/>
            <a:ext cx="94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 smtClean="0">
                <a:latin typeface="Arial"/>
                <a:cs typeface="Arial"/>
              </a:rPr>
              <a:t>3142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50" y="1219200"/>
            <a:ext cx="338201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2005330" indent="127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>
                <a:latin typeface="Arial"/>
                <a:cs typeface="Arial"/>
              </a:rPr>
              <a:t>Площадь</a:t>
            </a:r>
            <a:r>
              <a:rPr sz="1800" b="1" spc="-10" dirty="0">
                <a:latin typeface="Arial"/>
                <a:cs typeface="Arial"/>
              </a:rPr>
              <a:t>  </a:t>
            </a:r>
            <a:r>
              <a:rPr lang="ru-RU" sz="1800" b="1" spc="-30" dirty="0">
                <a:latin typeface="Arial"/>
                <a:cs typeface="Arial"/>
              </a:rPr>
              <a:t>территории</a:t>
            </a:r>
            <a:r>
              <a:rPr sz="1800" b="1" dirty="0">
                <a:latin typeface="Arial"/>
                <a:cs typeface="Arial"/>
              </a:rPr>
              <a:t>  </a:t>
            </a:r>
            <a:r>
              <a:rPr lang="ru-RU" b="1" dirty="0"/>
              <a:t>23540</a:t>
            </a:r>
            <a:r>
              <a:rPr lang="ru-RU" dirty="0"/>
              <a:t> </a:t>
            </a:r>
            <a:r>
              <a:rPr sz="1800" b="1" spc="-5" dirty="0" err="1">
                <a:latin typeface="Arial"/>
                <a:cs typeface="Arial"/>
              </a:rPr>
              <a:t>га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lang="ru-RU" sz="1800" b="1" spc="-15" dirty="0">
                <a:solidFill>
                  <a:srgbClr val="0000CC"/>
                </a:solidFill>
                <a:latin typeface="Arial"/>
                <a:cs typeface="Arial"/>
              </a:rPr>
              <a:t>состав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1800" b="1" spc="-20" dirty="0">
                <a:solidFill>
                  <a:srgbClr val="0000CC"/>
                </a:solidFill>
                <a:latin typeface="Arial"/>
                <a:cs typeface="Arial"/>
              </a:rPr>
              <a:t>Китовского</a:t>
            </a:r>
            <a:r>
              <a:rPr sz="1800" b="1" spc="-20" dirty="0">
                <a:solidFill>
                  <a:srgbClr val="0000CC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поселения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входят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территории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следующих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населенных пунктов: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spc="-5" dirty="0">
                <a:latin typeface="Arial"/>
                <a:cs typeface="Arial"/>
              </a:rPr>
              <a:t>с.Китово</a:t>
            </a:r>
          </a:p>
          <a:p>
            <a:pPr marL="3175" algn="ctr">
              <a:lnSpc>
                <a:spcPct val="100000"/>
              </a:lnSpc>
            </a:pPr>
            <a:r>
              <a:rPr lang="ru-RU" dirty="0"/>
              <a:t>Деревени: Брылиха, Высоково, Горяново, Елизарово, Палкино, Петрилово, Русилово, Слободка, Трутнево, Фатьяново, Юркино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6044" y="5212079"/>
            <a:ext cx="1402079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928794" y="5373656"/>
            <a:ext cx="1295400" cy="1136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95400"/>
            <a:ext cx="4095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68133"/>
              </p:ext>
            </p:extLst>
          </p:nvPr>
        </p:nvGraphicFramePr>
        <p:xfrm>
          <a:off x="395536" y="838200"/>
          <a:ext cx="8519865" cy="5099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8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0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6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63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63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3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48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341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1.2. </a:t>
                      </a:r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Рынок товаров и услуг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45626,2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46128,1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46543,3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47008,7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47572,8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Объем платных услуг населению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3557</TotalTime>
  <Words>5255</Words>
  <Application>Microsoft Office PowerPoint</Application>
  <PresentationFormat>Экран (4:3)</PresentationFormat>
  <Paragraphs>1649</Paragraphs>
  <Slides>41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Arial Narrow</vt:lpstr>
      <vt:lpstr>Bookman Old Style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Бюджет для</vt:lpstr>
      <vt:lpstr>Уважаемые жители Китовского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Презентация PowerPoint</vt:lpstr>
      <vt:lpstr>КИТОВСКОЕ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Китовского сельского поселения на 2023 год и плановый период 2024 и 2025 годов </vt:lpstr>
      <vt:lpstr>Презентация PowerPoint</vt:lpstr>
      <vt:lpstr>Доходы  бюджета  Китовского  сельского  поселения в 2023 - 2025 годах, 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Колосова</cp:lastModifiedBy>
  <cp:revision>385</cp:revision>
  <cp:lastPrinted>2019-12-20T11:47:22Z</cp:lastPrinted>
  <dcterms:created xsi:type="dcterms:W3CDTF">2017-12-06T00:04:37Z</dcterms:created>
  <dcterms:modified xsi:type="dcterms:W3CDTF">2023-03-16T14:14:26Z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