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0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1.xml" ContentType="application/vnd.openxmlformats-officedocument.drawingml.chart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10" r:id="rId10"/>
    <p:sldId id="264" r:id="rId11"/>
    <p:sldId id="312" r:id="rId12"/>
    <p:sldId id="311" r:id="rId13"/>
    <p:sldId id="313" r:id="rId14"/>
    <p:sldId id="314" r:id="rId15"/>
    <p:sldId id="265" r:id="rId16"/>
    <p:sldId id="266" r:id="rId17"/>
    <p:sldId id="267" r:id="rId18"/>
    <p:sldId id="340" r:id="rId19"/>
    <p:sldId id="278" r:id="rId20"/>
    <p:sldId id="279" r:id="rId21"/>
    <p:sldId id="281" r:id="rId22"/>
    <p:sldId id="282" r:id="rId23"/>
    <p:sldId id="283" r:id="rId24"/>
    <p:sldId id="320" r:id="rId25"/>
    <p:sldId id="323" r:id="rId26"/>
    <p:sldId id="322" r:id="rId27"/>
    <p:sldId id="317" r:id="rId28"/>
    <p:sldId id="325" r:id="rId29"/>
    <p:sldId id="327" r:id="rId30"/>
    <p:sldId id="329" r:id="rId31"/>
    <p:sldId id="330" r:id="rId32"/>
    <p:sldId id="316" r:id="rId33"/>
    <p:sldId id="331" r:id="rId34"/>
    <p:sldId id="315" r:id="rId35"/>
    <p:sldId id="333" r:id="rId36"/>
    <p:sldId id="334" r:id="rId37"/>
    <p:sldId id="342" r:id="rId38"/>
    <p:sldId id="338" r:id="rId39"/>
    <p:sldId id="337" r:id="rId40"/>
    <p:sldId id="335" r:id="rId41"/>
    <p:sldId id="336" r:id="rId4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3" d="100"/>
          <a:sy n="113" d="100"/>
        </p:scale>
        <p:origin x="5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21E-2"/>
          <c:y val="0"/>
          <c:w val="0.85070693814788312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0454816751739486E-2"/>
                  <c:y val="-5.054951703319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100978226888511E-2"/>
                  <c:y val="8.5934178956435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13952899.07</c:v>
                </c:pt>
                <c:pt idx="1">
                  <c:v>12055027.58</c:v>
                </c:pt>
                <c:pt idx="2">
                  <c:v>10168407</c:v>
                </c:pt>
                <c:pt idx="3">
                  <c:v>9531800</c:v>
                </c:pt>
                <c:pt idx="4">
                  <c:v>9276900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02-43D2-BF10-150C50D6E0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5217391304347838E-2"/>
                  <c:y val="0.116747707864624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652173913043431E-2"/>
                  <c:y val="7.37353944408157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768684217503014E-2"/>
                  <c:y val="4.30123134238091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155332856120284E-2"/>
                  <c:y val="-2.4578464813605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631736014164963E-2"/>
                  <c:y val="-5.56044687365168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12377817.48</c:v>
                </c:pt>
                <c:pt idx="1">
                  <c:v>13587504.380000001</c:v>
                </c:pt>
                <c:pt idx="2">
                  <c:v>10168407</c:v>
                </c:pt>
                <c:pt idx="3">
                  <c:v>9531800</c:v>
                </c:pt>
                <c:pt idx="4">
                  <c:v>9276900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D02-43D2-BF10-150C50D6E02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715910830618812E-2"/>
                  <c:y val="0.132126088804754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83965217141085E-2"/>
                  <c:y val="0.12132003496275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D02-43D2-BF10-150C50D6E02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г. Отчет</c:v>
                </c:pt>
                <c:pt idx="1">
                  <c:v>2022 г. Оценка</c:v>
                </c:pt>
                <c:pt idx="2">
                  <c:v>2023 г. План</c:v>
                </c:pt>
                <c:pt idx="3">
                  <c:v>2024 г. План</c:v>
                </c:pt>
                <c:pt idx="4">
                  <c:v>2025 г.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1575081.5899999999</c:v>
                </c:pt>
                <c:pt idx="1">
                  <c:v>-1532476.8000000007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D02-43D2-BF10-150C50D6E0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7315888"/>
        <c:axId val="257316448"/>
      </c:barChart>
      <c:catAx>
        <c:axId val="25731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316448"/>
        <c:crosses val="autoZero"/>
        <c:auto val="1"/>
        <c:lblAlgn val="ctr"/>
        <c:lblOffset val="100"/>
        <c:noMultiLvlLbl val="0"/>
      </c:catAx>
      <c:valAx>
        <c:axId val="257316448"/>
        <c:scaling>
          <c:orientation val="minMax"/>
          <c:min val="-200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31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9.9370531949272103E-2"/>
                  <c:y val="1.45079777376795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CDA-4DA7-BF4E-0CBBD505C4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3217301947616908"/>
                  <c:y val="8.4232526489744371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58F-4C3D-9BA6-33807E6FE3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Лист1!$B$2:$B$4</c:f>
              <c:numCache>
                <c:formatCode>0.0%</c:formatCode>
                <c:ptCount val="3"/>
                <c:pt idx="0">
                  <c:v>0.886539843008332</c:v>
                </c:pt>
                <c:pt idx="1">
                  <c:v>8.2246194714089602E-2</c:v>
                </c:pt>
                <c:pt idx="2">
                  <c:v>3.1213962277578357E-2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F-4C3D-9BA6-33807E6FE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480-4D2D-9C23-38E38F7F4263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6666666666666"/>
                      <c:h val="0.22512566907846698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80-4D2D-9C23-38E38F7F426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215748031496056E-2"/>
                  <c:y val="1.19186987945021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80-4D2D-9C23-38E38F7F4263}"/>
                </c:ext>
                <c:ext xmlns:c15="http://schemas.microsoft.com/office/drawing/2012/chart" uri="{CE6537A1-D6FC-4f65-9D91-7224C49458BB}">
                  <c15:layout>
                    <c:manualLayout>
                      <c:w val="0.24643307086614175"/>
                      <c:h val="0.22544499626864922"/>
                    </c:manualLayout>
                  </c15:layout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480-4D2D-9C23-38E38F7F426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0.96489222505337102</c:v>
                </c:pt>
                <c:pt idx="1">
                  <c:v>0</c:v>
                </c:pt>
                <c:pt idx="2">
                  <c:v>3.510777494662902E-2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480-4D2D-9C23-38E38F7F42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7260500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480-4D2D-9C23-38E38F7F42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480-4D2D-9C23-38E38F7F42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480-4D2D-9C23-38E38F7F42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480-4D2D-9C23-38E38F7F42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480-4D2D-9C23-38E38F7F42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7005600</c:v>
                </c:pt>
                <c:pt idx="1">
                  <c:v>0</c:v>
                </c:pt>
                <c:pt idx="2">
                  <c:v>254900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480-4D2D-9C23-38E38F7F42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383-4F05-BC91-21057B250C1D}"/>
              </c:ext>
            </c:extLst>
          </c:dPt>
          <c:dLbls>
            <c:dLbl>
              <c:idx val="0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"/>
                      <c:h val="0.21759259259259259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0.0%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383-4F05-BC91-21057B250C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7005600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F383-4F05-BC91-21057B250C1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383-4F05-BC91-21057B250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383-4F05-BC91-21057B250C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383-4F05-BC91-21057B250C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383-4F05-BC91-21057B250C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7005600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F383-4F05-BC91-21057B250C1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0A-4C93-8DEE-02E48C1CFB09}"/>
              </c:ext>
            </c:extLst>
          </c:dPt>
          <c:dLbls>
            <c:dLbl>
              <c:idx val="0"/>
              <c:layout>
                <c:manualLayout>
                  <c:x val="2.6543229892525447E-2"/>
                  <c:y val="-1.85094093975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0A-4C93-8DEE-02E48C1CFB09}"/>
                </c:ext>
                <c:ext xmlns:c15="http://schemas.microsoft.com/office/drawing/2012/chart" uri="{CE6537A1-D6FC-4f65-9D91-7224C49458BB}">
                  <c15:layout>
                    <c:manualLayout>
                      <c:w val="9.7777327466419622E-2"/>
                      <c:h val="8.66622071350655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A0A-4C93-8DEE-02E48C1CFB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6162.7</c:v>
                </c:pt>
                <c:pt idx="1">
                  <c:v>5236.6000000000004</c:v>
                </c:pt>
                <c:pt idx="2">
                  <c:v>5236.7</c:v>
                </c:pt>
                <c:pt idx="3">
                  <c:v>5236.7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A0A-4C93-8DEE-02E48C1CFB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0A-4C93-8DEE-02E48C1CFB0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A0A-4C93-8DEE-02E48C1CFB0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A0A-4C93-8DEE-02E48C1CFB0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A0A-4C93-8DEE-02E48C1CF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9608896"/>
        <c:axId val="269609456"/>
        <c:axId val="0"/>
      </c:bar3DChart>
      <c:catAx>
        <c:axId val="269608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9609456"/>
        <c:crosses val="autoZero"/>
        <c:auto val="1"/>
        <c:lblAlgn val="ctr"/>
        <c:lblOffset val="100"/>
        <c:noMultiLvlLbl val="0"/>
      </c:catAx>
      <c:valAx>
        <c:axId val="2696094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960889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0C3-4ED1-835F-A60FB879431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C3-4ED1-835F-A60FB879431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0C3-4ED1-835F-A60FB87943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374.5</c:v>
                </c:pt>
                <c:pt idx="1">
                  <c:v>141</c:v>
                </c:pt>
                <c:pt idx="2" formatCode="General">
                  <c:v>60</c:v>
                </c:pt>
                <c:pt idx="3" formatCode="General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0C3-4ED1-835F-A60FB8794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C3-4ED1-835F-A60FB87943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C3-4ED1-835F-A60FB87943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C3-4ED1-835F-A60FB87943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C3-4ED1-835F-A60FB8794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14602880"/>
        <c:axId val="214603440"/>
        <c:axId val="0"/>
      </c:bar3DChart>
      <c:catAx>
        <c:axId val="21460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14603440"/>
        <c:crosses val="autoZero"/>
        <c:auto val="1"/>
        <c:lblAlgn val="ctr"/>
        <c:lblOffset val="100"/>
        <c:noMultiLvlLbl val="0"/>
      </c:catAx>
      <c:valAx>
        <c:axId val="214603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146028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D5-4EAD-B54D-7CCAD43194EF}"/>
              </c:ext>
            </c:extLst>
          </c:dPt>
          <c:dLbls>
            <c:dLbl>
              <c:idx val="0"/>
              <c:layout>
                <c:manualLayout>
                  <c:x val="3.2404271359209133E-2"/>
                  <c:y val="2.8371088539346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D5-4EAD-B54D-7CCAD43194EF}"/>
                </c:ext>
                <c:ext xmlns:c15="http://schemas.microsoft.com/office/drawing/2012/chart" uri="{CE6537A1-D6FC-4f65-9D91-7224C49458BB}">
                  <c15:layout>
                    <c:manualLayout>
                      <c:w val="0.10949941039978699"/>
                      <c:h val="0.129355243638023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ED5-4EAD-B54D-7CCAD43194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2135.6</c:v>
                </c:pt>
                <c:pt idx="1">
                  <c:v>865.1</c:v>
                </c:pt>
                <c:pt idx="2">
                  <c:v>808.9</c:v>
                </c:pt>
                <c:pt idx="3">
                  <c:v>648.5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ED5-4EAD-B54D-7CCAD43194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ED5-4EAD-B54D-7CCAD43194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D5-4EAD-B54D-7CCAD43194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D5-4EAD-B54D-7CCAD43194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ED5-4EAD-B54D-7CCAD4319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8453792"/>
        <c:axId val="268454352"/>
        <c:axId val="0"/>
      </c:bar3DChart>
      <c:catAx>
        <c:axId val="26845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8454352"/>
        <c:crosses val="autoZero"/>
        <c:auto val="1"/>
        <c:lblAlgn val="ctr"/>
        <c:lblOffset val="100"/>
        <c:noMultiLvlLbl val="0"/>
      </c:catAx>
      <c:valAx>
        <c:axId val="268454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845379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AF-446F-891A-E8BE21BE518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3AF-446F-891A-E8BE21BE518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3AF-446F-891A-E8BE21BE518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3AF-446F-891A-E8BE21BE5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3AF-446F-891A-E8BE21BE518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3AF-446F-891A-E8BE21BE518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3AF-446F-891A-E8BE21BE518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3AF-446F-891A-E8BE21BE5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7683248"/>
        <c:axId val="267683808"/>
        <c:axId val="0"/>
      </c:bar3DChart>
      <c:catAx>
        <c:axId val="26768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7683808"/>
        <c:crosses val="autoZero"/>
        <c:auto val="1"/>
        <c:lblAlgn val="ctr"/>
        <c:lblOffset val="100"/>
        <c:noMultiLvlLbl val="0"/>
      </c:catAx>
      <c:valAx>
        <c:axId val="26768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7683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7644072810371028"/>
          <c:w val="0.79158139625900159"/>
          <c:h val="0.6650316473560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B-48DC-A8EA-C4AA53156431}"/>
              </c:ext>
            </c:extLst>
          </c:dPt>
          <c:dLbls>
            <c:dLbl>
              <c:idx val="0"/>
              <c:layout>
                <c:manualLayout>
                  <c:x val="3.6588801492575027E-2"/>
                  <c:y val="-4.40917603653242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B-48DC-A8EA-C4AA53156431}"/>
                </c:ext>
                <c:ext xmlns:c15="http://schemas.microsoft.com/office/drawing/2012/chart" uri="{CE6537A1-D6FC-4f65-9D91-7224C49458BB}">
                  <c15:layout>
                    <c:manualLayout>
                      <c:w val="0.11786847066651877"/>
                      <c:h val="0.1148626738570894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2EB-48DC-A8EA-C4AA5315643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2825.8</c:v>
                </c:pt>
                <c:pt idx="1">
                  <c:v>3079.9</c:v>
                </c:pt>
                <c:pt idx="2" formatCode="0.0">
                  <c:v>2443.8000000000002</c:v>
                </c:pt>
                <c:pt idx="3">
                  <c:v>2443.8000000000002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EB-48DC-A8EA-C4AA5315643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2EB-48DC-A8EA-C4AA5315643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2EB-48DC-A8EA-C4AA5315643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EB-48DC-A8EA-C4AA5315643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2EB-48DC-A8EA-C4AA53156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7014256"/>
        <c:axId val="267014816"/>
        <c:axId val="0"/>
      </c:bar3DChart>
      <c:catAx>
        <c:axId val="267014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7014816"/>
        <c:crosses val="autoZero"/>
        <c:auto val="1"/>
        <c:lblAlgn val="ctr"/>
        <c:lblOffset val="100"/>
        <c:noMultiLvlLbl val="0"/>
      </c:catAx>
      <c:valAx>
        <c:axId val="26701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70142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9158139625900159"/>
          <c:h val="0.724133417124385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8E-4803-9A20-7BC36BD635BD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08E-4803-9A20-7BC36BD635BD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08E-4803-9A20-7BC36BD63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08E-4803-9A20-7BC36BD63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08E-4803-9A20-7BC36BD635B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8E-4803-9A20-7BC36BD635B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8E-4803-9A20-7BC36BD635B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8E-4803-9A20-7BC36BD635B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8E-4803-9A20-7BC36BD635B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8E-4803-9A20-7BC36BD63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2986976"/>
        <c:axId val="262987536"/>
        <c:axId val="0"/>
      </c:bar3DChart>
      <c:catAx>
        <c:axId val="26298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2987536"/>
        <c:crosses val="autoZero"/>
        <c:auto val="1"/>
        <c:lblAlgn val="ctr"/>
        <c:lblOffset val="100"/>
        <c:noMultiLvlLbl val="0"/>
      </c:catAx>
      <c:valAx>
        <c:axId val="26298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29869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AA-4979-88B6-C1E23FA7853A}"/>
              </c:ext>
            </c:extLst>
          </c:dPt>
          <c:dLbls>
            <c:dLbl>
              <c:idx val="0"/>
              <c:layout>
                <c:manualLayout>
                  <c:x val="2.1980631170420019E-2"/>
                  <c:y val="3.512365947266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AA-4979-88B6-C1E23FA7853A}"/>
                </c:ext>
                <c:ext xmlns:c15="http://schemas.microsoft.com/office/drawing/2012/chart" uri="{CE6537A1-D6FC-4f65-9D91-7224C49458BB}">
                  <c15:layout>
                    <c:manualLayout>
                      <c:w val="8.8652130022208772E-2"/>
                      <c:h val="0.1307057578246873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AA-4979-88B6-C1E23FA785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AA-4979-88B6-C1E23FA785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2AA-4979-88B6-C1E23FA7853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2AA-4979-88B6-C1E23FA785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2AA-4979-88B6-C1E23FA785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2AA-4979-88B6-C1E23FA7853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AA-4979-88B6-C1E23FA7853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2AA-4979-88B6-C1E23FA7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72532048"/>
        <c:axId val="272532608"/>
        <c:axId val="0"/>
      </c:bar3DChart>
      <c:catAx>
        <c:axId val="27253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72532608"/>
        <c:crosses val="autoZero"/>
        <c:auto val="1"/>
        <c:lblAlgn val="ctr"/>
        <c:lblOffset val="100"/>
        <c:noMultiLvlLbl val="0"/>
      </c:catAx>
      <c:valAx>
        <c:axId val="272532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725320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E-4106-A6F2-6689596EF1EF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66E-4106-A6F2-6689596EF1EF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66E-4106-A6F2-6689596EF1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66E-4106-A6F2-6689596EF1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66E-4106-A6F2-6689596EF1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66E-4106-A6F2-6689596EF1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E-4106-A6F2-6689596EF1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66E-4106-A6F2-6689596EF1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6E-4106-A6F2-6689596EF1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6E-4106-A6F2-6689596EF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85432144"/>
        <c:axId val="285432704"/>
        <c:axId val="0"/>
      </c:bar3DChart>
      <c:catAx>
        <c:axId val="285432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85432704"/>
        <c:crosses val="autoZero"/>
        <c:auto val="1"/>
        <c:lblAlgn val="ctr"/>
        <c:lblOffset val="100"/>
        <c:noMultiLvlLbl val="0"/>
      </c:catAx>
      <c:valAx>
        <c:axId val="285432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8543214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3944820524992177"/>
          <c:y val="0.11733919291054272"/>
          <c:w val="0.70780590351072126"/>
          <c:h val="0.524248231677961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rgbClr val="FFFFE5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6C-4C8F-B646-664FD63735DA}"/>
              </c:ext>
            </c:extLst>
          </c:dPt>
          <c:dLbls>
            <c:dLbl>
              <c:idx val="0"/>
              <c:layout>
                <c:manualLayout>
                  <c:x val="1.4288342961893118E-2"/>
                  <c:y val="-4.40916970241615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E6C-4C8F-B646-664FD63735DA}"/>
                </c:ext>
                <c:ext xmlns:c15="http://schemas.microsoft.com/office/drawing/2012/chart" uri="{CE6537A1-D6FC-4f65-9D91-7224C49458BB}">
                  <c15:layout>
                    <c:manualLayout>
                      <c:w val="7.3267553605154981E-2"/>
                      <c:h val="0.1148626865253219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573679313409626E-2"/>
                  <c:y val="2.8693607612449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E6C-4C8F-B646-664FD6373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49804188423514E-2"/>
                  <c:y val="-2.7141338990028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E6C-4C8F-B646-664FD6373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44214531718701E-2"/>
                  <c:y val="-5.27459839591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E6C-4C8F-B646-664FD63735D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 formatCode="General">
                  <c:v>1.5</c:v>
                </c:pt>
                <c:pt idx="1">
                  <c:v>4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E6C-4C8F-B646-664FD63735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E6C-4C8F-B646-664FD63735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E6C-4C8F-B646-664FD63735D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E6C-4C8F-B646-664FD63735D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E6C-4C8F-B646-664FD6373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shape val="cylinder"/>
        <c:axId val="264819776"/>
        <c:axId val="264820336"/>
        <c:axId val="0"/>
      </c:bar3DChart>
      <c:catAx>
        <c:axId val="26481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i="0">
                <a:latin typeface="Arial Narrow" panose="020B0606020202030204" pitchFamily="34" charset="0"/>
              </a:defRPr>
            </a:pPr>
            <a:endParaRPr lang="ru-RU"/>
          </a:p>
        </c:txPr>
        <c:crossAx val="264820336"/>
        <c:crosses val="autoZero"/>
        <c:auto val="1"/>
        <c:lblAlgn val="ctr"/>
        <c:lblOffset val="100"/>
        <c:noMultiLvlLbl val="0"/>
      </c:catAx>
      <c:valAx>
        <c:axId val="26482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Arial Narrow" panose="020B0606020202030204" pitchFamily="34" charset="0"/>
              </a:defRPr>
            </a:pPr>
            <a:endParaRPr lang="ru-RU"/>
          </a:p>
        </c:txPr>
        <c:crossAx val="264819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gradFill>
      <a:gsLst>
        <a:gs pos="0">
          <a:srgbClr val="C6D9F1"/>
        </a:gs>
        <a:gs pos="0">
          <a:srgbClr val="ADC9EB"/>
        </a:gs>
        <a:gs pos="50000">
          <a:srgbClr val="EBF3FB"/>
        </a:gs>
        <a:gs pos="100000">
          <a:srgbClr val="C6D9F1"/>
        </a:gs>
      </a:gsLst>
      <a:lin ang="5400000" scaled="0"/>
    </a:gradFill>
    <a:ln w="76200"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7407407407407E-2"/>
          <c:y val="7.6923076923076927E-2"/>
          <c:w val="0.8271604938271605"/>
          <c:h val="0.8589743589743589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4193548387122E-2"/>
          <c:y val="7.2289156626506021E-2"/>
          <c:w val="0.77419354838709675"/>
          <c:h val="0.8674698795180727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9910469361864266"/>
          <c:h val="0.3835283089613799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7E-4F80-87F5-E92070ABE5A6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7E-4F80-87F5-E92070ABE5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0.18342554468050418</c:v>
                </c:pt>
                <c:pt idx="1">
                  <c:v>0.8165744553194958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7E-4F80-87F5-E92070ABE5A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78-4ED4-88B6-C4DC844CB2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78-4ED4-88B6-C4DC844CB2FD}"/>
              </c:ext>
            </c:extLst>
          </c:dPt>
          <c:dLbls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1440329218104"/>
                      <c:h val="0.23028549382716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Лист1!$B$2:$B$3</c:f>
              <c:numCache>
                <c:formatCode>0.0%</c:formatCode>
                <c:ptCount val="2"/>
                <c:pt idx="0">
                  <c:v>0.22336832111460528</c:v>
                </c:pt>
                <c:pt idx="1">
                  <c:v>0.77663167888539475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78-4ED4-88B6-C4DC844CB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D-46CE-B141-0E789E122F7B}"/>
              </c:ext>
            </c:extLst>
          </c:dPt>
          <c:dLbls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51440329218104"/>
                      <c:h val="0.23028549382716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0.23828657756142596</c:v>
                </c:pt>
                <c:pt idx="1">
                  <c:v>0.76171342243857398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D-46CE-B141-0E789E122F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9531800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AD-46CE-B141-0E789E122F7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AD-46CE-B141-0E789E122F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AD-46CE-B141-0E789E122F7B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7260500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6AD-46CE-B141-0E789E122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00000000000029E-2"/>
          <c:y val="0.1111111111111111"/>
          <c:w val="0.85333333333333361"/>
          <c:h val="0.790123456790123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8D-4D06-9762-4E1290017B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0.24483394237299097</c:v>
                </c:pt>
                <c:pt idx="1">
                  <c:v>0.75516605762700906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8D-4D06-9762-4E1290017B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9276900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08D-4D06-9762-4E1290017B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8D-4D06-9762-4E1290017B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8D-4D06-9762-4E1290017BDA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2271300</c:v>
                </c:pt>
                <c:pt idx="1">
                  <c:v>7005600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8D-4D06-9762-4E1290017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22706913353785E-2"/>
          <c:y val="6.2145013123359572E-2"/>
          <c:w val="0.18582294584860604"/>
          <c:h val="0.3626949756280464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83-453B-89A5-CDB7CEF523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83-453B-89A5-CDB7CEF523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83-453B-89A5-CDB7CEF523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83-453B-89A5-CDB7CEF523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0.83344766894017464</c:v>
                </c:pt>
                <c:pt idx="1">
                  <c:v>5.9032728405427844E-2</c:v>
                </c:pt>
                <c:pt idx="2">
                  <c:v>2.5668369132487386E-2</c:v>
                </c:pt>
                <c:pt idx="3">
                  <c:v>0.10289977671469942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83-453B-89A5-CDB7CEF523F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630541770309937"/>
          <c:y val="0.59980523644185091"/>
          <c:w val="0.32070494928081805"/>
          <c:h val="0.258009974702911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1DB80B7-8786-4F67-BCC4-3AAC1BFD0224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8EDCB-09C7-4D04-86A2-64F9AA53D01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3DDC111-BDC6-4AB0-BF05-C0CA8E4A3DCE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6771-DA43-4040-9174-31564DAEDF28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93B81-208E-42EC-9B27-E439B401F0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3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227A1-4222-451C-A396-5568BCD60911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1B8BE-5B1C-4044-981F-B7E851A82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63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41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9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90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875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64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889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4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9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6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3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626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643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448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626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87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134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21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6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26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07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05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1B8BE-5B1C-4044-981F-B7E851A82BC7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60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94494" y="2446404"/>
            <a:ext cx="2869565" cy="384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60446" y="1394434"/>
            <a:ext cx="2833370" cy="4270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11/15/2022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hart" Target="../charts/chart6.xml"/><Relationship Id="rId5" Type="http://schemas.openxmlformats.org/officeDocument/2006/relationships/image" Target="../media/image42.jpeg"/><Relationship Id="rId10" Type="http://schemas.openxmlformats.org/officeDocument/2006/relationships/chart" Target="../charts/chart5.xml"/><Relationship Id="rId4" Type="http://schemas.openxmlformats.org/officeDocument/2006/relationships/image" Target="../media/image41.png"/><Relationship Id="rId9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kitovo.ru/proekt-byudzheta-na-ocherednoy-finansovyy-god-i-planovyy-period.htm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13" Type="http://schemas.openxmlformats.org/officeDocument/2006/relationships/chart" Target="../charts/chart15.xml"/><Relationship Id="rId3" Type="http://schemas.openxmlformats.org/officeDocument/2006/relationships/chart" Target="../charts/chart9.xml"/><Relationship Id="rId7" Type="http://schemas.openxmlformats.org/officeDocument/2006/relationships/image" Target="../media/image43.png"/><Relationship Id="rId12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chart" Target="../charts/chart13.xml"/><Relationship Id="rId5" Type="http://schemas.openxmlformats.org/officeDocument/2006/relationships/image" Target="../media/image41.png"/><Relationship Id="rId10" Type="http://schemas.openxmlformats.org/officeDocument/2006/relationships/chart" Target="../charts/chart12.xml"/><Relationship Id="rId4" Type="http://schemas.openxmlformats.org/officeDocument/2006/relationships/image" Target="../media/image40.png"/><Relationship Id="rId9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jpe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3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itovo@ivreg.ru" TargetMode="Externa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6087" y="1690700"/>
            <a:ext cx="7428230" cy="2525544"/>
          </a:xfrm>
          <a:custGeom>
            <a:avLst/>
            <a:gdLst/>
            <a:ahLst/>
            <a:cxnLst/>
            <a:rect l="l" t="t" r="r" b="b"/>
            <a:pathLst>
              <a:path w="7428230" h="2533650">
                <a:moveTo>
                  <a:pt x="0" y="2533637"/>
                </a:moveTo>
                <a:lnTo>
                  <a:pt x="7427912" y="2533637"/>
                </a:lnTo>
                <a:lnTo>
                  <a:pt x="7427912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73087" y="3592513"/>
            <a:ext cx="568325" cy="623732"/>
          </a:xfrm>
          <a:custGeom>
            <a:avLst/>
            <a:gdLst/>
            <a:ahLst/>
            <a:cxnLst/>
            <a:rect l="l" t="t" r="r" b="b"/>
            <a:pathLst>
              <a:path w="568325" h="631825">
                <a:moveTo>
                  <a:pt x="0" y="631825"/>
                </a:moveTo>
                <a:lnTo>
                  <a:pt x="568325" y="631825"/>
                </a:lnTo>
                <a:lnTo>
                  <a:pt x="568325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16087" y="1690687"/>
            <a:ext cx="565150" cy="633730"/>
          </a:xfrm>
          <a:custGeom>
            <a:avLst/>
            <a:gdLst/>
            <a:ahLst/>
            <a:cxnLst/>
            <a:rect l="l" t="t" r="r" b="b"/>
            <a:pathLst>
              <a:path w="565150" h="633730">
                <a:moveTo>
                  <a:pt x="0" y="633412"/>
                </a:moveTo>
                <a:lnTo>
                  <a:pt x="565150" y="633412"/>
                </a:lnTo>
                <a:lnTo>
                  <a:pt x="565150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1237" y="1066800"/>
            <a:ext cx="586105" cy="624205"/>
          </a:xfrm>
          <a:custGeom>
            <a:avLst/>
            <a:gdLst/>
            <a:ahLst/>
            <a:cxnLst/>
            <a:rect l="l" t="t" r="r" b="b"/>
            <a:pathLst>
              <a:path w="586105" h="624205">
                <a:moveTo>
                  <a:pt x="0" y="623887"/>
                </a:moveTo>
                <a:lnTo>
                  <a:pt x="585787" y="623887"/>
                </a:lnTo>
                <a:lnTo>
                  <a:pt x="585787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141412" y="3592513"/>
            <a:ext cx="584200" cy="623732"/>
          </a:xfrm>
          <a:custGeom>
            <a:avLst/>
            <a:gdLst/>
            <a:ahLst/>
            <a:cxnLst/>
            <a:rect l="l" t="t" r="r" b="b"/>
            <a:pathLst>
              <a:path w="584200" h="631825">
                <a:moveTo>
                  <a:pt x="0" y="631825"/>
                </a:moveTo>
                <a:lnTo>
                  <a:pt x="584200" y="631825"/>
                </a:lnTo>
                <a:lnTo>
                  <a:pt x="584200" y="0"/>
                </a:lnTo>
                <a:lnTo>
                  <a:pt x="0" y="0"/>
                </a:lnTo>
                <a:lnTo>
                  <a:pt x="0" y="631825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281237" y="1690687"/>
            <a:ext cx="586105" cy="643255"/>
          </a:xfrm>
          <a:custGeom>
            <a:avLst/>
            <a:gdLst/>
            <a:ahLst/>
            <a:cxnLst/>
            <a:rect l="l" t="t" r="r" b="b"/>
            <a:pathLst>
              <a:path w="586105" h="643255">
                <a:moveTo>
                  <a:pt x="0" y="0"/>
                </a:moveTo>
                <a:lnTo>
                  <a:pt x="585787" y="0"/>
                </a:lnTo>
                <a:lnTo>
                  <a:pt x="585787" y="642937"/>
                </a:lnTo>
                <a:lnTo>
                  <a:pt x="0" y="64293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41412" y="2324100"/>
            <a:ext cx="574675" cy="624205"/>
          </a:xfrm>
          <a:custGeom>
            <a:avLst/>
            <a:gdLst/>
            <a:ahLst/>
            <a:cxnLst/>
            <a:rect l="l" t="t" r="r" b="b"/>
            <a:pathLst>
              <a:path w="574675" h="624205">
                <a:moveTo>
                  <a:pt x="0" y="623887"/>
                </a:moveTo>
                <a:lnTo>
                  <a:pt x="574675" y="623887"/>
                </a:lnTo>
                <a:lnTo>
                  <a:pt x="574675" y="0"/>
                </a:lnTo>
                <a:lnTo>
                  <a:pt x="0" y="0"/>
                </a:lnTo>
                <a:lnTo>
                  <a:pt x="0" y="62388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2324100"/>
            <a:ext cx="582930" cy="633730"/>
          </a:xfrm>
          <a:custGeom>
            <a:avLst/>
            <a:gdLst/>
            <a:ahLst/>
            <a:cxnLst/>
            <a:rect l="l" t="t" r="r" b="b"/>
            <a:pathLst>
              <a:path w="582930" h="633730">
                <a:moveTo>
                  <a:pt x="0" y="633412"/>
                </a:moveTo>
                <a:lnTo>
                  <a:pt x="582612" y="633412"/>
                </a:lnTo>
                <a:lnTo>
                  <a:pt x="582612" y="0"/>
                </a:lnTo>
                <a:lnTo>
                  <a:pt x="0" y="0"/>
                </a:lnTo>
                <a:lnTo>
                  <a:pt x="0" y="633412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716087" y="2324100"/>
            <a:ext cx="574675" cy="633730"/>
          </a:xfrm>
          <a:custGeom>
            <a:avLst/>
            <a:gdLst/>
            <a:ahLst/>
            <a:cxnLst/>
            <a:rect l="l" t="t" r="r" b="b"/>
            <a:pathLst>
              <a:path w="574675" h="633730">
                <a:moveTo>
                  <a:pt x="0" y="0"/>
                </a:moveTo>
                <a:lnTo>
                  <a:pt x="574675" y="0"/>
                </a:lnTo>
                <a:lnTo>
                  <a:pt x="574675" y="633412"/>
                </a:lnTo>
                <a:lnTo>
                  <a:pt x="0" y="6334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73087" y="2947987"/>
            <a:ext cx="568325" cy="644525"/>
          </a:xfrm>
          <a:custGeom>
            <a:avLst/>
            <a:gdLst/>
            <a:ahLst/>
            <a:cxnLst/>
            <a:rect l="l" t="t" r="r" b="b"/>
            <a:pathLst>
              <a:path w="568325" h="644525">
                <a:moveTo>
                  <a:pt x="0" y="644525"/>
                </a:moveTo>
                <a:lnTo>
                  <a:pt x="568325" y="644525"/>
                </a:lnTo>
                <a:lnTo>
                  <a:pt x="568325" y="0"/>
                </a:lnTo>
                <a:lnTo>
                  <a:pt x="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141412" y="2947987"/>
            <a:ext cx="584200" cy="644525"/>
          </a:xfrm>
          <a:custGeom>
            <a:avLst/>
            <a:gdLst/>
            <a:ahLst/>
            <a:cxnLst/>
            <a:rect l="l" t="t" r="r" b="b"/>
            <a:pathLst>
              <a:path w="584200" h="644525">
                <a:moveTo>
                  <a:pt x="0" y="0"/>
                </a:moveTo>
                <a:lnTo>
                  <a:pt x="584200" y="0"/>
                </a:lnTo>
                <a:lnTo>
                  <a:pt x="584200" y="644525"/>
                </a:lnTo>
                <a:lnTo>
                  <a:pt x="0" y="644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43987" y="640563"/>
            <a:ext cx="566547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000072"/>
                </a:solidFill>
              </a:rPr>
              <a:t>Бюджет</a:t>
            </a:r>
            <a:r>
              <a:rPr sz="6600" spc="-100" dirty="0">
                <a:solidFill>
                  <a:srgbClr val="000072"/>
                </a:solidFill>
              </a:rPr>
              <a:t> </a:t>
            </a:r>
            <a:r>
              <a:rPr sz="6600" spc="-5" dirty="0">
                <a:solidFill>
                  <a:srgbClr val="000072"/>
                </a:solidFill>
              </a:rPr>
              <a:t>для</a:t>
            </a:r>
            <a:endParaRPr sz="6600" dirty="0"/>
          </a:p>
        </p:txBody>
      </p:sp>
      <p:sp>
        <p:nvSpPr>
          <p:cNvPr id="16" name="object 16"/>
          <p:cNvSpPr txBox="1"/>
          <p:nvPr/>
        </p:nvSpPr>
        <p:spPr>
          <a:xfrm>
            <a:off x="3424935" y="1646403"/>
            <a:ext cx="39058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граждан</a:t>
            </a:r>
            <a:endParaRPr sz="6600" dirty="0">
              <a:latin typeface="Bookman Old Style"/>
              <a:cs typeface="Bookman Old Styl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22072" y="2661588"/>
            <a:ext cx="6625785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</a:t>
            </a:r>
            <a:endParaRPr lang="ru-RU" sz="1600" b="1" spc="-2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756285" marR="748665" indent="635" algn="ctr">
              <a:lnSpc>
                <a:spcPct val="100000"/>
              </a:lnSpc>
              <a:spcBef>
                <a:spcPts val="100"/>
              </a:spcBef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1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Шуйского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Ивановской области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0170" marR="33020" indent="-50800" algn="ctr">
              <a:lnSpc>
                <a:spcPct val="100000"/>
              </a:lnSpc>
            </a:pP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b="1" spc="-1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2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sz="1600" b="1" spc="-5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20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sz="1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b="1" spc="-1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b="1" spc="25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sz="1600" b="1" spc="-1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инансы\Downloads\fina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6" y="4216244"/>
            <a:ext cx="5950425" cy="26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4335"/>
              </p:ext>
            </p:extLst>
          </p:nvPr>
        </p:nvGraphicFramePr>
        <p:xfrm>
          <a:off x="173649" y="839134"/>
          <a:ext cx="8785855" cy="5369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4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6539222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2022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1.3.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Финансы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Доходы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13 952,9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12 055,0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 том числе: 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Собственные доходы местного бюджета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13 720,5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11 802,4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9 921,9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9 276,9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из них: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3124,5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2 030,0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Неналоговые доходы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310,1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210,6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241,3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  Безвозмездные поступления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10 285,9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9 591,2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7 650,6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7 005,6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Расходы местного бюджета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12 377,8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13 587,5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10 168,4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9 531,8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9276,9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Превышение доходов над расходами (+), или расходов на доходами (-)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1 575,1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1 532,5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02228"/>
              </p:ext>
            </p:extLst>
          </p:nvPr>
        </p:nvGraphicFramePr>
        <p:xfrm>
          <a:off x="139154" y="908720"/>
          <a:ext cx="8785855" cy="4478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1.4.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Инвестиции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37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Инвестиции в основной капитал за счет всех источников финансирования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7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1.5.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Малое и среднее предпринимательство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616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Количество малых и средних предприятий - всего по состоянию на конец года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497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154,00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72966"/>
              </p:ext>
            </p:extLst>
          </p:nvPr>
        </p:nvGraphicFramePr>
        <p:xfrm>
          <a:off x="173649" y="922317"/>
          <a:ext cx="8741753" cy="4974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38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33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576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5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1.6.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Демография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постоянного населения (среднегодовая)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3141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3132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2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родившихся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прибывших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57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Число выбывших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57138"/>
              </p:ext>
            </p:extLst>
          </p:nvPr>
        </p:nvGraphicFramePr>
        <p:xfrm>
          <a:off x="173649" y="922319"/>
          <a:ext cx="8785855" cy="524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8069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1.7.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Труд и занятость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3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трудовых ресурсов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Фонд начисленной заработной платы всех работников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45 527,0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47 848,3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49 763,5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51 753,6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53 824,3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Среднесписочная численность работников организаций - всего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Средняя заработная плата номинальная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15808,0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16614,0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17279,0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17970,0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18689,0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150,1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9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3" y="160656"/>
            <a:ext cx="700538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социально-экономического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8444"/>
              </p:ext>
            </p:extLst>
          </p:nvPr>
        </p:nvGraphicFramePr>
        <p:xfrm>
          <a:off x="173649" y="838200"/>
          <a:ext cx="8785855" cy="5181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23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858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6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Times New Roman"/>
                        </a:rPr>
                        <a:t>1.8.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Развитие социальной сферы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Ввод в действие жилых домов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кв. м общей площади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468,2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ФАПы, Дома культуры, клубы, бибилотеки и т.п.):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50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МОУ Китовская СШ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Китовский МАДОУ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61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Офис врача общей практики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МБУК "Культурно досуговый центр с.Китово"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   МАУДО "Центр творчества"</a:t>
                      </a:r>
                    </a:p>
                  </a:txBody>
                  <a:tcPr marL="9525" marR="9525" marT="9525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МАУК "Библиотечное объединение Шуйского муниципального района"</a:t>
                      </a:r>
                    </a:p>
                  </a:txBody>
                  <a:tcPr marL="1143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" y="981075"/>
            <a:ext cx="9143999" cy="5605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90600" y="266700"/>
            <a:ext cx="7178675" cy="1273707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3055" y="276542"/>
            <a:ext cx="5973763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6390" marR="5080" indent="-314325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</a:rPr>
              <a:t>Основные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направления</a:t>
            </a:r>
            <a:r>
              <a:rPr sz="20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бюджетной и налоговой политики Китовского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2023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 и плановый период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2024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и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2025 </a:t>
            </a:r>
            <a:r>
              <a:rPr lang="ru-RU" sz="2000" b="1" dirty="0">
                <a:solidFill>
                  <a:schemeClr val="tx1"/>
                </a:solidFill>
                <a:effectLst/>
              </a:rPr>
              <a:t>годов</a:t>
            </a:r>
            <a:br>
              <a:rPr lang="ru-RU" sz="2000" b="1" dirty="0">
                <a:solidFill>
                  <a:schemeClr val="tx1"/>
                </a:solidFill>
                <a:effectLst/>
              </a:rPr>
            </a:br>
            <a:endParaRPr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2371" y="1962255"/>
            <a:ext cx="7818752" cy="3723739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22123" y="1956967"/>
            <a:ext cx="7814308" cy="3754854"/>
          </a:xfrm>
          <a:custGeom>
            <a:avLst/>
            <a:gdLst/>
            <a:ahLst/>
            <a:cxnLst/>
            <a:rect l="l" t="t" r="r" b="b"/>
            <a:pathLst>
              <a:path w="7776209" h="4786630">
                <a:moveTo>
                  <a:pt x="0" y="0"/>
                </a:moveTo>
                <a:lnTo>
                  <a:pt x="7775994" y="0"/>
                </a:lnTo>
                <a:lnTo>
                  <a:pt x="7775994" y="4786350"/>
                </a:lnTo>
                <a:lnTo>
                  <a:pt x="0" y="47863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838200" y="1981200"/>
            <a:ext cx="7467600" cy="30604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3550" indent="-45085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сохранение и укрепление доходного потенциала бюджета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15176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dirty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эффективности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оказания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услуг;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285115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сбалансированности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5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5" dirty="0">
                <a:latin typeface="Times New Roman" pitchFamily="18" charset="0"/>
                <a:cs typeface="Times New Roman" pitchFamily="18" charset="0"/>
              </a:rPr>
              <a:t>Китовского сельского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5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устойчивости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на всем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периоде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планирования;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"/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spc="-5" dirty="0">
                <a:latin typeface="Times New Roman" pitchFamily="18" charset="0"/>
                <a:cs typeface="Times New Roman" pitchFamily="18" charset="0"/>
              </a:rPr>
              <a:t>дальнейшее развитие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программно-целевых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принципов  планирования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0" dirty="0">
                <a:latin typeface="Times New Roman" pitchFamily="18" charset="0"/>
                <a:cs typeface="Times New Roman" pitchFamily="18" charset="0"/>
              </a:rPr>
              <a:t>управления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pc="-10" dirty="0">
              <a:latin typeface="Times New Roman" pitchFamily="18" charset="0"/>
              <a:cs typeface="Times New Roman" pitchFamily="18" charset="0"/>
            </a:endParaRPr>
          </a:p>
          <a:p>
            <a:pPr marL="463550" marR="5080" indent="-450850">
              <a:lnSpc>
                <a:spcPct val="100000"/>
              </a:lnSpc>
              <a:buFont typeface="Wingdings"/>
              <a:buChar char=""/>
              <a:tabLst>
                <a:tab pos="463550" algn="l"/>
                <a:tab pos="464184" algn="l"/>
              </a:tabLst>
            </a:pP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462915" marR="419734" indent="-45021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463550" algn="l"/>
                <a:tab pos="464184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открытости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прозрачности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бюджетного 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72005" y="149289"/>
            <a:ext cx="971994" cy="71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7052170" y="0"/>
                </a:moveTo>
                <a:lnTo>
                  <a:pt x="125996" y="0"/>
                </a:lnTo>
                <a:lnTo>
                  <a:pt x="76954" y="9903"/>
                </a:lnTo>
                <a:lnTo>
                  <a:pt x="36904" y="36910"/>
                </a:lnTo>
                <a:lnTo>
                  <a:pt x="9901" y="76964"/>
                </a:lnTo>
                <a:lnTo>
                  <a:pt x="0" y="126009"/>
                </a:lnTo>
                <a:lnTo>
                  <a:pt x="0" y="630008"/>
                </a:lnTo>
                <a:lnTo>
                  <a:pt x="9901" y="679051"/>
                </a:lnTo>
                <a:lnTo>
                  <a:pt x="36904" y="719100"/>
                </a:lnTo>
                <a:lnTo>
                  <a:pt x="76954" y="746103"/>
                </a:lnTo>
                <a:lnTo>
                  <a:pt x="125996" y="756005"/>
                </a:lnTo>
                <a:lnTo>
                  <a:pt x="7052170" y="756005"/>
                </a:lnTo>
                <a:lnTo>
                  <a:pt x="7101220" y="746103"/>
                </a:lnTo>
                <a:lnTo>
                  <a:pt x="7141273" y="719100"/>
                </a:lnTo>
                <a:lnTo>
                  <a:pt x="7168277" y="679051"/>
                </a:lnTo>
                <a:lnTo>
                  <a:pt x="7178179" y="630008"/>
                </a:lnTo>
                <a:lnTo>
                  <a:pt x="7178179" y="126009"/>
                </a:lnTo>
                <a:lnTo>
                  <a:pt x="7168277" y="76964"/>
                </a:lnTo>
                <a:lnTo>
                  <a:pt x="7141273" y="36910"/>
                </a:lnTo>
                <a:lnTo>
                  <a:pt x="7101220" y="9903"/>
                </a:lnTo>
                <a:lnTo>
                  <a:pt x="7052170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89"/>
            <a:ext cx="7178675" cy="756285"/>
          </a:xfrm>
          <a:custGeom>
            <a:avLst/>
            <a:gdLst/>
            <a:ahLst/>
            <a:cxnLst/>
            <a:rect l="l" t="t" r="r" b="b"/>
            <a:pathLst>
              <a:path w="7178675" h="756285">
                <a:moveTo>
                  <a:pt x="0" y="126009"/>
                </a:moveTo>
                <a:lnTo>
                  <a:pt x="9901" y="76964"/>
                </a:lnTo>
                <a:lnTo>
                  <a:pt x="36904" y="36910"/>
                </a:lnTo>
                <a:lnTo>
                  <a:pt x="76954" y="9903"/>
                </a:lnTo>
                <a:lnTo>
                  <a:pt x="125996" y="0"/>
                </a:lnTo>
                <a:lnTo>
                  <a:pt x="7052170" y="0"/>
                </a:lnTo>
                <a:lnTo>
                  <a:pt x="7101220" y="9903"/>
                </a:lnTo>
                <a:lnTo>
                  <a:pt x="7141273" y="36910"/>
                </a:lnTo>
                <a:lnTo>
                  <a:pt x="7168277" y="76964"/>
                </a:lnTo>
                <a:lnTo>
                  <a:pt x="7178179" y="126009"/>
                </a:lnTo>
                <a:lnTo>
                  <a:pt x="7178179" y="630008"/>
                </a:lnTo>
                <a:lnTo>
                  <a:pt x="7168277" y="679051"/>
                </a:lnTo>
                <a:lnTo>
                  <a:pt x="7141273" y="719100"/>
                </a:lnTo>
                <a:lnTo>
                  <a:pt x="7101220" y="746103"/>
                </a:lnTo>
                <a:lnTo>
                  <a:pt x="7052170" y="756005"/>
                </a:lnTo>
                <a:lnTo>
                  <a:pt x="125996" y="756005"/>
                </a:lnTo>
                <a:lnTo>
                  <a:pt x="76954" y="746103"/>
                </a:lnTo>
                <a:lnTo>
                  <a:pt x="36904" y="719100"/>
                </a:lnTo>
                <a:lnTo>
                  <a:pt x="9901" y="679051"/>
                </a:lnTo>
                <a:lnTo>
                  <a:pt x="0" y="630008"/>
                </a:lnTo>
                <a:lnTo>
                  <a:pt x="0" y="126009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95578" y="266701"/>
            <a:ext cx="707642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marR="5080" indent="-67564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характеристики бюджета 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сельского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на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годы,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81039"/>
              </p:ext>
            </p:extLst>
          </p:nvPr>
        </p:nvGraphicFramePr>
        <p:xfrm>
          <a:off x="865250" y="1132419"/>
          <a:ext cx="7567486" cy="220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6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696">
                  <a:extLst>
                    <a:ext uri="{9D8B030D-6E8A-4147-A177-3AD203B41FA5}">
                      <a16:colId xmlns:a16="http://schemas.microsoft.com/office/drawing/2014/main" xmlns="" val="102726329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57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57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100" spc="-3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8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13 952 899,07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12 055 027,58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10 168 407,0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9 531 800,0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9 276 900,0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</a:t>
                      </a:r>
                      <a:r>
                        <a:rPr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15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2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12 377 817,48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13 587 504,38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10 168 407,0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9 531 800,0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9 276 900,0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sz="11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предыдущему </a:t>
                      </a:r>
                      <a:r>
                        <a:rPr sz="1100" spc="-1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93,7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</a:t>
                      </a:r>
                      <a:r>
                        <a:rPr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(-),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sz="1100" spc="-3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1 575 081,59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-1 532 476,8</a:t>
                      </a:r>
                      <a:endParaRPr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435898" y="5957778"/>
            <a:ext cx="83470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71463" algn="just"/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том числе условно утвержденные расходы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12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231 922,50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руб.;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463 845,00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руб..</a:t>
            </a:r>
          </a:p>
          <a:p>
            <a:pPr marL="14288" marR="5080" indent="257175" algn="just">
              <a:lnSpc>
                <a:spcPct val="100000"/>
              </a:lnSpc>
            </a:pPr>
            <a:r>
              <a:rPr sz="1200" spc="-5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 условно утвержденными расходами понимаются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распределенные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плановом периоде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200" spc="-5" dirty="0" err="1" smtClean="0">
                <a:latin typeface="Times New Roman" pitchFamily="18" charset="0"/>
                <a:cs typeface="Times New Roman" pitchFamily="18" charset="0"/>
              </a:rPr>
              <a:t>классификацией</a:t>
            </a:r>
            <a:r>
              <a:rPr sz="12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sz="1200" dirty="0">
                <a:latin typeface="Times New Roman" pitchFamily="18" charset="0"/>
                <a:cs typeface="Times New Roman" pitchFamily="18" charset="0"/>
              </a:rPr>
              <a:t>бюджетов бюджетные</a:t>
            </a:r>
            <a:r>
              <a:rPr sz="1200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spc="-5" dirty="0">
                <a:latin typeface="Times New Roman" pitchFamily="18" charset="0"/>
                <a:cs typeface="Times New Roman" pitchFamily="18" charset="0"/>
              </a:rPr>
              <a:t>ассигнования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211919279"/>
              </p:ext>
            </p:extLst>
          </p:nvPr>
        </p:nvGraphicFramePr>
        <p:xfrm>
          <a:off x="687387" y="3445390"/>
          <a:ext cx="7923213" cy="251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5149" y="149301"/>
            <a:ext cx="1008849" cy="61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7075614" y="0"/>
                </a:moveTo>
                <a:lnTo>
                  <a:pt x="102552" y="0"/>
                </a:lnTo>
                <a:lnTo>
                  <a:pt x="62632" y="8058"/>
                </a:lnTo>
                <a:lnTo>
                  <a:pt x="30035" y="30035"/>
                </a:lnTo>
                <a:lnTo>
                  <a:pt x="8058" y="62632"/>
                </a:lnTo>
                <a:lnTo>
                  <a:pt x="0" y="102552"/>
                </a:lnTo>
                <a:lnTo>
                  <a:pt x="0" y="512775"/>
                </a:lnTo>
                <a:lnTo>
                  <a:pt x="8058" y="552694"/>
                </a:lnTo>
                <a:lnTo>
                  <a:pt x="30035" y="585292"/>
                </a:lnTo>
                <a:lnTo>
                  <a:pt x="62632" y="607269"/>
                </a:lnTo>
                <a:lnTo>
                  <a:pt x="102552" y="615327"/>
                </a:lnTo>
                <a:lnTo>
                  <a:pt x="7075614" y="615327"/>
                </a:lnTo>
                <a:lnTo>
                  <a:pt x="7115536" y="607269"/>
                </a:lnTo>
                <a:lnTo>
                  <a:pt x="7148137" y="585292"/>
                </a:lnTo>
                <a:lnTo>
                  <a:pt x="7170119" y="552694"/>
                </a:lnTo>
                <a:lnTo>
                  <a:pt x="7178179" y="512775"/>
                </a:lnTo>
                <a:lnTo>
                  <a:pt x="7178179" y="102552"/>
                </a:lnTo>
                <a:lnTo>
                  <a:pt x="7170119" y="62632"/>
                </a:lnTo>
                <a:lnTo>
                  <a:pt x="7148137" y="30035"/>
                </a:lnTo>
                <a:lnTo>
                  <a:pt x="7115536" y="8058"/>
                </a:lnTo>
                <a:lnTo>
                  <a:pt x="707561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2"/>
            <a:ext cx="7178675" cy="615950"/>
          </a:xfrm>
          <a:custGeom>
            <a:avLst/>
            <a:gdLst/>
            <a:ahLst/>
            <a:cxnLst/>
            <a:rect l="l" t="t" r="r" b="b"/>
            <a:pathLst>
              <a:path w="7178675" h="615950">
                <a:moveTo>
                  <a:pt x="0" y="102552"/>
                </a:moveTo>
                <a:lnTo>
                  <a:pt x="8058" y="62632"/>
                </a:lnTo>
                <a:lnTo>
                  <a:pt x="30035" y="30035"/>
                </a:lnTo>
                <a:lnTo>
                  <a:pt x="62632" y="8058"/>
                </a:lnTo>
                <a:lnTo>
                  <a:pt x="102552" y="0"/>
                </a:lnTo>
                <a:lnTo>
                  <a:pt x="7075614" y="0"/>
                </a:lnTo>
                <a:lnTo>
                  <a:pt x="7115536" y="8058"/>
                </a:lnTo>
                <a:lnTo>
                  <a:pt x="7148137" y="30035"/>
                </a:lnTo>
                <a:lnTo>
                  <a:pt x="7170119" y="62632"/>
                </a:lnTo>
                <a:lnTo>
                  <a:pt x="7178179" y="102552"/>
                </a:lnTo>
                <a:lnTo>
                  <a:pt x="7178179" y="512775"/>
                </a:lnTo>
                <a:lnTo>
                  <a:pt x="7170119" y="552694"/>
                </a:lnTo>
                <a:lnTo>
                  <a:pt x="7148137" y="585292"/>
                </a:lnTo>
                <a:lnTo>
                  <a:pt x="7115536" y="607269"/>
                </a:lnTo>
                <a:lnTo>
                  <a:pt x="7075614" y="615327"/>
                </a:lnTo>
                <a:lnTo>
                  <a:pt x="102552" y="615327"/>
                </a:lnTo>
                <a:lnTo>
                  <a:pt x="62632" y="607269"/>
                </a:lnTo>
                <a:lnTo>
                  <a:pt x="30035" y="585292"/>
                </a:lnTo>
                <a:lnTo>
                  <a:pt x="8058" y="552694"/>
                </a:lnTo>
                <a:lnTo>
                  <a:pt x="0" y="512775"/>
                </a:lnTo>
                <a:lnTo>
                  <a:pt x="0" y="10255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53978" y="162322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0" marR="508000" indent="-495934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chemeClr val="bg1"/>
                </a:solidFill>
                <a:effectLst/>
              </a:rPr>
              <a:t>Доходы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бюджета</a:t>
            </a:r>
            <a:r>
              <a:rPr sz="1800" b="1" spc="-5" dirty="0">
                <a:solidFill>
                  <a:schemeClr val="bg1"/>
                </a:solidFill>
                <a:effectLst/>
              </a:rPr>
              <a:t> </a:t>
            </a:r>
            <a:r>
              <a:rPr lang="ru-RU" sz="1800" b="1" spc="-5" dirty="0">
                <a:solidFill>
                  <a:schemeClr val="bg1"/>
                </a:solidFill>
                <a:effectLst/>
              </a:rPr>
              <a:t> Китовского </a:t>
            </a:r>
            <a:r>
              <a:rPr sz="1800" b="1" spc="-5" dirty="0">
                <a:solidFill>
                  <a:schemeClr val="bg1"/>
                </a:solidFill>
                <a:effectLst/>
              </a:rPr>
              <a:t> сельского  поселения </a:t>
            </a:r>
            <a:r>
              <a:rPr sz="1800" b="1" dirty="0">
                <a:solidFill>
                  <a:schemeClr val="bg1"/>
                </a:solidFill>
                <a:effectLst/>
              </a:rPr>
              <a:t>в </a:t>
            </a:r>
            <a:r>
              <a:rPr sz="1800" b="1" spc="-5" dirty="0">
                <a:solidFill>
                  <a:schemeClr val="bg1"/>
                </a:solidFill>
                <a:effectLst/>
              </a:rPr>
              <a:t>20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23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- 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202</a:t>
            </a:r>
            <a:r>
              <a:rPr lang="ru-RU" sz="1800" b="1" spc="-5" dirty="0" smtClean="0">
                <a:solidFill>
                  <a:schemeClr val="bg1"/>
                </a:solidFill>
                <a:effectLst/>
              </a:rPr>
              <a:t>5</a:t>
            </a:r>
            <a:r>
              <a:rPr sz="1800" b="1" spc="-5" dirty="0" smtClean="0">
                <a:solidFill>
                  <a:schemeClr val="bg1"/>
                </a:solidFill>
                <a:effectLst/>
              </a:rPr>
              <a:t> </a:t>
            </a:r>
            <a:r>
              <a:rPr sz="1800" b="1" dirty="0">
                <a:solidFill>
                  <a:schemeClr val="bg1"/>
                </a:solidFill>
                <a:effectLst/>
              </a:rPr>
              <a:t>годах, </a:t>
            </a:r>
            <a:r>
              <a:rPr lang="ru-RU" sz="1800" b="1" dirty="0">
                <a:solidFill>
                  <a:schemeClr val="bg1"/>
                </a:solidFill>
                <a:effectLst/>
              </a:rPr>
              <a:t> </a:t>
            </a:r>
            <a:r>
              <a:rPr sz="1800" b="1" spc="-5" dirty="0" err="1">
                <a:solidFill>
                  <a:schemeClr val="bg1"/>
                </a:solidFill>
                <a:effectLst/>
              </a:rPr>
              <a:t>руб</a:t>
            </a:r>
            <a:r>
              <a:rPr sz="1800" b="1" spc="-5" dirty="0">
                <a:solidFill>
                  <a:schemeClr val="bg1"/>
                </a:solidFill>
                <a:effectLst/>
              </a:rPr>
              <a:t>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043749"/>
              </p:ext>
            </p:extLst>
          </p:nvPr>
        </p:nvGraphicFramePr>
        <p:xfrm>
          <a:off x="494232" y="900835"/>
          <a:ext cx="8272766" cy="52995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7028">
                  <a:extLst>
                    <a:ext uri="{9D8B030D-6E8A-4147-A177-3AD203B41FA5}">
                      <a16:colId xmlns:a16="http://schemas.microsoft.com/office/drawing/2014/main" xmlns="" val="91331076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Исполнено</a:t>
                      </a: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smtClean="0">
                          <a:effectLst/>
                        </a:rPr>
                        <a:t>2021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</a:t>
                      </a:r>
                      <a:r>
                        <a:rPr lang="ru-RU" sz="9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effectLst/>
                      </a:endParaRPr>
                    </a:p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2023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2022,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2024 год</a:t>
                      </a:r>
                      <a:endParaRPr lang="ru-RU" sz="900" dirty="0">
                        <a:effectLst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2023,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План на </a:t>
                      </a:r>
                      <a:r>
                        <a:rPr lang="ru-RU" sz="900" dirty="0" smtClean="0">
                          <a:effectLst/>
                        </a:rPr>
                        <a:t>2025 </a:t>
                      </a:r>
                      <a:r>
                        <a:rPr lang="ru-RU" sz="900" dirty="0">
                          <a:effectLst/>
                        </a:rPr>
                        <a:t>год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 </a:t>
                      </a: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2024,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604">
                <a:tc>
                  <a:txBody>
                    <a:bodyPr/>
                    <a:lstStyle/>
                    <a:p>
                      <a:r>
                        <a:rPr lang="ru-RU" sz="1100" dirty="0"/>
                        <a:t>Налоговые</a:t>
                      </a:r>
                      <a:r>
                        <a:rPr lang="ru-RU" sz="1100" baseline="0" dirty="0"/>
                        <a:t> и неналоговые доходы 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3434637,84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2211200,0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2271300,0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168">
                <a:tc>
                  <a:txBody>
                    <a:bodyPr/>
                    <a:lstStyle/>
                    <a:p>
                      <a:r>
                        <a:rPr lang="ru-RU" sz="1100" dirty="0"/>
                        <a:t>межбюджетные трансферты:</a:t>
                      </a:r>
                    </a:p>
                    <a:p>
                      <a:r>
                        <a:rPr lang="ru-RU" sz="1100" b="1" dirty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10518261,23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9843827,58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7897107,0</a:t>
                      </a:r>
                      <a:endParaRPr lang="ru-RU" sz="1000" b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</a:t>
                      </a:r>
                      <a:endParaRPr lang="ru-RU" sz="1000" b="1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7260500,0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700">
                <a:tc>
                  <a:txBody>
                    <a:bodyPr/>
                    <a:lstStyle/>
                    <a:p>
                      <a:r>
                        <a:rPr lang="ru-RU" sz="1100" dirty="0"/>
                        <a:t>дотации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7250190,0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8204315,15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7001100,0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7005600,0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ru-RU" sz="1100" dirty="0"/>
                        <a:t>субсидии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1308357,0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581108,0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649507,0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8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232400,0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252675,0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246500,0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  <a:endParaRPr lang="ru-RU" sz="1000" b="0" i="1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254900,0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b="0" i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1727314,23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1012927,66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3363693408"/>
                  </a:ext>
                </a:extLst>
              </a:tr>
              <a:tr h="453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возврат</a:t>
                      </a:r>
                      <a:r>
                        <a:rPr lang="ru-RU" sz="1100" kern="1200" cap="small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остатков субсидий, субвенций и иных межбюджетных трансфертов, имеющих целевое назначение, прошлых лет</a:t>
                      </a:r>
                    </a:p>
                    <a:p>
                      <a:pPr marL="0" algn="l" defTabSz="914400" rtl="0" eaLnBrk="1" latinLnBrk="0" hangingPunct="1"/>
                      <a:endParaRPr lang="ru-RU" sz="1100" kern="1200" cap="none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-207198,23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1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0" kern="1200" dirty="0" smtClean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xmlns="" val="2099581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Структура доходов бюджета Китовского сельского поселения 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2023-2025 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2895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66800" y="4191000"/>
            <a:ext cx="9315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29200" y="4191000"/>
            <a:ext cx="103517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0774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4117728264"/>
              </p:ext>
            </p:extLst>
          </p:nvPr>
        </p:nvGraphicFramePr>
        <p:xfrm>
          <a:off x="254313" y="2228750"/>
          <a:ext cx="8508687" cy="408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1543614131"/>
              </p:ext>
            </p:extLst>
          </p:nvPr>
        </p:nvGraphicFramePr>
        <p:xfrm>
          <a:off x="2618232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886671348"/>
              </p:ext>
            </p:extLst>
          </p:nvPr>
        </p:nvGraphicFramePr>
        <p:xfrm>
          <a:off x="4571998" y="2297594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327501633"/>
              </p:ext>
            </p:extLst>
          </p:nvPr>
        </p:nvGraphicFramePr>
        <p:xfrm>
          <a:off x="6525766" y="2257419"/>
          <a:ext cx="1944000" cy="19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0" name="object 52"/>
          <p:cNvSpPr txBox="1"/>
          <p:nvPr/>
        </p:nvSpPr>
        <p:spPr>
          <a:xfrm>
            <a:off x="1905000" y="1524000"/>
            <a:ext cx="563880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latin typeface="Arial"/>
                <a:cs typeface="Arial"/>
              </a:rPr>
              <a:t>Структура </a:t>
            </a:r>
            <a:r>
              <a:rPr sz="1400" b="1" spc="-5" dirty="0">
                <a:latin typeface="Arial"/>
                <a:cs typeface="Arial"/>
              </a:rPr>
              <a:t>доходов бюджета </a:t>
            </a:r>
            <a:r>
              <a:rPr sz="1400" b="1" dirty="0">
                <a:latin typeface="Arial"/>
                <a:cs typeface="Arial"/>
              </a:rPr>
              <a:t>в 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lang="ru-RU" sz="1400" b="1" spc="-5" dirty="0" smtClean="0">
                <a:latin typeface="Arial"/>
                <a:cs typeface="Arial"/>
              </a:rPr>
              <a:t>22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 smtClean="0">
                <a:latin typeface="Arial"/>
                <a:cs typeface="Arial"/>
              </a:rPr>
              <a:t>202</a:t>
            </a:r>
            <a:r>
              <a:rPr lang="ru-RU" sz="1400" b="1" spc="-5" dirty="0" smtClean="0">
                <a:latin typeface="Arial"/>
                <a:cs typeface="Arial"/>
              </a:rPr>
              <a:t>2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 err="1">
                <a:latin typeface="Arial"/>
                <a:cs typeface="Arial"/>
              </a:rPr>
              <a:t>годах</a:t>
            </a:r>
            <a:r>
              <a:rPr sz="1400" b="1" spc="-5" dirty="0">
                <a:latin typeface="Arial"/>
                <a:cs typeface="Arial"/>
              </a:rPr>
              <a:t>,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%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812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9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315915" y="167495"/>
            <a:ext cx="6169873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 smtClean="0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19452" y="149301"/>
            <a:ext cx="924546" cy="8508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35012"/>
              </p:ext>
            </p:extLst>
          </p:nvPr>
        </p:nvGraphicFramePr>
        <p:xfrm>
          <a:off x="325422" y="1327401"/>
          <a:ext cx="8575548" cy="36023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140599231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501033481"/>
                    </a:ext>
                  </a:extLst>
                </a:gridCol>
                <a:gridCol w="647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73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073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3368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2326">
                <a:tc rowSpan="3"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marL="12700" marR="408305" indent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900" kern="12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2021 </a:t>
                      </a:r>
                      <a:r>
                        <a:rPr lang="ru-RU" sz="900" kern="12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kern="1200" spc="-5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L="0" marR="387985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2022 </a:t>
                      </a:r>
                      <a:r>
                        <a:rPr lang="ru-RU"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spc="-5" dirty="0"/>
                        <a:t>Прогноз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22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900" b="1" spc="-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год 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прогноз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40830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endParaRPr sz="900" b="1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417195" marR="3879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387985" indent="35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sz="9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92743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5748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3081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общем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объему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635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900" spc="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8890" marR="13208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15621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9 843 827,58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7 897 107,0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7 260 500,0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7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228">
                <a:tc>
                  <a:txBody>
                    <a:bodyPr/>
                    <a:lstStyle/>
                    <a:p>
                      <a:pPr marL="97155" marR="1098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 </a:t>
                      </a:r>
                      <a:r>
                        <a:rPr sz="9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 бюджетов бюджетной системы 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</a:t>
                      </a:r>
                      <a:r>
                        <a:rPr sz="900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sz="90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</a:t>
                      </a:r>
                      <a:r>
                        <a:rPr sz="900" spc="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числе: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0" marR="13208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10 518 261,23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9 636 629,35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89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7 897 107,0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5621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7 260 500,0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881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3271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7 250 190,0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18859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69,0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8 204 315,15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7 001 100,0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18859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88,7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7 005 600,0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26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6446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1 308 357,0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581 108,0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649 507,0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R="19748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232 400,0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252 675,0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246 500,0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marR="22034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3,1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254 900,0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762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6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sz="90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9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трансферты,</a:t>
                      </a:r>
                      <a:endParaRPr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795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1 727 314,23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1 012 927,66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952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8255" indent="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1008">
                <a:tc>
                  <a:txBody>
                    <a:bodyPr/>
                    <a:lstStyle/>
                    <a:p>
                      <a:pPr marL="1016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прошлых лет</a:t>
                      </a:r>
                    </a:p>
                    <a:p>
                      <a:pPr marL="101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2545" marB="0" anchor="ctr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-207 198,23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kern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sz="9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marL="1016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7441" y="450956"/>
            <a:ext cx="74021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solidFill>
                  <a:srgbClr val="000000"/>
                </a:solidFill>
              </a:rPr>
              <a:t>Уважаемые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жители</a:t>
            </a:r>
            <a:endParaRPr sz="2500" dirty="0"/>
          </a:p>
          <a:p>
            <a:pPr algn="ctr">
              <a:lnSpc>
                <a:spcPct val="100000"/>
              </a:lnSpc>
            </a:pPr>
            <a:r>
              <a:rPr lang="ru-RU" sz="2500" spc="-5" dirty="0">
                <a:solidFill>
                  <a:srgbClr val="000000"/>
                </a:solidFill>
              </a:rPr>
              <a:t>Китовского</a:t>
            </a:r>
            <a:r>
              <a:rPr sz="2500" spc="-5" dirty="0">
                <a:solidFill>
                  <a:srgbClr val="000000"/>
                </a:solidFill>
              </a:rPr>
              <a:t> сельского</a:t>
            </a:r>
            <a:r>
              <a:rPr sz="2500" spc="-15" dirty="0">
                <a:solidFill>
                  <a:srgbClr val="000000"/>
                </a:solidFill>
              </a:rPr>
              <a:t> </a:t>
            </a:r>
            <a:r>
              <a:rPr sz="2500" spc="-5" dirty="0">
                <a:solidFill>
                  <a:srgbClr val="000000"/>
                </a:solidFill>
              </a:rPr>
              <a:t>поселения!</a:t>
            </a:r>
            <a:endParaRPr sz="2500" dirty="0"/>
          </a:p>
        </p:txBody>
      </p:sp>
      <p:sp>
        <p:nvSpPr>
          <p:cNvPr id="12" name="object 12"/>
          <p:cNvSpPr/>
          <p:nvPr/>
        </p:nvSpPr>
        <p:spPr>
          <a:xfrm>
            <a:off x="428599" y="1500174"/>
            <a:ext cx="8358505" cy="4709160"/>
          </a:xfrm>
          <a:custGeom>
            <a:avLst/>
            <a:gdLst/>
            <a:ahLst/>
            <a:cxnLst/>
            <a:rect l="l" t="t" r="r" b="b"/>
            <a:pathLst>
              <a:path w="8358505" h="4709160">
                <a:moveTo>
                  <a:pt x="0" y="0"/>
                </a:moveTo>
                <a:lnTo>
                  <a:pt x="8358251" y="0"/>
                </a:lnTo>
                <a:lnTo>
                  <a:pt x="8358251" y="4708982"/>
                </a:lnTo>
                <a:lnTo>
                  <a:pt x="0" y="470898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910350" y="0"/>
            <a:ext cx="1233649" cy="15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507335" y="1528622"/>
            <a:ext cx="8202295" cy="511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472440" algn="just">
              <a:lnSpc>
                <a:spcPct val="100000"/>
              </a:lnSpc>
              <a:spcBef>
                <a:spcPts val="100"/>
              </a:spcBef>
            </a:pP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Предлагаем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Вашему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вниманию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презентацию 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pc="-5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2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обеспечение открытости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прозрачности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бюджетного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процесса 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ключевых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направлений деятельности органов местного  самоуправления.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того,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житель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мог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информацию о 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1600" spc="-15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годов,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текст проекта решения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sz="1600" spc="3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размещен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официальном </a:t>
            </a:r>
            <a:r>
              <a:rPr sz="1600" spc="-10" dirty="0" err="1"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10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kitovo.ru/proekt-byudzheta-na-ocherednoy-finansovyy-god-i-planovyy-period.html</a:t>
            </a:r>
            <a:r>
              <a:rPr lang="ru-RU" sz="1600" spc="-1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err="1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постарались доступно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отразить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параметры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sz="1600" spc="-5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годов. Граждане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налогоплательщики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потребители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услуг должны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уверены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том, что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используются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прозрачно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эффективно, приносят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конкретные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результаты,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целом,  так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для </a:t>
            </a:r>
            <a:r>
              <a:rPr sz="1600" spc="0" dirty="0">
                <a:latin typeface="Times New Roman" pitchFamily="18" charset="0"/>
                <a:cs typeface="Times New Roman" pitchFamily="18" charset="0"/>
              </a:rPr>
              <a:t>каждой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семьи,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человека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080" indent="525780" algn="just">
              <a:lnSpc>
                <a:spcPct val="100000"/>
              </a:lnSpc>
            </a:pP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Надеемся,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информация,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представленная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информативной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компактной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форме,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позволит вам углубить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свои знания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основы для активного участия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бюджетном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 сельского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поселения.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 marR="5715" indent="525780" algn="just">
              <a:lnSpc>
                <a:spcPct val="100000"/>
              </a:lnSpc>
            </a:pPr>
            <a:r>
              <a:rPr sz="1600" spc="-15" dirty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нацелен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получение обратной связи </a:t>
            </a:r>
            <a:r>
              <a:rPr sz="1600" spc="-2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граждан,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которым 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интересны современные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>финансов в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Китовском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сельском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поселении.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3189">
              <a:lnSpc>
                <a:spcPct val="100000"/>
              </a:lnSpc>
              <a:spcBef>
                <a:spcPts val="1400"/>
              </a:spcBef>
              <a:tabLst>
                <a:tab pos="6540500" algn="l"/>
              </a:tabLst>
            </a:pPr>
            <a:r>
              <a:rPr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600" spc="-5" dirty="0">
                <a:latin typeface="Times New Roman" pitchFamily="18" charset="0"/>
                <a:cs typeface="Times New Roman" pitchFamily="18" charset="0"/>
              </a:rPr>
              <a:t>уважением, </a:t>
            </a:r>
            <a:r>
              <a:rPr sz="1600" spc="-25" dirty="0"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600" spc="-10" dirty="0">
                <a:latin typeface="Times New Roman" pitchFamily="18" charset="0"/>
                <a:cs typeface="Times New Roman" pitchFamily="18" charset="0"/>
              </a:rPr>
              <a:t>Китовского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поселения	</a:t>
            </a:r>
            <a:r>
              <a:rPr lang="ru-RU" sz="1600" spc="-50" dirty="0">
                <a:latin typeface="Times New Roman" pitchFamily="18" charset="0"/>
                <a:cs typeface="Times New Roman" pitchFamily="18" charset="0"/>
              </a:rPr>
              <a:t>А.С. Сорокина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238222947"/>
              </p:ext>
            </p:extLst>
          </p:nvPr>
        </p:nvGraphicFramePr>
        <p:xfrm>
          <a:off x="288000" y="2268000"/>
          <a:ext cx="8532472" cy="432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27241" y="168986"/>
            <a:ext cx="1015247" cy="8279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1600200" y="205740"/>
            <a:ext cx="6172200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Безвозмездные поступления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47800" y="1295400"/>
            <a:ext cx="6718794" cy="76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447800" y="1295400"/>
            <a:ext cx="6732270" cy="762000"/>
          </a:xfrm>
          <a:custGeom>
            <a:avLst/>
            <a:gdLst/>
            <a:ahLst/>
            <a:cxnLst/>
            <a:rect l="l" t="t" r="r" b="b"/>
            <a:pathLst>
              <a:path w="6732270" h="252095">
                <a:moveTo>
                  <a:pt x="0" y="125996"/>
                </a:moveTo>
                <a:lnTo>
                  <a:pt x="34404" y="107914"/>
                </a:lnTo>
                <a:lnTo>
                  <a:pt x="76518" y="99160"/>
                </a:lnTo>
                <a:lnTo>
                  <a:pt x="134445" y="90626"/>
                </a:lnTo>
                <a:lnTo>
                  <a:pt x="181555" y="85070"/>
                </a:lnTo>
                <a:lnTo>
                  <a:pt x="235252" y="79629"/>
                </a:lnTo>
                <a:lnTo>
                  <a:pt x="295361" y="74309"/>
                </a:lnTo>
                <a:lnTo>
                  <a:pt x="361704" y="69117"/>
                </a:lnTo>
                <a:lnTo>
                  <a:pt x="434107" y="64059"/>
                </a:lnTo>
                <a:lnTo>
                  <a:pt x="472525" y="61583"/>
                </a:lnTo>
                <a:lnTo>
                  <a:pt x="512391" y="59143"/>
                </a:lnTo>
                <a:lnTo>
                  <a:pt x="553684" y="56739"/>
                </a:lnTo>
                <a:lnTo>
                  <a:pt x="596382" y="54373"/>
                </a:lnTo>
                <a:lnTo>
                  <a:pt x="640461" y="52046"/>
                </a:lnTo>
                <a:lnTo>
                  <a:pt x="685902" y="49758"/>
                </a:lnTo>
                <a:lnTo>
                  <a:pt x="732680" y="47511"/>
                </a:lnTo>
                <a:lnTo>
                  <a:pt x="780775" y="45304"/>
                </a:lnTo>
                <a:lnTo>
                  <a:pt x="830164" y="43139"/>
                </a:lnTo>
                <a:lnTo>
                  <a:pt x="880826" y="41017"/>
                </a:lnTo>
                <a:lnTo>
                  <a:pt x="932737" y="38938"/>
                </a:lnTo>
                <a:lnTo>
                  <a:pt x="985877" y="36904"/>
                </a:lnTo>
                <a:lnTo>
                  <a:pt x="1040222" y="34915"/>
                </a:lnTo>
                <a:lnTo>
                  <a:pt x="1095752" y="32972"/>
                </a:lnTo>
                <a:lnTo>
                  <a:pt x="1152444" y="31075"/>
                </a:lnTo>
                <a:lnTo>
                  <a:pt x="1210276" y="29227"/>
                </a:lnTo>
                <a:lnTo>
                  <a:pt x="1269225" y="27426"/>
                </a:lnTo>
                <a:lnTo>
                  <a:pt x="1329271" y="25675"/>
                </a:lnTo>
                <a:lnTo>
                  <a:pt x="1390390" y="23974"/>
                </a:lnTo>
                <a:lnTo>
                  <a:pt x="1452562" y="22324"/>
                </a:lnTo>
                <a:lnTo>
                  <a:pt x="1515763" y="20726"/>
                </a:lnTo>
                <a:lnTo>
                  <a:pt x="1579971" y="19180"/>
                </a:lnTo>
                <a:lnTo>
                  <a:pt x="1645166" y="17688"/>
                </a:lnTo>
                <a:lnTo>
                  <a:pt x="1711324" y="16250"/>
                </a:lnTo>
                <a:lnTo>
                  <a:pt x="1778424" y="14867"/>
                </a:lnTo>
                <a:lnTo>
                  <a:pt x="1846443" y="13539"/>
                </a:lnTo>
                <a:lnTo>
                  <a:pt x="1915360" y="12269"/>
                </a:lnTo>
                <a:lnTo>
                  <a:pt x="1985152" y="11056"/>
                </a:lnTo>
                <a:lnTo>
                  <a:pt x="2055798" y="9901"/>
                </a:lnTo>
                <a:lnTo>
                  <a:pt x="2127275" y="8806"/>
                </a:lnTo>
                <a:lnTo>
                  <a:pt x="2199561" y="7770"/>
                </a:lnTo>
                <a:lnTo>
                  <a:pt x="2272635" y="6796"/>
                </a:lnTo>
                <a:lnTo>
                  <a:pt x="2346474" y="5883"/>
                </a:lnTo>
                <a:lnTo>
                  <a:pt x="2421056" y="5032"/>
                </a:lnTo>
                <a:lnTo>
                  <a:pt x="2496360" y="4245"/>
                </a:lnTo>
                <a:lnTo>
                  <a:pt x="2572363" y="3522"/>
                </a:lnTo>
                <a:lnTo>
                  <a:pt x="2649042" y="2864"/>
                </a:lnTo>
                <a:lnTo>
                  <a:pt x="2726377" y="2272"/>
                </a:lnTo>
                <a:lnTo>
                  <a:pt x="2804345" y="1746"/>
                </a:lnTo>
                <a:lnTo>
                  <a:pt x="2882924" y="1287"/>
                </a:lnTo>
                <a:lnTo>
                  <a:pt x="2962092" y="897"/>
                </a:lnTo>
                <a:lnTo>
                  <a:pt x="3041827" y="576"/>
                </a:lnTo>
                <a:lnTo>
                  <a:pt x="3122107" y="325"/>
                </a:lnTo>
                <a:lnTo>
                  <a:pt x="3202909" y="145"/>
                </a:lnTo>
                <a:lnTo>
                  <a:pt x="3284213" y="36"/>
                </a:lnTo>
                <a:lnTo>
                  <a:pt x="3365995" y="0"/>
                </a:lnTo>
                <a:lnTo>
                  <a:pt x="3447777" y="36"/>
                </a:lnTo>
                <a:lnTo>
                  <a:pt x="3529081" y="145"/>
                </a:lnTo>
                <a:lnTo>
                  <a:pt x="3609884" y="325"/>
                </a:lnTo>
                <a:lnTo>
                  <a:pt x="3690165" y="576"/>
                </a:lnTo>
                <a:lnTo>
                  <a:pt x="3769900" y="897"/>
                </a:lnTo>
                <a:lnTo>
                  <a:pt x="3849068" y="1287"/>
                </a:lnTo>
                <a:lnTo>
                  <a:pt x="3927648" y="1746"/>
                </a:lnTo>
                <a:lnTo>
                  <a:pt x="4005616" y="2272"/>
                </a:lnTo>
                <a:lnTo>
                  <a:pt x="4082952" y="2864"/>
                </a:lnTo>
                <a:lnTo>
                  <a:pt x="4159632" y="3522"/>
                </a:lnTo>
                <a:lnTo>
                  <a:pt x="4235635" y="4245"/>
                </a:lnTo>
                <a:lnTo>
                  <a:pt x="4310939" y="5032"/>
                </a:lnTo>
                <a:lnTo>
                  <a:pt x="4385522" y="5883"/>
                </a:lnTo>
                <a:lnTo>
                  <a:pt x="4459361" y="6796"/>
                </a:lnTo>
                <a:lnTo>
                  <a:pt x="4532435" y="7770"/>
                </a:lnTo>
                <a:lnTo>
                  <a:pt x="4604722" y="8806"/>
                </a:lnTo>
                <a:lnTo>
                  <a:pt x="4676199" y="9901"/>
                </a:lnTo>
                <a:lnTo>
                  <a:pt x="4746845" y="11056"/>
                </a:lnTo>
                <a:lnTo>
                  <a:pt x="4816638" y="12269"/>
                </a:lnTo>
                <a:lnTo>
                  <a:pt x="4885555" y="13539"/>
                </a:lnTo>
                <a:lnTo>
                  <a:pt x="4953575" y="14867"/>
                </a:lnTo>
                <a:lnTo>
                  <a:pt x="5020674" y="16250"/>
                </a:lnTo>
                <a:lnTo>
                  <a:pt x="5086833" y="17688"/>
                </a:lnTo>
                <a:lnTo>
                  <a:pt x="5152027" y="19180"/>
                </a:lnTo>
                <a:lnTo>
                  <a:pt x="5216236" y="20726"/>
                </a:lnTo>
                <a:lnTo>
                  <a:pt x="5279438" y="22324"/>
                </a:lnTo>
                <a:lnTo>
                  <a:pt x="5341609" y="23974"/>
                </a:lnTo>
                <a:lnTo>
                  <a:pt x="5402729" y="25675"/>
                </a:lnTo>
                <a:lnTo>
                  <a:pt x="5462774" y="27426"/>
                </a:lnTo>
                <a:lnTo>
                  <a:pt x="5521724" y="29227"/>
                </a:lnTo>
                <a:lnTo>
                  <a:pt x="5579556" y="31075"/>
                </a:lnTo>
                <a:lnTo>
                  <a:pt x="5636248" y="32972"/>
                </a:lnTo>
                <a:lnTo>
                  <a:pt x="5691778" y="34915"/>
                </a:lnTo>
                <a:lnTo>
                  <a:pt x="5746124" y="36904"/>
                </a:lnTo>
                <a:lnTo>
                  <a:pt x="5799264" y="38938"/>
                </a:lnTo>
                <a:lnTo>
                  <a:pt x="5851175" y="41017"/>
                </a:lnTo>
                <a:lnTo>
                  <a:pt x="5901837" y="43139"/>
                </a:lnTo>
                <a:lnTo>
                  <a:pt x="5951226" y="45304"/>
                </a:lnTo>
                <a:lnTo>
                  <a:pt x="5999321" y="47511"/>
                </a:lnTo>
                <a:lnTo>
                  <a:pt x="6046100" y="49758"/>
                </a:lnTo>
                <a:lnTo>
                  <a:pt x="6091540" y="52046"/>
                </a:lnTo>
                <a:lnTo>
                  <a:pt x="6135620" y="54373"/>
                </a:lnTo>
                <a:lnTo>
                  <a:pt x="6178318" y="56739"/>
                </a:lnTo>
                <a:lnTo>
                  <a:pt x="6219611" y="59143"/>
                </a:lnTo>
                <a:lnTo>
                  <a:pt x="6259477" y="61583"/>
                </a:lnTo>
                <a:lnTo>
                  <a:pt x="6297895" y="64059"/>
                </a:lnTo>
                <a:lnTo>
                  <a:pt x="6370298" y="69117"/>
                </a:lnTo>
                <a:lnTo>
                  <a:pt x="6436641" y="74309"/>
                </a:lnTo>
                <a:lnTo>
                  <a:pt x="6496750" y="79629"/>
                </a:lnTo>
                <a:lnTo>
                  <a:pt x="6550447" y="85070"/>
                </a:lnTo>
                <a:lnTo>
                  <a:pt x="6597557" y="90626"/>
                </a:lnTo>
                <a:lnTo>
                  <a:pt x="6637903" y="96290"/>
                </a:lnTo>
                <a:lnTo>
                  <a:pt x="6685354" y="104973"/>
                </a:lnTo>
                <a:lnTo>
                  <a:pt x="6723302" y="116867"/>
                </a:lnTo>
                <a:lnTo>
                  <a:pt x="6732003" y="125996"/>
                </a:lnTo>
                <a:lnTo>
                  <a:pt x="6731029" y="129057"/>
                </a:lnTo>
                <a:lnTo>
                  <a:pt x="6685354" y="147019"/>
                </a:lnTo>
                <a:lnTo>
                  <a:pt x="6637903" y="155703"/>
                </a:lnTo>
                <a:lnTo>
                  <a:pt x="6597557" y="161366"/>
                </a:lnTo>
                <a:lnTo>
                  <a:pt x="6550447" y="166922"/>
                </a:lnTo>
                <a:lnTo>
                  <a:pt x="6496750" y="172363"/>
                </a:lnTo>
                <a:lnTo>
                  <a:pt x="6436641" y="177683"/>
                </a:lnTo>
                <a:lnTo>
                  <a:pt x="6370298" y="182875"/>
                </a:lnTo>
                <a:lnTo>
                  <a:pt x="6297895" y="187933"/>
                </a:lnTo>
                <a:lnTo>
                  <a:pt x="6259477" y="190409"/>
                </a:lnTo>
                <a:lnTo>
                  <a:pt x="6219611" y="192850"/>
                </a:lnTo>
                <a:lnTo>
                  <a:pt x="6178318" y="195253"/>
                </a:lnTo>
                <a:lnTo>
                  <a:pt x="6135620" y="197619"/>
                </a:lnTo>
                <a:lnTo>
                  <a:pt x="6091540" y="199946"/>
                </a:lnTo>
                <a:lnTo>
                  <a:pt x="6046100" y="202234"/>
                </a:lnTo>
                <a:lnTo>
                  <a:pt x="5999321" y="204482"/>
                </a:lnTo>
                <a:lnTo>
                  <a:pt x="5951226" y="206688"/>
                </a:lnTo>
                <a:lnTo>
                  <a:pt x="5901837" y="208853"/>
                </a:lnTo>
                <a:lnTo>
                  <a:pt x="5851175" y="210975"/>
                </a:lnTo>
                <a:lnTo>
                  <a:pt x="5799264" y="213054"/>
                </a:lnTo>
                <a:lnTo>
                  <a:pt x="5746124" y="215088"/>
                </a:lnTo>
                <a:lnTo>
                  <a:pt x="5691778" y="217077"/>
                </a:lnTo>
                <a:lnTo>
                  <a:pt x="5636248" y="219021"/>
                </a:lnTo>
                <a:lnTo>
                  <a:pt x="5579556" y="220917"/>
                </a:lnTo>
                <a:lnTo>
                  <a:pt x="5521724" y="222766"/>
                </a:lnTo>
                <a:lnTo>
                  <a:pt x="5462774" y="224566"/>
                </a:lnTo>
                <a:lnTo>
                  <a:pt x="5402729" y="226317"/>
                </a:lnTo>
                <a:lnTo>
                  <a:pt x="5341609" y="228018"/>
                </a:lnTo>
                <a:lnTo>
                  <a:pt x="5279438" y="229668"/>
                </a:lnTo>
                <a:lnTo>
                  <a:pt x="5216236" y="231267"/>
                </a:lnTo>
                <a:lnTo>
                  <a:pt x="5152027" y="232812"/>
                </a:lnTo>
                <a:lnTo>
                  <a:pt x="5086833" y="234305"/>
                </a:lnTo>
                <a:lnTo>
                  <a:pt x="5020674" y="235743"/>
                </a:lnTo>
                <a:lnTo>
                  <a:pt x="4953575" y="237126"/>
                </a:lnTo>
                <a:lnTo>
                  <a:pt x="4885555" y="238453"/>
                </a:lnTo>
                <a:lnTo>
                  <a:pt x="4816638" y="239723"/>
                </a:lnTo>
                <a:lnTo>
                  <a:pt x="4746845" y="240936"/>
                </a:lnTo>
                <a:lnTo>
                  <a:pt x="4676199" y="242091"/>
                </a:lnTo>
                <a:lnTo>
                  <a:pt x="4604722" y="243187"/>
                </a:lnTo>
                <a:lnTo>
                  <a:pt x="4532435" y="244222"/>
                </a:lnTo>
                <a:lnTo>
                  <a:pt x="4459361" y="245197"/>
                </a:lnTo>
                <a:lnTo>
                  <a:pt x="4385522" y="246110"/>
                </a:lnTo>
                <a:lnTo>
                  <a:pt x="4310939" y="246960"/>
                </a:lnTo>
                <a:lnTo>
                  <a:pt x="4235635" y="247747"/>
                </a:lnTo>
                <a:lnTo>
                  <a:pt x="4159632" y="248470"/>
                </a:lnTo>
                <a:lnTo>
                  <a:pt x="4082952" y="249129"/>
                </a:lnTo>
                <a:lnTo>
                  <a:pt x="4005616" y="249721"/>
                </a:lnTo>
                <a:lnTo>
                  <a:pt x="3927648" y="250247"/>
                </a:lnTo>
                <a:lnTo>
                  <a:pt x="3849068" y="250705"/>
                </a:lnTo>
                <a:lnTo>
                  <a:pt x="3769900" y="251095"/>
                </a:lnTo>
                <a:lnTo>
                  <a:pt x="3690165" y="251416"/>
                </a:lnTo>
                <a:lnTo>
                  <a:pt x="3609884" y="251667"/>
                </a:lnTo>
                <a:lnTo>
                  <a:pt x="3529081" y="251848"/>
                </a:lnTo>
                <a:lnTo>
                  <a:pt x="3447777" y="251956"/>
                </a:lnTo>
                <a:lnTo>
                  <a:pt x="3365995" y="251993"/>
                </a:lnTo>
                <a:lnTo>
                  <a:pt x="3284213" y="251956"/>
                </a:lnTo>
                <a:lnTo>
                  <a:pt x="3202909" y="251848"/>
                </a:lnTo>
                <a:lnTo>
                  <a:pt x="3122107" y="251667"/>
                </a:lnTo>
                <a:lnTo>
                  <a:pt x="3041827" y="251416"/>
                </a:lnTo>
                <a:lnTo>
                  <a:pt x="2962092" y="251095"/>
                </a:lnTo>
                <a:lnTo>
                  <a:pt x="2882924" y="250705"/>
                </a:lnTo>
                <a:lnTo>
                  <a:pt x="2804345" y="250247"/>
                </a:lnTo>
                <a:lnTo>
                  <a:pt x="2726377" y="249721"/>
                </a:lnTo>
                <a:lnTo>
                  <a:pt x="2649042" y="249129"/>
                </a:lnTo>
                <a:lnTo>
                  <a:pt x="2572363" y="248470"/>
                </a:lnTo>
                <a:lnTo>
                  <a:pt x="2496360" y="247747"/>
                </a:lnTo>
                <a:lnTo>
                  <a:pt x="2421056" y="246960"/>
                </a:lnTo>
                <a:lnTo>
                  <a:pt x="2346474" y="246110"/>
                </a:lnTo>
                <a:lnTo>
                  <a:pt x="2272635" y="245197"/>
                </a:lnTo>
                <a:lnTo>
                  <a:pt x="2199561" y="244222"/>
                </a:lnTo>
                <a:lnTo>
                  <a:pt x="2127275" y="243187"/>
                </a:lnTo>
                <a:lnTo>
                  <a:pt x="2055798" y="242091"/>
                </a:lnTo>
                <a:lnTo>
                  <a:pt x="1985152" y="240936"/>
                </a:lnTo>
                <a:lnTo>
                  <a:pt x="1915360" y="239723"/>
                </a:lnTo>
                <a:lnTo>
                  <a:pt x="1846443" y="238453"/>
                </a:lnTo>
                <a:lnTo>
                  <a:pt x="1778424" y="237126"/>
                </a:lnTo>
                <a:lnTo>
                  <a:pt x="1711324" y="235743"/>
                </a:lnTo>
                <a:lnTo>
                  <a:pt x="1645166" y="234305"/>
                </a:lnTo>
                <a:lnTo>
                  <a:pt x="1579971" y="232812"/>
                </a:lnTo>
                <a:lnTo>
                  <a:pt x="1515763" y="231267"/>
                </a:lnTo>
                <a:lnTo>
                  <a:pt x="1452562" y="229668"/>
                </a:lnTo>
                <a:lnTo>
                  <a:pt x="1390390" y="228018"/>
                </a:lnTo>
                <a:lnTo>
                  <a:pt x="1329271" y="226317"/>
                </a:lnTo>
                <a:lnTo>
                  <a:pt x="1269225" y="224566"/>
                </a:lnTo>
                <a:lnTo>
                  <a:pt x="1210276" y="222766"/>
                </a:lnTo>
                <a:lnTo>
                  <a:pt x="1152444" y="220917"/>
                </a:lnTo>
                <a:lnTo>
                  <a:pt x="1095752" y="219021"/>
                </a:lnTo>
                <a:lnTo>
                  <a:pt x="1040222" y="217077"/>
                </a:lnTo>
                <a:lnTo>
                  <a:pt x="985877" y="215088"/>
                </a:lnTo>
                <a:lnTo>
                  <a:pt x="932737" y="213054"/>
                </a:lnTo>
                <a:lnTo>
                  <a:pt x="880826" y="210975"/>
                </a:lnTo>
                <a:lnTo>
                  <a:pt x="830164" y="208853"/>
                </a:lnTo>
                <a:lnTo>
                  <a:pt x="780775" y="206688"/>
                </a:lnTo>
                <a:lnTo>
                  <a:pt x="732680" y="204482"/>
                </a:lnTo>
                <a:lnTo>
                  <a:pt x="685902" y="202234"/>
                </a:lnTo>
                <a:lnTo>
                  <a:pt x="640461" y="199946"/>
                </a:lnTo>
                <a:lnTo>
                  <a:pt x="596382" y="197619"/>
                </a:lnTo>
                <a:lnTo>
                  <a:pt x="553684" y="195253"/>
                </a:lnTo>
                <a:lnTo>
                  <a:pt x="512391" y="192850"/>
                </a:lnTo>
                <a:lnTo>
                  <a:pt x="472525" y="190409"/>
                </a:lnTo>
                <a:lnTo>
                  <a:pt x="434107" y="187933"/>
                </a:lnTo>
                <a:lnTo>
                  <a:pt x="361704" y="182875"/>
                </a:lnTo>
                <a:lnTo>
                  <a:pt x="295361" y="177683"/>
                </a:lnTo>
                <a:lnTo>
                  <a:pt x="235252" y="172363"/>
                </a:lnTo>
                <a:lnTo>
                  <a:pt x="181555" y="166922"/>
                </a:lnTo>
                <a:lnTo>
                  <a:pt x="134445" y="161366"/>
                </a:lnTo>
                <a:lnTo>
                  <a:pt x="94099" y="155703"/>
                </a:lnTo>
                <a:lnTo>
                  <a:pt x="46648" y="147019"/>
                </a:lnTo>
                <a:lnTo>
                  <a:pt x="8700" y="135125"/>
                </a:lnTo>
                <a:lnTo>
                  <a:pt x="0" y="12599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362200" y="1600200"/>
            <a:ext cx="47574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latin typeface="Arial"/>
                <a:cs typeface="Arial"/>
              </a:rPr>
              <a:t>Структура </a:t>
            </a:r>
            <a:r>
              <a:rPr sz="1200" b="1" spc="-10" dirty="0">
                <a:latin typeface="Arial"/>
                <a:cs typeface="Arial"/>
              </a:rPr>
              <a:t>безвозмездных поступлений </a:t>
            </a:r>
            <a:r>
              <a:rPr sz="1200" b="1" dirty="0">
                <a:latin typeface="Arial"/>
                <a:cs typeface="Arial"/>
              </a:rPr>
              <a:t>в 20</a:t>
            </a:r>
            <a:r>
              <a:rPr lang="ru-RU" sz="1200" b="1" dirty="0" smtClean="0">
                <a:latin typeface="Arial"/>
                <a:cs typeface="Arial"/>
              </a:rPr>
              <a:t>22</a:t>
            </a:r>
            <a:r>
              <a:rPr sz="1200" b="1" spc="-5" dirty="0" smtClean="0">
                <a:latin typeface="Arial"/>
                <a:cs typeface="Arial"/>
              </a:rPr>
              <a:t>– </a:t>
            </a:r>
            <a:r>
              <a:rPr sz="1200" b="1" dirty="0">
                <a:latin typeface="Arial"/>
                <a:cs typeface="Arial"/>
              </a:rPr>
              <a:t>20</a:t>
            </a:r>
            <a:r>
              <a:rPr lang="ru-RU" sz="1200" b="1" dirty="0" smtClean="0">
                <a:latin typeface="Arial"/>
                <a:cs typeface="Arial"/>
              </a:rPr>
              <a:t>25</a:t>
            </a:r>
            <a:r>
              <a:rPr sz="1200" b="1" dirty="0" smtClean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годах,</a:t>
            </a:r>
            <a:r>
              <a:rPr sz="1200" b="1" spc="9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99816" y="4191000"/>
            <a:ext cx="106680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23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9033" y="4172252"/>
            <a:ext cx="94183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22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lang="ru-RU" sz="1100" spc="-5" dirty="0">
                <a:latin typeface="Times New Roman"/>
                <a:cs typeface="Times New Roman"/>
              </a:rPr>
              <a:t>Оценка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53584" y="4190359"/>
            <a:ext cx="1143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mes New Roman"/>
                <a:cs typeface="Times New Roman"/>
              </a:rPr>
              <a:t>20</a:t>
            </a:r>
            <a:r>
              <a:rPr lang="ru-RU" sz="1100" dirty="0" smtClean="0">
                <a:latin typeface="Times New Roman"/>
                <a:cs typeface="Times New Roman"/>
              </a:rPr>
              <a:t>24 </a:t>
            </a:r>
            <a:r>
              <a:rPr lang="ru-RU" sz="1100" dirty="0">
                <a:latin typeface="Times New Roman"/>
                <a:cs typeface="Times New Roman"/>
              </a:rPr>
              <a:t>г</a:t>
            </a:r>
            <a:r>
              <a:rPr sz="1100" dirty="0">
                <a:latin typeface="Times New Roman"/>
                <a:cs typeface="Times New Roman"/>
              </a:rPr>
              <a:t>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086600" y="4191000"/>
            <a:ext cx="1079994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 smtClean="0">
                <a:latin typeface="Times New Roman"/>
                <a:cs typeface="Times New Roman"/>
              </a:rPr>
              <a:t>202</a:t>
            </a:r>
            <a:r>
              <a:rPr lang="ru-RU" sz="1100" dirty="0" smtClean="0">
                <a:latin typeface="Times New Roman"/>
                <a:cs typeface="Times New Roman"/>
              </a:rPr>
              <a:t>5 </a:t>
            </a:r>
            <a:r>
              <a:rPr sz="1100" dirty="0">
                <a:latin typeface="Times New Roman"/>
                <a:cs typeface="Times New Roman"/>
              </a:rPr>
              <a:t>г.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Прогноз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583168" y="3186683"/>
            <a:ext cx="0" cy="45720"/>
          </a:xfrm>
          <a:custGeom>
            <a:avLst/>
            <a:gdLst/>
            <a:ahLst/>
            <a:cxnLst/>
            <a:rect l="l" t="t" r="r" b="b"/>
            <a:pathLst>
              <a:path h="45719">
                <a:moveTo>
                  <a:pt x="0" y="0"/>
                </a:moveTo>
                <a:lnTo>
                  <a:pt x="0" y="4572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4003686628"/>
              </p:ext>
            </p:extLst>
          </p:nvPr>
        </p:nvGraphicFramePr>
        <p:xfrm>
          <a:off x="2438400" y="2209800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3" name="Диаграмма 122"/>
          <p:cNvGraphicFramePr/>
          <p:nvPr>
            <p:extLst>
              <p:ext uri="{D42A27DB-BD31-4B8C-83A1-F6EECF244321}">
                <p14:modId xmlns:p14="http://schemas.microsoft.com/office/powerpoint/2010/main" val="1155701666"/>
              </p:ext>
            </p:extLst>
          </p:nvPr>
        </p:nvGraphicFramePr>
        <p:xfrm>
          <a:off x="4495800" y="2209800"/>
          <a:ext cx="20574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4" name="Диаграмма 123"/>
          <p:cNvGraphicFramePr/>
          <p:nvPr>
            <p:extLst>
              <p:ext uri="{D42A27DB-BD31-4B8C-83A1-F6EECF244321}">
                <p14:modId xmlns:p14="http://schemas.microsoft.com/office/powerpoint/2010/main" val="2448132770"/>
              </p:ext>
            </p:extLst>
          </p:nvPr>
        </p:nvGraphicFramePr>
        <p:xfrm>
          <a:off x="6477000" y="2133600"/>
          <a:ext cx="2286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250196889"/>
              </p:ext>
            </p:extLst>
          </p:nvPr>
        </p:nvGraphicFramePr>
        <p:xfrm>
          <a:off x="2618232" y="2297594"/>
          <a:ext cx="2029968" cy="1969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3788713656"/>
              </p:ext>
            </p:extLst>
          </p:nvPr>
        </p:nvGraphicFramePr>
        <p:xfrm>
          <a:off x="4551867" y="2326219"/>
          <a:ext cx="1905000" cy="198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198314441"/>
              </p:ext>
            </p:extLst>
          </p:nvPr>
        </p:nvGraphicFramePr>
        <p:xfrm>
          <a:off x="6640068" y="2257375"/>
          <a:ext cx="1905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11210" y="214290"/>
            <a:ext cx="932789" cy="75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3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7034174" y="0"/>
                </a:moveTo>
                <a:lnTo>
                  <a:pt x="144005" y="0"/>
                </a:lnTo>
                <a:lnTo>
                  <a:pt x="98490" y="7341"/>
                </a:lnTo>
                <a:lnTo>
                  <a:pt x="58959" y="27785"/>
                </a:lnTo>
                <a:lnTo>
                  <a:pt x="27785" y="58959"/>
                </a:lnTo>
                <a:lnTo>
                  <a:pt x="7341" y="98490"/>
                </a:lnTo>
                <a:lnTo>
                  <a:pt x="0" y="144005"/>
                </a:lnTo>
                <a:lnTo>
                  <a:pt x="0" y="720001"/>
                </a:lnTo>
                <a:lnTo>
                  <a:pt x="7341" y="765516"/>
                </a:lnTo>
                <a:lnTo>
                  <a:pt x="27785" y="805046"/>
                </a:lnTo>
                <a:lnTo>
                  <a:pt x="58959" y="836220"/>
                </a:lnTo>
                <a:lnTo>
                  <a:pt x="98490" y="856664"/>
                </a:lnTo>
                <a:lnTo>
                  <a:pt x="144005" y="864006"/>
                </a:lnTo>
                <a:lnTo>
                  <a:pt x="7034174" y="864006"/>
                </a:lnTo>
                <a:lnTo>
                  <a:pt x="7079689" y="856664"/>
                </a:lnTo>
                <a:lnTo>
                  <a:pt x="7119220" y="836220"/>
                </a:lnTo>
                <a:lnTo>
                  <a:pt x="7150393" y="805046"/>
                </a:lnTo>
                <a:lnTo>
                  <a:pt x="7170837" y="765516"/>
                </a:lnTo>
                <a:lnTo>
                  <a:pt x="7178179" y="720001"/>
                </a:lnTo>
                <a:lnTo>
                  <a:pt x="7178179" y="144005"/>
                </a:lnTo>
                <a:lnTo>
                  <a:pt x="7170837" y="98490"/>
                </a:lnTo>
                <a:lnTo>
                  <a:pt x="7150393" y="58959"/>
                </a:lnTo>
                <a:lnTo>
                  <a:pt x="7119220" y="27785"/>
                </a:lnTo>
                <a:lnTo>
                  <a:pt x="7079689" y="7341"/>
                </a:lnTo>
                <a:lnTo>
                  <a:pt x="7034174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ru-RU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подходы при составлении бюджета  Китовского сельского поселения 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</a:t>
            </a:r>
            <a:endParaRPr lang="ru-RU" dirty="0">
              <a:latin typeface="Bookman Old Style"/>
              <a:cs typeface="Bookman Old Styl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1278" y="160171"/>
            <a:ext cx="7178675" cy="864235"/>
          </a:xfrm>
          <a:custGeom>
            <a:avLst/>
            <a:gdLst/>
            <a:ahLst/>
            <a:cxnLst/>
            <a:rect l="l" t="t" r="r" b="b"/>
            <a:pathLst>
              <a:path w="7178675" h="864235">
                <a:moveTo>
                  <a:pt x="0" y="144005"/>
                </a:moveTo>
                <a:lnTo>
                  <a:pt x="7341" y="98490"/>
                </a:lnTo>
                <a:lnTo>
                  <a:pt x="27785" y="58959"/>
                </a:lnTo>
                <a:lnTo>
                  <a:pt x="58959" y="27785"/>
                </a:lnTo>
                <a:lnTo>
                  <a:pt x="98490" y="7341"/>
                </a:lnTo>
                <a:lnTo>
                  <a:pt x="144005" y="0"/>
                </a:lnTo>
                <a:lnTo>
                  <a:pt x="7034174" y="0"/>
                </a:lnTo>
                <a:lnTo>
                  <a:pt x="7079689" y="7341"/>
                </a:lnTo>
                <a:lnTo>
                  <a:pt x="7119220" y="27785"/>
                </a:lnTo>
                <a:lnTo>
                  <a:pt x="7150393" y="58959"/>
                </a:lnTo>
                <a:lnTo>
                  <a:pt x="7170837" y="98490"/>
                </a:lnTo>
                <a:lnTo>
                  <a:pt x="7178179" y="144005"/>
                </a:lnTo>
                <a:lnTo>
                  <a:pt x="7178179" y="720001"/>
                </a:lnTo>
                <a:lnTo>
                  <a:pt x="7170837" y="765516"/>
                </a:lnTo>
                <a:lnTo>
                  <a:pt x="7150393" y="805046"/>
                </a:lnTo>
                <a:lnTo>
                  <a:pt x="7119220" y="836220"/>
                </a:lnTo>
                <a:lnTo>
                  <a:pt x="7079689" y="856664"/>
                </a:lnTo>
                <a:lnTo>
                  <a:pt x="7034174" y="864006"/>
                </a:lnTo>
                <a:lnTo>
                  <a:pt x="144005" y="864006"/>
                </a:lnTo>
                <a:lnTo>
                  <a:pt x="98490" y="856664"/>
                </a:lnTo>
                <a:lnTo>
                  <a:pt x="58959" y="836220"/>
                </a:lnTo>
                <a:lnTo>
                  <a:pt x="27785" y="805046"/>
                </a:lnTo>
                <a:lnTo>
                  <a:pt x="7341" y="765516"/>
                </a:lnTo>
                <a:lnTo>
                  <a:pt x="0" y="720001"/>
                </a:lnTo>
                <a:lnTo>
                  <a:pt x="0" y="14400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507335" y="1142999"/>
            <a:ext cx="833186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764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 err="1">
                <a:latin typeface="Arial"/>
                <a:cs typeface="Arial"/>
              </a:rPr>
              <a:t>Финансовое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действующих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расходных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обязательств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</a:t>
            </a:r>
            <a:r>
              <a:rPr lang="ru-RU" sz="1400" spc="-10" dirty="0">
                <a:latin typeface="Arial"/>
                <a:cs typeface="Arial"/>
              </a:rPr>
              <a:t>Китовского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 err="1">
                <a:latin typeface="Arial"/>
                <a:cs typeface="Arial"/>
              </a:rPr>
              <a:t>учетом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5" dirty="0" err="1">
                <a:latin typeface="Arial"/>
                <a:cs typeface="Arial"/>
              </a:rPr>
              <a:t>целей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 err="1">
                <a:latin typeface="Arial"/>
                <a:cs typeface="Arial"/>
              </a:rPr>
              <a:t>задач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деятельности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органов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 err="1">
                <a:latin typeface="Arial"/>
                <a:cs typeface="Arial"/>
              </a:rPr>
              <a:t>местного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самоуправления</a:t>
            </a:r>
            <a:r>
              <a:rPr sz="1400" spc="-10" dirty="0">
                <a:latin typeface="Arial"/>
                <a:cs typeface="Arial"/>
              </a:rPr>
              <a:t>  </a:t>
            </a:r>
            <a:r>
              <a:rPr lang="ru-RU" sz="1400" spc="-15" dirty="0">
                <a:latin typeface="Arial"/>
                <a:cs typeface="Arial"/>
              </a:rPr>
              <a:t>Китовского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сельского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поселения</a:t>
            </a: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Планирование </a:t>
            </a:r>
            <a:r>
              <a:rPr sz="1400" spc="-10" dirty="0">
                <a:latin typeface="Arial"/>
                <a:cs typeface="Arial"/>
              </a:rPr>
              <a:t>расходов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услуг:</a:t>
            </a:r>
            <a:endParaRPr sz="1400" dirty="0">
              <a:latin typeface="Arial"/>
              <a:cs typeface="Arial"/>
            </a:endParaRPr>
          </a:p>
          <a:p>
            <a:pPr marL="469900" marR="989330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основании общероссийских </a:t>
            </a:r>
            <a:r>
              <a:rPr sz="1400" spc="-10" dirty="0">
                <a:latin typeface="Arial"/>
                <a:cs typeface="Arial"/>
              </a:rPr>
              <a:t>базовых (отраслевых) перечней </a:t>
            </a:r>
            <a:r>
              <a:rPr sz="1400" spc="-5" dirty="0">
                <a:latin typeface="Arial"/>
                <a:cs typeface="Arial"/>
              </a:rPr>
              <a:t>(классификаторов)  </a:t>
            </a:r>
            <a:r>
              <a:rPr sz="1400" spc="-10" dirty="0">
                <a:latin typeface="Arial"/>
                <a:cs typeface="Arial"/>
              </a:rPr>
              <a:t>государственных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40" dirty="0">
                <a:latin typeface="Arial"/>
                <a:cs typeface="Arial"/>
              </a:rPr>
              <a:t>услуг, </a:t>
            </a:r>
            <a:r>
              <a:rPr sz="1400" spc="-5" dirty="0">
                <a:latin typeface="Arial"/>
                <a:cs typeface="Arial"/>
              </a:rPr>
              <a:t>оказываемых физическим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лицам;</a:t>
            </a:r>
            <a:endParaRPr sz="1400" dirty="0">
              <a:latin typeface="Arial"/>
              <a:cs typeface="Arial"/>
            </a:endParaRPr>
          </a:p>
          <a:p>
            <a:pPr marL="470534" marR="311785" indent="-63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с </a:t>
            </a:r>
            <a:r>
              <a:rPr sz="1400" spc="-15" dirty="0">
                <a:latin typeface="Arial"/>
                <a:cs typeface="Arial"/>
              </a:rPr>
              <a:t>учетом </a:t>
            </a:r>
            <a:r>
              <a:rPr sz="1400" spc="-5" dirty="0">
                <a:latin typeface="Arial"/>
                <a:cs typeface="Arial"/>
              </a:rPr>
              <a:t>размера нормативных </a:t>
            </a:r>
            <a:r>
              <a:rPr sz="1400" spc="-15" dirty="0">
                <a:latin typeface="Arial"/>
                <a:cs typeface="Arial"/>
              </a:rPr>
              <a:t>затрат </a:t>
            </a:r>
            <a:r>
              <a:rPr sz="1400" dirty="0">
                <a:latin typeface="Arial"/>
                <a:cs typeface="Arial"/>
              </a:rPr>
              <a:t>на оказание </a:t>
            </a:r>
            <a:r>
              <a:rPr sz="1400" spc="-5" dirty="0">
                <a:latin typeface="Arial"/>
                <a:cs typeface="Arial"/>
              </a:rPr>
              <a:t>муниципальных </a:t>
            </a:r>
            <a:r>
              <a:rPr sz="1400" spc="-10" dirty="0">
                <a:latin typeface="Arial"/>
                <a:cs typeface="Arial"/>
              </a:rPr>
              <a:t>услуг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основе общих  требований, </a:t>
            </a:r>
            <a:r>
              <a:rPr sz="1400" spc="-10" dirty="0">
                <a:latin typeface="Arial"/>
                <a:cs typeface="Arial"/>
              </a:rPr>
              <a:t>установленных </a:t>
            </a:r>
            <a:r>
              <a:rPr sz="1400" spc="-5" dirty="0">
                <a:latin typeface="Arial"/>
                <a:cs typeface="Arial"/>
              </a:rPr>
              <a:t>федеральными </a:t>
            </a:r>
            <a:r>
              <a:rPr sz="1400" spc="-10" dirty="0">
                <a:latin typeface="Arial"/>
                <a:cs typeface="Arial"/>
              </a:rPr>
              <a:t>органами исполнительной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власти.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265" algn="l"/>
                <a:tab pos="469900" algn="l"/>
              </a:tabLst>
            </a:pPr>
            <a:r>
              <a:rPr sz="1400" spc="-5" dirty="0">
                <a:latin typeface="Arial"/>
                <a:cs typeface="Arial"/>
              </a:rPr>
              <a:t>Финансовое </a:t>
            </a:r>
            <a:r>
              <a:rPr sz="1400" spc="-10" dirty="0">
                <a:latin typeface="Arial"/>
                <a:cs typeface="Arial"/>
              </a:rPr>
              <a:t>обеспечение задач, установленных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10" dirty="0">
                <a:latin typeface="Arial"/>
                <a:cs typeface="Arial"/>
              </a:rPr>
              <a:t>Указах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Президента:</a:t>
            </a:r>
            <a:endParaRPr sz="1400" dirty="0">
              <a:latin typeface="Arial"/>
              <a:cs typeface="Arial"/>
            </a:endParaRPr>
          </a:p>
          <a:p>
            <a:pPr marL="469900" marR="889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предусмотрение средств </a:t>
            </a:r>
            <a:r>
              <a:rPr sz="1400" dirty="0">
                <a:latin typeface="Arial"/>
                <a:cs typeface="Arial"/>
              </a:rPr>
              <a:t>на </a:t>
            </a:r>
            <a:r>
              <a:rPr sz="1400" spc="-5" dirty="0"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полнение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указа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Президента Российской Федерации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от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07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мая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2012 </a:t>
            </a:r>
            <a:r>
              <a:rPr sz="1400" spc="-20" dirty="0">
                <a:solidFill>
                  <a:srgbClr val="252519"/>
                </a:solidFill>
                <a:latin typeface="Arial"/>
                <a:cs typeface="Arial"/>
              </a:rPr>
              <a:t>года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№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597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«О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мероприятиях по реализации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государственной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социальной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политики» 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для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доведения средней заработной платы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работников </a:t>
            </a:r>
            <a:r>
              <a:rPr sz="1400" spc="-25" dirty="0">
                <a:solidFill>
                  <a:srgbClr val="252519"/>
                </a:solidFill>
                <a:latin typeface="Arial"/>
                <a:cs typeface="Arial"/>
              </a:rPr>
              <a:t>культуры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до </a:t>
            </a:r>
            <a:r>
              <a:rPr sz="1400" spc="-10" dirty="0">
                <a:solidFill>
                  <a:srgbClr val="252519"/>
                </a:solidFill>
                <a:latin typeface="Arial"/>
                <a:cs typeface="Arial"/>
              </a:rPr>
              <a:t>средней заработной платы  </a:t>
            </a:r>
            <a:r>
              <a:rPr sz="1400" dirty="0">
                <a:solidFill>
                  <a:srgbClr val="252519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регионе согласно принятой «дорожной</a:t>
            </a:r>
            <a:r>
              <a:rPr sz="1400" spc="-90" dirty="0">
                <a:solidFill>
                  <a:srgbClr val="25251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52519"/>
                </a:solidFill>
                <a:latin typeface="Arial"/>
                <a:cs typeface="Arial"/>
              </a:rPr>
              <a:t>карте».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470534" marR="829944" indent="-45656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1170" algn="l"/>
                <a:tab pos="471805" algn="l"/>
              </a:tabLst>
            </a:pPr>
            <a:r>
              <a:rPr sz="1400" spc="-10" dirty="0" err="1">
                <a:latin typeface="Arial"/>
                <a:cs typeface="Arial"/>
              </a:rPr>
              <a:t>Обеспечение</a:t>
            </a:r>
            <a:r>
              <a:rPr sz="1400" spc="-10" dirty="0">
                <a:latin typeface="Arial"/>
                <a:cs typeface="Arial"/>
              </a:rPr>
              <a:t> прозрачности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0" dirty="0">
                <a:latin typeface="Arial"/>
                <a:cs typeface="Arial"/>
              </a:rPr>
              <a:t>открытости </a:t>
            </a:r>
            <a:r>
              <a:rPr sz="1400" spc="-15" dirty="0">
                <a:latin typeface="Arial"/>
                <a:cs typeface="Arial"/>
              </a:rPr>
              <a:t>бюджета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15" dirty="0">
                <a:latin typeface="Arial"/>
                <a:cs typeface="Arial"/>
              </a:rPr>
              <a:t>бюджетного </a:t>
            </a:r>
            <a:r>
              <a:rPr sz="1400" spc="-5" dirty="0">
                <a:latin typeface="Arial"/>
                <a:cs typeface="Arial"/>
              </a:rPr>
              <a:t>процесса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lang="ru-RU" sz="1400" spc="-10" dirty="0">
                <a:latin typeface="Arial"/>
                <a:cs typeface="Arial"/>
              </a:rPr>
              <a:t>Китовском </a:t>
            </a:r>
            <a:r>
              <a:rPr sz="1400" spc="-10" dirty="0">
                <a:latin typeface="Arial"/>
                <a:cs typeface="Arial"/>
              </a:rPr>
              <a:t> сельском</a:t>
            </a:r>
            <a:r>
              <a:rPr sz="1400" spc="3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поселении.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450" dirty="0">
              <a:latin typeface="Times New Roman"/>
              <a:cs typeface="Times New Roman"/>
            </a:endParaRPr>
          </a:p>
          <a:p>
            <a:pPr marL="470534" marR="150495" indent="-4572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70534" algn="l"/>
                <a:tab pos="471170" algn="l"/>
              </a:tabLst>
            </a:pPr>
            <a:r>
              <a:rPr sz="1400" spc="-5" dirty="0">
                <a:latin typeface="Arial"/>
                <a:cs typeface="Arial"/>
              </a:rPr>
              <a:t>Сохранение </a:t>
            </a:r>
            <a:r>
              <a:rPr sz="1400" spc="-10" dirty="0">
                <a:latin typeface="Arial"/>
                <a:cs typeface="Arial"/>
              </a:rPr>
              <a:t>бездефицитного </a:t>
            </a:r>
            <a:r>
              <a:rPr sz="1400" spc="-15" dirty="0" err="1">
                <a:latin typeface="Arial"/>
                <a:cs typeface="Arial"/>
              </a:rPr>
              <a:t>бюджета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lang="ru-RU" sz="1400" spc="-15" dirty="0">
                <a:latin typeface="Arial"/>
                <a:cs typeface="Arial"/>
              </a:rPr>
              <a:t> Китовского 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сельского поселения </a:t>
            </a:r>
            <a:r>
              <a:rPr sz="1400" dirty="0">
                <a:latin typeface="Arial"/>
                <a:cs typeface="Arial"/>
              </a:rPr>
              <a:t>в </a:t>
            </a:r>
            <a:r>
              <a:rPr sz="1400" spc="-5" dirty="0">
                <a:latin typeface="Arial"/>
                <a:cs typeface="Arial"/>
              </a:rPr>
              <a:t>20</a:t>
            </a:r>
            <a:r>
              <a:rPr lang="ru-RU" sz="1400" spc="-5" dirty="0" smtClean="0">
                <a:latin typeface="Arial"/>
                <a:cs typeface="Arial"/>
              </a:rPr>
              <a:t>23</a:t>
            </a:r>
            <a:r>
              <a:rPr sz="1400" spc="-5" dirty="0" smtClean="0">
                <a:latin typeface="Arial"/>
                <a:cs typeface="Arial"/>
              </a:rPr>
              <a:t>-202</a:t>
            </a:r>
            <a:r>
              <a:rPr lang="ru-RU" sz="1400" spc="-5" dirty="0" smtClean="0">
                <a:latin typeface="Arial"/>
                <a:cs typeface="Arial"/>
              </a:rPr>
              <a:t>5</a:t>
            </a:r>
            <a:r>
              <a:rPr sz="1400" spc="-5" dirty="0" smtClean="0">
                <a:latin typeface="Arial"/>
                <a:cs typeface="Arial"/>
              </a:rPr>
              <a:t>  </a:t>
            </a:r>
            <a:r>
              <a:rPr sz="1400" spc="-20" dirty="0">
                <a:latin typeface="Arial"/>
                <a:cs typeface="Arial"/>
              </a:rPr>
              <a:t>годах.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7040168" y="0"/>
                </a:moveTo>
                <a:lnTo>
                  <a:pt x="137998" y="0"/>
                </a:lnTo>
                <a:lnTo>
                  <a:pt x="94380" y="7035"/>
                </a:lnTo>
                <a:lnTo>
                  <a:pt x="56498" y="26626"/>
                </a:lnTo>
                <a:lnTo>
                  <a:pt x="26626" y="56498"/>
                </a:lnTo>
                <a:lnTo>
                  <a:pt x="7035" y="94380"/>
                </a:lnTo>
                <a:lnTo>
                  <a:pt x="0" y="137998"/>
                </a:lnTo>
                <a:lnTo>
                  <a:pt x="0" y="689990"/>
                </a:lnTo>
                <a:lnTo>
                  <a:pt x="7035" y="733608"/>
                </a:lnTo>
                <a:lnTo>
                  <a:pt x="26626" y="771490"/>
                </a:lnTo>
                <a:lnTo>
                  <a:pt x="56498" y="801363"/>
                </a:lnTo>
                <a:lnTo>
                  <a:pt x="94380" y="820953"/>
                </a:lnTo>
                <a:lnTo>
                  <a:pt x="137998" y="827989"/>
                </a:lnTo>
                <a:lnTo>
                  <a:pt x="7040168" y="827989"/>
                </a:lnTo>
                <a:lnTo>
                  <a:pt x="7083792" y="820953"/>
                </a:lnTo>
                <a:lnTo>
                  <a:pt x="7121678" y="801363"/>
                </a:lnTo>
                <a:lnTo>
                  <a:pt x="7151552" y="771490"/>
                </a:lnTo>
                <a:lnTo>
                  <a:pt x="7171144" y="733608"/>
                </a:lnTo>
                <a:lnTo>
                  <a:pt x="7178179" y="689990"/>
                </a:lnTo>
                <a:lnTo>
                  <a:pt x="7178179" y="137998"/>
                </a:lnTo>
                <a:lnTo>
                  <a:pt x="7171144" y="94380"/>
                </a:lnTo>
                <a:lnTo>
                  <a:pt x="7151552" y="56498"/>
                </a:lnTo>
                <a:lnTo>
                  <a:pt x="7121678" y="26626"/>
                </a:lnTo>
                <a:lnTo>
                  <a:pt x="7083792" y="7035"/>
                </a:lnTo>
                <a:lnTo>
                  <a:pt x="7040168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301"/>
            <a:ext cx="7178675" cy="828040"/>
          </a:xfrm>
          <a:custGeom>
            <a:avLst/>
            <a:gdLst/>
            <a:ahLst/>
            <a:cxnLst/>
            <a:rect l="l" t="t" r="r" b="b"/>
            <a:pathLst>
              <a:path w="7178675" h="828040">
                <a:moveTo>
                  <a:pt x="0" y="137998"/>
                </a:moveTo>
                <a:lnTo>
                  <a:pt x="7035" y="94380"/>
                </a:lnTo>
                <a:lnTo>
                  <a:pt x="26626" y="56498"/>
                </a:lnTo>
                <a:lnTo>
                  <a:pt x="56498" y="26626"/>
                </a:lnTo>
                <a:lnTo>
                  <a:pt x="94380" y="7035"/>
                </a:lnTo>
                <a:lnTo>
                  <a:pt x="137998" y="0"/>
                </a:lnTo>
                <a:lnTo>
                  <a:pt x="7040168" y="0"/>
                </a:lnTo>
                <a:lnTo>
                  <a:pt x="7083792" y="7035"/>
                </a:lnTo>
                <a:lnTo>
                  <a:pt x="7121678" y="26626"/>
                </a:lnTo>
                <a:lnTo>
                  <a:pt x="7151552" y="56498"/>
                </a:lnTo>
                <a:lnTo>
                  <a:pt x="7171144" y="94380"/>
                </a:lnTo>
                <a:lnTo>
                  <a:pt x="7178179" y="137998"/>
                </a:lnTo>
                <a:lnTo>
                  <a:pt x="7178179" y="689990"/>
                </a:lnTo>
                <a:lnTo>
                  <a:pt x="7171144" y="733608"/>
                </a:lnTo>
                <a:lnTo>
                  <a:pt x="7151552" y="771490"/>
                </a:lnTo>
                <a:lnTo>
                  <a:pt x="7121678" y="801363"/>
                </a:lnTo>
                <a:lnTo>
                  <a:pt x="7083792" y="820953"/>
                </a:lnTo>
                <a:lnTo>
                  <a:pt x="7040168" y="827989"/>
                </a:lnTo>
                <a:lnTo>
                  <a:pt x="137998" y="827989"/>
                </a:lnTo>
                <a:lnTo>
                  <a:pt x="94380" y="820953"/>
                </a:lnTo>
                <a:lnTo>
                  <a:pt x="56498" y="801363"/>
                </a:lnTo>
                <a:lnTo>
                  <a:pt x="26626" y="771490"/>
                </a:lnTo>
                <a:lnTo>
                  <a:pt x="7035" y="733608"/>
                </a:lnTo>
                <a:lnTo>
                  <a:pt x="0" y="689990"/>
                </a:lnTo>
                <a:lnTo>
                  <a:pt x="0" y="137998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52197" y="177215"/>
            <a:ext cx="67576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13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руб.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89489"/>
              </p:ext>
            </p:extLst>
          </p:nvPr>
        </p:nvGraphicFramePr>
        <p:xfrm>
          <a:off x="312453" y="1208772"/>
          <a:ext cx="8580026" cy="4563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88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6910249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4602">
                <a:tc>
                  <a:txBody>
                    <a:bodyPr/>
                    <a:lstStyle/>
                    <a:p>
                      <a:pPr marL="1206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0170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5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spc="-2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5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r>
                        <a:rPr lang="ru-RU"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spc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970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5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5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4" indent="0" algn="ctr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917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sz="1050" b="1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 </a:t>
                      </a:r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771 595,11 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7 187 591,49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5 520 912,79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5 439 182,12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5 365 628,80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670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высшего должностного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лица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субъекта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sz="1050" spc="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885 376,63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857 344,19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1 024 968,40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8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99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Правительства 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Федерации, высших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исполнительных органов государственной  власти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Российской Федерации,  местных</a:t>
                      </a: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администраций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3 545 333,94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3 707 001,40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3 402 953,16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3 406 053,16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3 405 234,40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l" fontAlgn="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050" kern="1200" spc="-5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76 170,35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72 734,56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590818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50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</a:t>
                      </a:r>
                      <a:r>
                        <a:rPr sz="105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2 340 884,54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2 537 075,55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1 010 256,67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925 426,00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925 426,00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44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5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5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ОБОРОНА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246 500,00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254 900,00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7448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</a:t>
                      </a:r>
                      <a:r>
                        <a:rPr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sz="105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вневойсковая  </a:t>
                      </a:r>
                      <a:r>
                        <a:rPr sz="105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232 400,00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252 675,00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246 500,00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254 900,00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3293" y="409574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поселения  по разделам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подразделам классификации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расходов 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бюджета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в 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10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r>
              <a:rPr sz="1600" b="1" spc="18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(продолжение)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0755"/>
              </p:ext>
            </p:extLst>
          </p:nvPr>
        </p:nvGraphicFramePr>
        <p:xfrm>
          <a:off x="457200" y="1281430"/>
          <a:ext cx="8435279" cy="5441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87845388"/>
                    </a:ext>
                  </a:extLst>
                </a:gridCol>
                <a:gridCol w="9097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2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6976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3185" indent="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 </a:t>
                      </a: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79169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70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42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 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374 540,00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140 961,00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пожарной</a:t>
                      </a:r>
                      <a:r>
                        <a:rPr sz="1000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116 320,00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374 540,00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140 961,00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33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sz="1000" b="1" spc="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9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</a:t>
                      </a: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хозяйство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(дорожные</a:t>
                      </a:r>
                      <a:r>
                        <a:rPr sz="1000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фонды)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560 327,70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345 941,13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574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27735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b="1" spc="-3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-2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</a:t>
                      </a:r>
                      <a:r>
                        <a:rPr sz="1000" b="1" spc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r>
                        <a:rPr sz="10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ОЕ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sz="1000" b="1" spc="-2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ОЗЯЙСТВО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2 332 555,92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895 057,08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818 894,05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658 524,87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2 346 124,12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2 332 555,92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895 057,08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818 894,05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658 524,87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sz="1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Молодежная политика</a:t>
                      </a:r>
                      <a:endParaRPr sz="1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788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4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3 079 921,80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2 443 847,00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2 443 847,00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9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2 123 313,84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3 079 921,80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2 443 847,00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2 443 847,00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sz="1000" b="1" spc="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227 736,71  </a:t>
                      </a:r>
                    </a:p>
                  </a:txBody>
                  <a:tcPr marL="9525" marR="9525" marT="9525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218 424,10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235 054,33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233 054,33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235 054,33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79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0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5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00" spc="-5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</a:t>
                      </a:r>
                      <a:r>
                        <a:rPr sz="1000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</a:t>
                      </a:r>
                      <a:endParaRPr lang="ru-RU" sz="10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00" spc="-1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9720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в области социальной политики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213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236,71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14 500,0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924,10</a:t>
                      </a:r>
                    </a:p>
                    <a:p>
                      <a:pPr algn="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054,33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054,33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054,33</a:t>
                      </a:r>
                    </a:p>
                    <a:p>
                      <a:pPr algn="ctr" fontAlgn="t"/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3417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6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sz="1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sz="1000" b="1" spc="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3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sz="1000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культура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5649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b="1" spc="-1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sz="1000" b="1" spc="-3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РАСХОДОВ:</a:t>
                      </a: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12 377 817,48  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13 587 504,38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10 168 407,0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9 299 877,50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8 813 055,00</a:t>
                      </a:r>
                    </a:p>
                  </a:txBody>
                  <a:tcPr marL="0" marR="0" marT="0" marB="0" anchor="ctr" anchorCtr="1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7028167" y="0"/>
                </a:moveTo>
                <a:lnTo>
                  <a:pt x="149999" y="0"/>
                </a:lnTo>
                <a:lnTo>
                  <a:pt x="102588" y="7647"/>
                </a:lnTo>
                <a:lnTo>
                  <a:pt x="61412" y="28941"/>
                </a:lnTo>
                <a:lnTo>
                  <a:pt x="28941" y="61412"/>
                </a:lnTo>
                <a:lnTo>
                  <a:pt x="7647" y="102588"/>
                </a:lnTo>
                <a:lnTo>
                  <a:pt x="0" y="149999"/>
                </a:lnTo>
                <a:lnTo>
                  <a:pt x="0" y="749998"/>
                </a:lnTo>
                <a:lnTo>
                  <a:pt x="7647" y="797409"/>
                </a:lnTo>
                <a:lnTo>
                  <a:pt x="28941" y="838586"/>
                </a:lnTo>
                <a:lnTo>
                  <a:pt x="61412" y="871056"/>
                </a:lnTo>
                <a:lnTo>
                  <a:pt x="102588" y="892351"/>
                </a:lnTo>
                <a:lnTo>
                  <a:pt x="149999" y="899998"/>
                </a:lnTo>
                <a:lnTo>
                  <a:pt x="7028167" y="899998"/>
                </a:lnTo>
                <a:lnTo>
                  <a:pt x="7075584" y="892351"/>
                </a:lnTo>
                <a:lnTo>
                  <a:pt x="7116764" y="871056"/>
                </a:lnTo>
                <a:lnTo>
                  <a:pt x="7149237" y="838586"/>
                </a:lnTo>
                <a:lnTo>
                  <a:pt x="7170532" y="797409"/>
                </a:lnTo>
                <a:lnTo>
                  <a:pt x="7178179" y="749998"/>
                </a:lnTo>
                <a:lnTo>
                  <a:pt x="7178179" y="149999"/>
                </a:lnTo>
                <a:lnTo>
                  <a:pt x="7170532" y="102588"/>
                </a:lnTo>
                <a:lnTo>
                  <a:pt x="7149237" y="61412"/>
                </a:lnTo>
                <a:lnTo>
                  <a:pt x="7116764" y="28941"/>
                </a:lnTo>
                <a:lnTo>
                  <a:pt x="7075584" y="7647"/>
                </a:lnTo>
                <a:lnTo>
                  <a:pt x="702816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90600" y="304800"/>
            <a:ext cx="7178675" cy="900430"/>
          </a:xfrm>
          <a:custGeom>
            <a:avLst/>
            <a:gdLst/>
            <a:ahLst/>
            <a:cxnLst/>
            <a:rect l="l" t="t" r="r" b="b"/>
            <a:pathLst>
              <a:path w="7178675" h="900430">
                <a:moveTo>
                  <a:pt x="0" y="149999"/>
                </a:moveTo>
                <a:lnTo>
                  <a:pt x="7647" y="102588"/>
                </a:lnTo>
                <a:lnTo>
                  <a:pt x="28941" y="61412"/>
                </a:lnTo>
                <a:lnTo>
                  <a:pt x="61412" y="28941"/>
                </a:lnTo>
                <a:lnTo>
                  <a:pt x="102588" y="7647"/>
                </a:lnTo>
                <a:lnTo>
                  <a:pt x="149999" y="0"/>
                </a:lnTo>
                <a:lnTo>
                  <a:pt x="7028167" y="0"/>
                </a:lnTo>
                <a:lnTo>
                  <a:pt x="7075584" y="7647"/>
                </a:lnTo>
                <a:lnTo>
                  <a:pt x="7116764" y="28941"/>
                </a:lnTo>
                <a:lnTo>
                  <a:pt x="7149237" y="61412"/>
                </a:lnTo>
                <a:lnTo>
                  <a:pt x="7170532" y="102588"/>
                </a:lnTo>
                <a:lnTo>
                  <a:pt x="7178179" y="149999"/>
                </a:lnTo>
                <a:lnTo>
                  <a:pt x="7178179" y="749998"/>
                </a:lnTo>
                <a:lnTo>
                  <a:pt x="7170532" y="797409"/>
                </a:lnTo>
                <a:lnTo>
                  <a:pt x="7149237" y="838586"/>
                </a:lnTo>
                <a:lnTo>
                  <a:pt x="7116764" y="871056"/>
                </a:lnTo>
                <a:lnTo>
                  <a:pt x="7075584" y="892351"/>
                </a:lnTo>
                <a:lnTo>
                  <a:pt x="7028167" y="899998"/>
                </a:lnTo>
                <a:lnTo>
                  <a:pt x="149999" y="899998"/>
                </a:lnTo>
                <a:lnTo>
                  <a:pt x="102588" y="892351"/>
                </a:lnTo>
                <a:lnTo>
                  <a:pt x="61412" y="871056"/>
                </a:lnTo>
                <a:lnTo>
                  <a:pt x="28941" y="838586"/>
                </a:lnTo>
                <a:lnTo>
                  <a:pt x="7647" y="797409"/>
                </a:lnTo>
                <a:lnTo>
                  <a:pt x="0" y="749998"/>
                </a:lnTo>
                <a:lnTo>
                  <a:pt x="0" y="14999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1066800" y="381000"/>
            <a:ext cx="683387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Программная структура расходов бюджета Китовского сельского поселения на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2023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 и на плановый период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2024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и </a:t>
            </a:r>
            <a:r>
              <a:rPr lang="ru-RU" sz="1600" b="1" spc="-1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2025 </a:t>
            </a:r>
            <a:r>
              <a:rPr lang="ru-RU" sz="1600" b="1" spc="-10" dirty="0">
                <a:solidFill>
                  <a:srgbClr val="FFFFFF"/>
                </a:solidFill>
                <a:latin typeface="Bookman Old Style"/>
                <a:cs typeface="Bookman Old Style"/>
              </a:rPr>
              <a:t>годов</a:t>
            </a:r>
          </a:p>
        </p:txBody>
      </p:sp>
      <p:sp>
        <p:nvSpPr>
          <p:cNvPr id="15" name="object 15"/>
          <p:cNvSpPr/>
          <p:nvPr/>
        </p:nvSpPr>
        <p:spPr>
          <a:xfrm>
            <a:off x="8207999" y="156718"/>
            <a:ext cx="932939" cy="8253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1803" y="15240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</a:p>
          <a:p>
            <a:r>
              <a:rPr lang="ru-RU" sz="2000" dirty="0"/>
              <a:t>Бюджет Китовского сельского поселения на </a:t>
            </a:r>
            <a:r>
              <a:rPr lang="ru-RU" sz="2000" dirty="0" smtClean="0"/>
              <a:t>2023 </a:t>
            </a:r>
            <a:r>
              <a:rPr lang="ru-RU" sz="2000" dirty="0"/>
              <a:t>год и на плановый период </a:t>
            </a:r>
            <a:r>
              <a:rPr lang="ru-RU" sz="2000" dirty="0" smtClean="0"/>
              <a:t>2024 </a:t>
            </a:r>
            <a:r>
              <a:rPr lang="ru-RU" sz="2000" dirty="0"/>
              <a:t>и </a:t>
            </a:r>
            <a:r>
              <a:rPr lang="ru-RU" sz="2000" dirty="0" smtClean="0"/>
              <a:t>2025  </a:t>
            </a:r>
            <a:r>
              <a:rPr lang="ru-RU" sz="2000" dirty="0"/>
              <a:t>годов сформирован в программной структуре расходов на основе </a:t>
            </a:r>
            <a:r>
              <a:rPr lang="ru-RU" sz="2000" b="1" dirty="0"/>
              <a:t>9 муниципальных программ</a:t>
            </a:r>
            <a:r>
              <a:rPr lang="ru-RU" sz="2000" dirty="0"/>
              <a:t>, перечень которых утвержден постановлением Администрации Китовского сельского поселения от 14.11.2016 № 254.( в действующей редакции)</a:t>
            </a:r>
          </a:p>
          <a:p>
            <a:endParaRPr lang="ru-RU" sz="2000" dirty="0"/>
          </a:p>
          <a:p>
            <a:r>
              <a:rPr lang="ru-RU" sz="2000" dirty="0"/>
              <a:t>Расходы бюджета состоят из: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расходов на реализацию муниципальных программ 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непрограммным направлениям деятельности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r>
              <a:rPr lang="ru-RU" sz="2000" b="1" dirty="0"/>
              <a:t>Расходы на реализацию муниципальных программ </a:t>
            </a:r>
            <a:r>
              <a:rPr lang="ru-RU" sz="2000" dirty="0"/>
              <a:t>Китовского сельского поселения </a:t>
            </a:r>
            <a:r>
              <a:rPr lang="ru-RU" sz="2000" b="1" dirty="0"/>
              <a:t>в общем объеме расходов бюджета </a:t>
            </a:r>
            <a:r>
              <a:rPr lang="ru-RU" sz="2000" dirty="0"/>
              <a:t>составят 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b="1" dirty="0" smtClean="0"/>
              <a:t>92,5%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63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8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8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8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951629"/>
              </p:ext>
            </p:extLst>
          </p:nvPr>
        </p:nvGraphicFramePr>
        <p:xfrm>
          <a:off x="409575" y="1467997"/>
          <a:ext cx="8554913" cy="36171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7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1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1305178997"/>
                    </a:ext>
                  </a:extLst>
                </a:gridCol>
                <a:gridCol w="10696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2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4919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2022г</a:t>
                      </a:r>
                      <a:r>
                        <a:rPr lang="ru-RU" sz="1200" b="1" spc="-30" dirty="0">
                          <a:latin typeface="Arial"/>
                          <a:cs typeface="Arial"/>
                        </a:rPr>
                        <a:t>.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065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3335" indent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2700" indent="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5127">
                <a:tc>
                  <a:txBody>
                    <a:bodyPr/>
                    <a:lstStyle/>
                    <a:p>
                      <a:pPr marL="1917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«Муниципальное управление Китовского сельского поселения»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5 127 384,29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6 162 682,35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5 236 625,88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5 236 683,13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5 236 683,13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07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68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«Обеспечение пожарной безопасности в Китовском сельском поселении»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116 320,0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374 540,0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140 961,0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60 000,0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«Благоустройство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2 149 747,37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2 135 569,39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865 057,08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808 894,05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648 524,87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47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«Молодое поколение»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944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культуры на</a:t>
                      </a:r>
                      <a:r>
                        <a:rPr lang="ru-RU" sz="1100" baseline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территории</a:t>
                      </a: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Китовского сельского поселения»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2 123 313,84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2 825 776,74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3 079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921,80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2 443 847,0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2 443 847,0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901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45805" y="186987"/>
            <a:ext cx="998194" cy="89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9" y="149291"/>
            <a:ext cx="7031184" cy="922255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7010171" y="0"/>
                </a:moveTo>
                <a:lnTo>
                  <a:pt x="168008" y="0"/>
                </a:lnTo>
                <a:lnTo>
                  <a:pt x="123345" y="6001"/>
                </a:lnTo>
                <a:lnTo>
                  <a:pt x="83212" y="22938"/>
                </a:lnTo>
                <a:lnTo>
                  <a:pt x="49209" y="49209"/>
                </a:lnTo>
                <a:lnTo>
                  <a:pt x="22938" y="83212"/>
                </a:lnTo>
                <a:lnTo>
                  <a:pt x="6001" y="123345"/>
                </a:lnTo>
                <a:lnTo>
                  <a:pt x="0" y="168008"/>
                </a:lnTo>
                <a:lnTo>
                  <a:pt x="0" y="840003"/>
                </a:lnTo>
                <a:lnTo>
                  <a:pt x="6001" y="884665"/>
                </a:lnTo>
                <a:lnTo>
                  <a:pt x="22938" y="924799"/>
                </a:lnTo>
                <a:lnTo>
                  <a:pt x="49209" y="958802"/>
                </a:lnTo>
                <a:lnTo>
                  <a:pt x="83212" y="985073"/>
                </a:lnTo>
                <a:lnTo>
                  <a:pt x="123345" y="1002010"/>
                </a:lnTo>
                <a:lnTo>
                  <a:pt x="168008" y="1008011"/>
                </a:lnTo>
                <a:lnTo>
                  <a:pt x="7010171" y="1008011"/>
                </a:lnTo>
                <a:lnTo>
                  <a:pt x="7054833" y="1002010"/>
                </a:lnTo>
                <a:lnTo>
                  <a:pt x="7094967" y="985073"/>
                </a:lnTo>
                <a:lnTo>
                  <a:pt x="7128970" y="958802"/>
                </a:lnTo>
                <a:lnTo>
                  <a:pt x="7155241" y="924799"/>
                </a:lnTo>
                <a:lnTo>
                  <a:pt x="7172178" y="884665"/>
                </a:lnTo>
                <a:lnTo>
                  <a:pt x="7178179" y="840003"/>
                </a:lnTo>
                <a:lnTo>
                  <a:pt x="7178179" y="168008"/>
                </a:lnTo>
                <a:lnTo>
                  <a:pt x="7172178" y="123345"/>
                </a:lnTo>
                <a:lnTo>
                  <a:pt x="7155241" y="83212"/>
                </a:lnTo>
                <a:lnTo>
                  <a:pt x="7128970" y="49209"/>
                </a:lnTo>
                <a:lnTo>
                  <a:pt x="7094967" y="22938"/>
                </a:lnTo>
                <a:lnTo>
                  <a:pt x="7054833" y="6001"/>
                </a:lnTo>
                <a:lnTo>
                  <a:pt x="7010171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1"/>
            <a:ext cx="7178675" cy="1008380"/>
          </a:xfrm>
          <a:custGeom>
            <a:avLst/>
            <a:gdLst/>
            <a:ahLst/>
            <a:cxnLst/>
            <a:rect l="l" t="t" r="r" b="b"/>
            <a:pathLst>
              <a:path w="7178675" h="1008380">
                <a:moveTo>
                  <a:pt x="0" y="168008"/>
                </a:moveTo>
                <a:lnTo>
                  <a:pt x="6001" y="123345"/>
                </a:lnTo>
                <a:lnTo>
                  <a:pt x="22938" y="83212"/>
                </a:lnTo>
                <a:lnTo>
                  <a:pt x="49209" y="49209"/>
                </a:lnTo>
                <a:lnTo>
                  <a:pt x="83212" y="22938"/>
                </a:lnTo>
                <a:lnTo>
                  <a:pt x="123345" y="6001"/>
                </a:lnTo>
                <a:lnTo>
                  <a:pt x="168008" y="0"/>
                </a:lnTo>
                <a:lnTo>
                  <a:pt x="7010171" y="0"/>
                </a:lnTo>
                <a:lnTo>
                  <a:pt x="7054833" y="6001"/>
                </a:lnTo>
                <a:lnTo>
                  <a:pt x="7094967" y="22938"/>
                </a:lnTo>
                <a:lnTo>
                  <a:pt x="7128970" y="49209"/>
                </a:lnTo>
                <a:lnTo>
                  <a:pt x="7155241" y="83212"/>
                </a:lnTo>
                <a:lnTo>
                  <a:pt x="7172178" y="123345"/>
                </a:lnTo>
                <a:lnTo>
                  <a:pt x="7178179" y="168008"/>
                </a:lnTo>
                <a:lnTo>
                  <a:pt x="7178179" y="840003"/>
                </a:lnTo>
                <a:lnTo>
                  <a:pt x="7172178" y="884665"/>
                </a:lnTo>
                <a:lnTo>
                  <a:pt x="7155241" y="924799"/>
                </a:lnTo>
                <a:lnTo>
                  <a:pt x="7128970" y="958802"/>
                </a:lnTo>
                <a:lnTo>
                  <a:pt x="7094967" y="985073"/>
                </a:lnTo>
                <a:lnTo>
                  <a:pt x="7054833" y="1002010"/>
                </a:lnTo>
                <a:lnTo>
                  <a:pt x="7010171" y="1008011"/>
                </a:lnTo>
                <a:lnTo>
                  <a:pt x="168008" y="1008011"/>
                </a:lnTo>
                <a:lnTo>
                  <a:pt x="123345" y="1002010"/>
                </a:lnTo>
                <a:lnTo>
                  <a:pt x="83212" y="985073"/>
                </a:lnTo>
                <a:lnTo>
                  <a:pt x="49209" y="958802"/>
                </a:lnTo>
                <a:lnTo>
                  <a:pt x="22938" y="924799"/>
                </a:lnTo>
                <a:lnTo>
                  <a:pt x="6001" y="884665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514039" y="221495"/>
            <a:ext cx="62331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Расходы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бюджета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  поселения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рамках муниципальных</a:t>
            </a:r>
            <a:r>
              <a:rPr sz="1600" b="1" spc="-1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программ</a:t>
            </a:r>
            <a:endParaRPr sz="1600" dirty="0">
              <a:latin typeface="Bookman Old Style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20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23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– 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202</a:t>
            </a: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5</a:t>
            </a:r>
            <a:r>
              <a:rPr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600" b="1" dirty="0">
                <a:solidFill>
                  <a:srgbClr val="FFFFFF"/>
                </a:solidFill>
                <a:latin typeface="Bookman Old Style"/>
                <a:cs typeface="Bookman Old Style"/>
              </a:rPr>
              <a:t>годах, </a:t>
            </a:r>
            <a:r>
              <a:rPr sz="16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руб</a:t>
            </a:r>
            <a:r>
              <a:rPr sz="16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.</a:t>
            </a:r>
            <a:endParaRPr sz="16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3421"/>
              </p:ext>
            </p:extLst>
          </p:nvPr>
        </p:nvGraphicFramePr>
        <p:xfrm>
          <a:off x="785786" y="1142984"/>
          <a:ext cx="8106694" cy="4206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58715828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pPr marL="0" marR="8636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№  п</a:t>
                      </a:r>
                      <a:r>
                        <a:rPr sz="1200" b="1" spc="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п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175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2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муниципальной  программы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21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-5" dirty="0">
                          <a:latin typeface="Arial"/>
                          <a:cs typeface="Arial"/>
                        </a:rPr>
                        <a:t>Исполнено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2022 </a:t>
                      </a: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г.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-3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Оценка</a:t>
                      </a:r>
                      <a:endParaRPr sz="1200" b="1" kern="1200" spc="-3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b="1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8446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массового спорта  и физической культуры  в Китовском сельском поселении»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20 000,00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928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«Развитие и поддержка малого и среднего предпринимательства в Китовском сельском поселении Шуйского муниципального района»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10 000,0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410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29 390,22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30 000,0</a:t>
                      </a: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751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программа «Улучшение условий и охраны труда в Китовском сельском поселении»</a:t>
                      </a:r>
                      <a:endParaRPr sz="11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1 500,0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4 000,0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1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Всего по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муниципальным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программам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9 560 655,72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11 580 068,48</a:t>
                      </a:r>
                      <a:endParaRPr lang="ru-RU" sz="11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2084" marR="3208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9 406 565,76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8 611 424,18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8 453 055,00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0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2399" y="125183"/>
            <a:ext cx="8915401" cy="5606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«Муниципальное управление Китовского сельского поселения»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67600" y="560801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35118"/>
              </p:ext>
            </p:extLst>
          </p:nvPr>
        </p:nvGraphicFramePr>
        <p:xfrm>
          <a:off x="240918" y="3310726"/>
          <a:ext cx="8732447" cy="309394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120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41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87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831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2022год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08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 сохранности имущества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1 156,6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353,0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0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Внедрение и сопровождение информационных систем по повышению качества и доступности финансовой информации 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894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аппарата администрации Китовского сельского поселения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3 706,2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3 402,1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3 405,2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3 405,2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22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функций главы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857,3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1 025,0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Осуществление дополнительного пенсионного обеспечения за выслугу лет к  пенсиям муниципальных служащих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216,9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Уплата членского взноса в Совет муниципальных образований Ивановской области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9,7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9,4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9,4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Реализация программ профессиональной переподготовки  лиц, замещающих муниципальные должности Китовского сельского поселения и муниципальных служащих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Резервный фонд Администрации Китовского сельского поселения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04505519"/>
              </p:ext>
            </p:extLst>
          </p:nvPr>
        </p:nvGraphicFramePr>
        <p:xfrm>
          <a:off x="2123728" y="655824"/>
          <a:ext cx="5181600" cy="180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5364" y="2549048"/>
            <a:ext cx="8683557" cy="58477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Целью муниципальной программы является:</a:t>
            </a:r>
          </a:p>
          <a:p>
            <a:r>
              <a:rPr lang="ru-RU" sz="1600" dirty="0"/>
              <a:t>Повышение эффективности и качества муниципального самоуправления</a:t>
            </a:r>
            <a:r>
              <a:rPr lang="ru-RU" sz="1200" dirty="0"/>
              <a:t>.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453733">
            <a:off x="3599879" y="1261604"/>
            <a:ext cx="990613" cy="31851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669858">
            <a:off x="4577449" y="1337373"/>
            <a:ext cx="89843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502496">
            <a:off x="5426709" y="1428600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118786"/>
              </p:ext>
            </p:extLst>
          </p:nvPr>
        </p:nvGraphicFramePr>
        <p:xfrm>
          <a:off x="381000" y="1401914"/>
          <a:ext cx="816991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69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8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15176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000" spc="-15" dirty="0">
                          <a:latin typeface="Arial"/>
                          <a:cs typeface="Arial"/>
                        </a:rPr>
                        <a:t>ед. 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изм.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22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lang="ru-RU" sz="1100" spc="-5" dirty="0">
                        <a:latin typeface="Arial"/>
                        <a:cs typeface="Arial"/>
                      </a:endParaRPr>
                    </a:p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23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24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100" spc="-5" dirty="0" smtClean="0">
                          <a:latin typeface="Arial"/>
                          <a:cs typeface="Arial"/>
                        </a:rPr>
                        <a:t>5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г.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Количество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муниципального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имущества,  приведенного 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в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нормативное</a:t>
                      </a:r>
                      <a:r>
                        <a:rPr lang="ru-RU"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состояние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%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100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21">
                <a:tc>
                  <a:txBody>
                    <a:bodyPr/>
                    <a:lstStyle/>
                    <a:p>
                      <a:pPr marL="97155" marR="2997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Удельный вес расходов бюджета, формируемых программно-целевым методом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10" dirty="0">
                          <a:latin typeface="Arial"/>
                          <a:cs typeface="Arial"/>
                        </a:rPr>
                        <a:t>93,0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95,0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95,0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95,0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010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Доля обнародованных нормативно –правовых актов  органов местного самоуправления и размещенных в сети интернет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1920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7155" marR="5283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Увеличение доли муниципальных служащих , прошедших</a:t>
                      </a:r>
                      <a:r>
                        <a:rPr lang="ru-RU" sz="1200" spc="-5" baseline="0" dirty="0">
                          <a:latin typeface="Arial"/>
                          <a:cs typeface="Arial"/>
                        </a:rPr>
                        <a:t> переподготовку и повышение квалификации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2555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123189" indent="-2012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20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 marL="96520" marR="582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Доля</a:t>
                      </a:r>
                      <a:r>
                        <a:rPr lang="ru-RU" sz="1200" baseline="0" dirty="0">
                          <a:latin typeface="Arial"/>
                          <a:cs typeface="Arial"/>
                        </a:rPr>
                        <a:t> совершенных процедур закупок, необходимых для обеспечения деятельности органов местного самоуправления 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%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100</a:t>
                      </a: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pPr marL="96520" marR="18161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5" dirty="0">
                          <a:latin typeface="Arial"/>
                          <a:cs typeface="Arial"/>
                        </a:rPr>
                        <a:t>Доля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граждан, </a:t>
                      </a:r>
                      <a:r>
                        <a:rPr lang="ru-RU" sz="1200" spc="-15" dirty="0">
                          <a:latin typeface="Arial"/>
                          <a:cs typeface="Arial"/>
                        </a:rPr>
                        <a:t>обеспеченных 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пенсией </a:t>
                      </a:r>
                      <a:r>
                        <a:rPr lang="ru-RU" sz="1200" spc="-5" dirty="0">
                          <a:latin typeface="Arial"/>
                          <a:cs typeface="Arial"/>
                        </a:rPr>
                        <a:t>за  выслугу</a:t>
                      </a:r>
                      <a:r>
                        <a:rPr lang="ru-RU"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 spc="-20" dirty="0">
                          <a:latin typeface="Arial"/>
                          <a:cs typeface="Arial"/>
                        </a:rPr>
                        <a:t>лет</a:t>
                      </a:r>
                      <a:endParaRPr lang="ru-RU"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чел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endParaRPr sz="12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8072463" y="142851"/>
            <a:ext cx="1071537" cy="755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79916"/>
            <a:ext cx="89154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МП «Муниципальное управление Китовского сельского поселения»</a:t>
            </a:r>
          </a:p>
        </p:txBody>
      </p:sp>
    </p:spTree>
    <p:extLst>
      <p:ext uri="{BB962C8B-B14F-4D97-AF65-F5344CB8AC3E}">
        <p14:creationId xmlns:p14="http://schemas.microsoft.com/office/powerpoint/2010/main" val="223491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«Обеспечение пожарной безопасности в Китовском сельском поселении»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381532"/>
              </p:ext>
            </p:extLst>
          </p:nvPr>
        </p:nvGraphicFramePr>
        <p:xfrm>
          <a:off x="107504" y="3760428"/>
          <a:ext cx="8778592" cy="14024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" Пожарная безопасность на территории Китовского сельского поселения"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7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функций органов местного самоуправления по обеспечению первичных мер пожарной безопасности»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374,5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141,0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55426009"/>
              </p:ext>
            </p:extLst>
          </p:nvPr>
        </p:nvGraphicFramePr>
        <p:xfrm>
          <a:off x="1619672" y="699542"/>
          <a:ext cx="5619328" cy="1967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818531">
            <a:off x="3372672" y="1131422"/>
            <a:ext cx="813855" cy="291067"/>
          </a:xfrm>
          <a:prstGeom prst="curvedDownArrow">
            <a:avLst>
              <a:gd name="adj1" fmla="val 0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21408160">
            <a:off x="4228376" y="1347524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190868" y="1309519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872496"/>
            <a:ext cx="73467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повышение уровня обеспечения пожарной безопасности в Китовском сельском поселении, а также результативность предпринимаемых мер по их предотвращению</a:t>
            </a:r>
            <a:r>
              <a:rPr lang="ru-RU" sz="1400" spc="-75" dirty="0">
                <a:latin typeface="Arial"/>
                <a:cs typeface="Arial"/>
              </a:rPr>
              <a:t> </a:t>
            </a:r>
            <a:endParaRPr lang="ru-RU" sz="1400" dirty="0"/>
          </a:p>
        </p:txBody>
      </p:sp>
      <p:graphicFrame>
        <p:nvGraphicFramePr>
          <p:cNvPr id="13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83433"/>
              </p:ext>
            </p:extLst>
          </p:nvPr>
        </p:nvGraphicFramePr>
        <p:xfrm>
          <a:off x="663669" y="5312194"/>
          <a:ext cx="7666261" cy="1099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265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3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lang="ru-RU" sz="1100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1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15">
                <a:tc>
                  <a:txBody>
                    <a:bodyPr/>
                    <a:lstStyle/>
                    <a:p>
                      <a:pPr marL="97155" marR="66548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профилактических мероприятий по предупреждению пожаров;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8224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979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опашек</a:t>
                      </a:r>
                      <a:endParaRPr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R="22923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01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Выгнутая вверх стрелка 46"/>
          <p:cNvSpPr/>
          <p:nvPr/>
        </p:nvSpPr>
        <p:spPr>
          <a:xfrm>
            <a:off x="3046562" y="3472878"/>
            <a:ext cx="6048000" cy="4320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37108" y="190375"/>
            <a:ext cx="526844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 и сбалансированность бюджета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8405" y="1079660"/>
            <a:ext cx="8477250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127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БЮДЖЕТ </a:t>
            </a:r>
            <a:r>
              <a:rPr sz="1600" spc="-20" dirty="0">
                <a:latin typeface="Arial"/>
                <a:cs typeface="Arial"/>
              </a:rPr>
              <a:t>(от </a:t>
            </a:r>
            <a:r>
              <a:rPr sz="1600" spc="-10" dirty="0">
                <a:latin typeface="Arial"/>
                <a:cs typeface="Arial"/>
              </a:rPr>
              <a:t>старонормандского </a:t>
            </a:r>
            <a:r>
              <a:rPr sz="1600" i="1" spc="-5" dirty="0">
                <a:latin typeface="Arial"/>
                <a:cs typeface="Arial"/>
              </a:rPr>
              <a:t>bougette </a:t>
            </a:r>
            <a:r>
              <a:rPr sz="1600" spc="-5" dirty="0">
                <a:latin typeface="Arial"/>
                <a:cs typeface="Arial"/>
              </a:rPr>
              <a:t>— </a:t>
            </a:r>
            <a:r>
              <a:rPr sz="1600" spc="-15" dirty="0">
                <a:latin typeface="Arial"/>
                <a:cs typeface="Arial"/>
              </a:rPr>
              <a:t>кошелёк, </a:t>
            </a:r>
            <a:r>
              <a:rPr sz="1600" spc="-10" dirty="0">
                <a:latin typeface="Arial"/>
                <a:cs typeface="Arial"/>
              </a:rPr>
              <a:t>сумка, кожаный мешок, мешок </a:t>
            </a:r>
            <a:r>
              <a:rPr sz="1600" spc="-5" dirty="0">
                <a:latin typeface="Arial"/>
                <a:cs typeface="Arial"/>
              </a:rPr>
              <a:t>с  </a:t>
            </a:r>
            <a:r>
              <a:rPr sz="1600" spc="-10" dirty="0">
                <a:latin typeface="Arial"/>
                <a:cs typeface="Arial"/>
              </a:rPr>
              <a:t>деньгами)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форма образования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расходования </a:t>
            </a:r>
            <a:r>
              <a:rPr sz="1600" spc="-10" dirty="0">
                <a:latin typeface="Arial"/>
                <a:cs typeface="Arial"/>
              </a:rPr>
              <a:t>денежных средств, </a:t>
            </a:r>
            <a:r>
              <a:rPr sz="1600" spc="-15" dirty="0">
                <a:latin typeface="Arial"/>
                <a:cs typeface="Arial"/>
              </a:rPr>
              <a:t>предназначенных  </a:t>
            </a:r>
            <a:r>
              <a:rPr sz="1600" spc="-5" dirty="0">
                <a:latin typeface="Arial"/>
                <a:cs typeface="Arial"/>
              </a:rPr>
              <a:t>для </a:t>
            </a:r>
            <a:r>
              <a:rPr sz="1600" spc="-10" dirty="0">
                <a:latin typeface="Arial"/>
                <a:cs typeface="Arial"/>
              </a:rPr>
              <a:t>финансового </a:t>
            </a:r>
            <a:r>
              <a:rPr sz="1600" spc="-15" dirty="0">
                <a:latin typeface="Arial"/>
                <a:cs typeface="Arial"/>
              </a:rPr>
              <a:t>обеспечения задач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функций государства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местного</a:t>
            </a:r>
            <a:r>
              <a:rPr sz="1600" spc="40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самоуправления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3996" y="5157447"/>
            <a:ext cx="7602923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– один из основополагающих принципов бюджетной системы Российской Федерации, означающий, что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предусмотренных бюджетом расходов должен соответствовать суммарному объему его доходов и поступлений источников финансирования дефицита, уменьшенных на суммы выплат из бюджета, связанных с источниками финансирования дефицита и изменением остатков на счетах по учету средств бюджетов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273367" y="1981200"/>
            <a:ext cx="2532383" cy="3079183"/>
            <a:chOff x="744" y="0"/>
            <a:chExt cx="1944272" cy="406510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0251" y="111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2800" b="1" dirty="0"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31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34" name="Скругленный прямоугольник 4"/>
          <p:cNvSpPr/>
          <p:nvPr/>
        </p:nvSpPr>
        <p:spPr>
          <a:xfrm>
            <a:off x="3312000" y="1889829"/>
            <a:ext cx="2520000" cy="9235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16835" y="2503980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3464400" y="2042229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ДОХОДЫ</a:t>
              </a:r>
              <a:endParaRPr lang="ru-RU" sz="2800" b="1" dirty="0"/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38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3585946" y="2805226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127099" y="2025437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ru-RU" sz="2800" b="1" dirty="0">
                  <a:latin typeface="Arial Narrow" panose="020B0606020202030204" pitchFamily="34" charset="0"/>
                </a:rPr>
                <a:t>РАСХОДЫ </a:t>
              </a:r>
            </a:p>
            <a:p>
              <a:pPr algn="ctr">
                <a:lnSpc>
                  <a:spcPct val="80000"/>
                </a:lnSpc>
              </a:pPr>
              <a:r>
                <a:rPr lang="ru-RU" sz="2200" b="1" dirty="0"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4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565746" y="2401036"/>
            <a:ext cx="5180906" cy="2603495"/>
            <a:chOff x="4598806" y="1264948"/>
            <a:chExt cx="3345710" cy="1403589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6316804" y="1486228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45" name="Скругленный прямоугольник 4"/>
            <p:cNvSpPr/>
            <p:nvPr/>
          </p:nvSpPr>
          <p:spPr>
            <a:xfrm>
              <a:off x="4598806" y="126494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46" name="Выгнутая вниз стрелка 45"/>
          <p:cNvSpPr/>
          <p:nvPr/>
        </p:nvSpPr>
        <p:spPr>
          <a:xfrm>
            <a:off x="3078380" y="4533946"/>
            <a:ext cx="6097438" cy="576000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423153" y="76200"/>
            <a:ext cx="8686800" cy="54562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 marR="5715" indent="635">
              <a:lnSpc>
                <a:spcPct val="100000"/>
              </a:lnSpc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««Благоустройство Китовского сельского поселения»</a:t>
            </a:r>
          </a:p>
          <a:p>
            <a:pPr marL="12700" marR="5715" indent="635">
              <a:spcBef>
                <a:spcPts val="414"/>
              </a:spcBef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годы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1818"/>
              </p:ext>
            </p:extLst>
          </p:nvPr>
        </p:nvGraphicFramePr>
        <p:xfrm>
          <a:off x="228600" y="2924944"/>
          <a:ext cx="8778592" cy="20389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7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998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755,5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317,0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Обеспечение освещения улиц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265,5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Содержание уличного освещения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125,0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«Организация и содержание прочих объектов благоустройства»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1 380,1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548,1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458,9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408,5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227171952"/>
              </p:ext>
            </p:extLst>
          </p:nvPr>
        </p:nvGraphicFramePr>
        <p:xfrm>
          <a:off x="1981200" y="533400"/>
          <a:ext cx="52578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517100">
            <a:off x="3528851" y="1043406"/>
            <a:ext cx="942105" cy="38665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4401042" y="1288721"/>
            <a:ext cx="926539" cy="29197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265349" y="1420496"/>
            <a:ext cx="885542" cy="199097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2348880"/>
            <a:ext cx="6488771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общего уровня благоустройства поселения</a:t>
            </a:r>
          </a:p>
          <a:p>
            <a:endParaRPr lang="ru-RU" sz="1400" dirty="0"/>
          </a:p>
        </p:txBody>
      </p:sp>
      <p:graphicFrame>
        <p:nvGraphicFramePr>
          <p:cNvPr id="11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08441"/>
              </p:ext>
            </p:extLst>
          </p:nvPr>
        </p:nvGraphicFramePr>
        <p:xfrm>
          <a:off x="771374" y="5105400"/>
          <a:ext cx="7990357" cy="11492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71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1527">
                <a:tc>
                  <a:txBody>
                    <a:bodyPr/>
                    <a:lstStyle/>
                    <a:p>
                      <a:pPr marL="13779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6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6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05410" marR="85090" indent="34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spc="-15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spc="-5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5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97790" marR="73660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населенных пунктов уличным освещением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8698">
                <a:tc>
                  <a:txBody>
                    <a:bodyPr/>
                    <a:lstStyle/>
                    <a:p>
                      <a:pPr marL="97790" marR="986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Поддержание чистоты и порядка на территории  населенных пунктов сельского поселения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мес.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57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1"/>
            <a:ext cx="925252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«Молодое поколение»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84337"/>
              </p:ext>
            </p:extLst>
          </p:nvPr>
        </p:nvGraphicFramePr>
        <p:xfrm>
          <a:off x="176971" y="40386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«Личностное развитие и повышение социальной активности и культурного уровня молодежи Китовского сельского поселения» 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«Реализация молодежной политики»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020549492"/>
              </p:ext>
            </p:extLst>
          </p:nvPr>
        </p:nvGraphicFramePr>
        <p:xfrm>
          <a:off x="1600200" y="458242"/>
          <a:ext cx="5029200" cy="182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364594">
            <a:off x="2942848" y="533783"/>
            <a:ext cx="809308" cy="303796"/>
          </a:xfrm>
          <a:prstGeom prst="curvedDownArrow">
            <a:avLst>
              <a:gd name="adj1" fmla="val 16274"/>
              <a:gd name="adj2" fmla="val 50704"/>
              <a:gd name="adj3" fmla="val 49014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669858">
            <a:off x="3791839" y="506558"/>
            <a:ext cx="745403" cy="34014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485179" y="558612"/>
            <a:ext cx="681071" cy="260641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362200"/>
            <a:ext cx="7373477" cy="160043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условий для успешной социализации и эффективной самореализации молодежи путем формирования здоровых, успешных, трудолюбивых, социально-активных, духовно развитых молодых людей. Формирование единого воспитательного пространства посредством опоры на общественную инициативу, совершенствования организационных и кадровых основ сферы молодежной политики.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86570"/>
              </p:ext>
            </p:extLst>
          </p:nvPr>
        </p:nvGraphicFramePr>
        <p:xfrm>
          <a:off x="819927" y="5314339"/>
          <a:ext cx="7651576" cy="85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74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2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200" spc="-3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200" spc="-3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56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Проведение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мероприятий среди молодежи по формированию здорового образа жизни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08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89065" y="125183"/>
            <a:ext cx="9252520" cy="753681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МП 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79512" y="3813888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47725" y="605139"/>
            <a:ext cx="1008112" cy="321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35623"/>
              </p:ext>
            </p:extLst>
          </p:nvPr>
        </p:nvGraphicFramePr>
        <p:xfrm>
          <a:off x="189541" y="3884998"/>
          <a:ext cx="8695305" cy="24452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94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30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1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7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19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65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«Сохранение и развитие культуры и культурного наследия»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1 988,8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2 273,8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2 343,8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2 343,8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88"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«Проведение мероприятий, связанных с государственными праздниками и памятными датами »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250,0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120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Поэтапное доведение средней заработной платы работникам культуры муниципальных учреждений культуры Ивановской области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581,1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649,5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57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Расходы за счет средств бюджета Китовского сельского поселения на  Поэтапное доведение средней заработной платы работникам культуры муниципальных учреждений культуры до средней заработной платы в Ивановской области (Предоставление субсидий бюджетным, автономным учреждениям и иным некоммерческим организациям)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69854575"/>
              </p:ext>
            </p:extLst>
          </p:nvPr>
        </p:nvGraphicFramePr>
        <p:xfrm>
          <a:off x="2057401" y="876964"/>
          <a:ext cx="4724399" cy="1713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026" name="Picture 2" descr="C:\Users\Финансы\Downloads\image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22" y="971879"/>
            <a:ext cx="2115915" cy="1407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инансы\Downloads\1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43" y="971879"/>
            <a:ext cx="1970923" cy="14781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3515" y="2676491"/>
            <a:ext cx="8607358" cy="1015663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200" dirty="0"/>
              <a:t>Целями муниципальной программы являются:</a:t>
            </a:r>
          </a:p>
          <a:p>
            <a:r>
              <a:rPr lang="ru-RU" sz="1200" dirty="0"/>
              <a:t>Сохранение лучших культурных традиций в сфере  культуры , выявление и поддержка молодых дарований, как потенциала развития  культуры поселения.</a:t>
            </a:r>
          </a:p>
          <a:p>
            <a:r>
              <a:rPr lang="ru-RU" sz="1200" dirty="0"/>
              <a:t>Обеспечение жизнедеятельности учреждений культуры и совершенствование материально-технической базы для удовлетворения изменяющихся запросов различных групп населения в современных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2649338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2399" y="125183"/>
            <a:ext cx="8686801" cy="101781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Целевые показатели </a:t>
            </a:r>
            <a:r>
              <a:rPr lang="ru-R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«Развитие  культуры на территории Китовского сельского поселения Шуйского муниципального района»</a:t>
            </a:r>
          </a:p>
        </p:txBody>
      </p:sp>
      <p:graphicFrame>
        <p:nvGraphicFramePr>
          <p:cNvPr id="5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73579"/>
              </p:ext>
            </p:extLst>
          </p:nvPr>
        </p:nvGraphicFramePr>
        <p:xfrm>
          <a:off x="215631" y="1828800"/>
          <a:ext cx="8839199" cy="10674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751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Целевые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показатели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10" dirty="0" err="1">
                          <a:latin typeface="Arial"/>
                          <a:cs typeface="Arial"/>
                        </a:rPr>
                        <a:t>ед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lang="ru-RU" sz="1200" spc="-10" dirty="0">
                          <a:latin typeface="Arial"/>
                          <a:cs typeface="Arial"/>
                        </a:rPr>
                        <a:t> и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зм</a:t>
                      </a:r>
                      <a:r>
                        <a:rPr lang="ru-RU" sz="120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22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-5" dirty="0">
                          <a:latin typeface="Arial"/>
                          <a:cs typeface="Arial"/>
                        </a:rPr>
                        <a:t>Оценка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23г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20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30" dirty="0" smtClean="0">
                          <a:latin typeface="Arial"/>
                          <a:cs typeface="Arial"/>
                        </a:rPr>
                        <a:t>202</a:t>
                      </a:r>
                      <a:r>
                        <a:rPr lang="ru-RU" sz="1200" spc="-3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3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Прогноз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marL="97155" marR="4121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Количество культурно-массовых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мероприятий, 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проведенных </a:t>
                      </a:r>
                      <a:r>
                        <a:rPr sz="1200" dirty="0" err="1"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 err="1">
                          <a:latin typeface="Arial"/>
                          <a:cs typeface="Arial"/>
                        </a:rPr>
                        <a:t>год</a:t>
                      </a:r>
                      <a:r>
                        <a:rPr lang="ru-RU" sz="1200" spc="-40" dirty="0">
                          <a:latin typeface="Arial"/>
                          <a:cs typeface="Arial"/>
                        </a:rPr>
                        <a:t> (в т.ч. онлайн)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163</a:t>
                      </a:r>
                      <a:endParaRPr sz="12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163</a:t>
                      </a:r>
                      <a:endParaRPr sz="12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12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164</a:t>
                      </a:r>
                      <a:endParaRPr sz="12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209">
                <a:tc>
                  <a:txBody>
                    <a:bodyPr/>
                    <a:lstStyle/>
                    <a:p>
                      <a:pPr marL="97155" marR="412115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Организация деятельности клубных формирований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ед.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200" dirty="0">
                          <a:latin typeface="Arial"/>
                          <a:cs typeface="Arial"/>
                        </a:rPr>
                        <a:t>15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object 12"/>
          <p:cNvSpPr/>
          <p:nvPr/>
        </p:nvSpPr>
        <p:spPr>
          <a:xfrm>
            <a:off x="7914567" y="914400"/>
            <a:ext cx="953638" cy="8229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3814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-24319" y="0"/>
            <a:ext cx="9252520" cy="8497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массового спорта и физической культуры  в Китовском сельском поселении»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071818684"/>
              </p:ext>
            </p:extLst>
          </p:nvPr>
        </p:nvGraphicFramePr>
        <p:xfrm>
          <a:off x="173449" y="5105400"/>
          <a:ext cx="8856984" cy="1188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89760"/>
              </p:ext>
            </p:extLst>
          </p:nvPr>
        </p:nvGraphicFramePr>
        <p:xfrm>
          <a:off x="228599" y="4479416"/>
          <a:ext cx="8778592" cy="9875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33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Подпрограмма «Развитие массового спорта»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5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Основное мероприятие «Обеспечение организации и проведения физкультурных мероприятий и массовых спортивных мероприятий»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30243954"/>
              </p:ext>
            </p:extLst>
          </p:nvPr>
        </p:nvGraphicFramePr>
        <p:xfrm>
          <a:off x="1619672" y="699542"/>
          <a:ext cx="576064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3298719" y="771549"/>
            <a:ext cx="957618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4233241" y="805446"/>
            <a:ext cx="1008112" cy="294819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5328259" y="832638"/>
            <a:ext cx="930416" cy="294819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7384"/>
            <a:ext cx="1944216" cy="136815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3" y="1086397"/>
            <a:ext cx="2048228" cy="141673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599" y="2971800"/>
            <a:ext cx="7373477" cy="147732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dirty="0"/>
              <a:t>Целями муниципальной программы являются:</a:t>
            </a:r>
          </a:p>
          <a:p>
            <a:r>
              <a:rPr lang="ru-RU" dirty="0"/>
              <a:t>-развитие массовой физической культуры и спорта:</a:t>
            </a:r>
          </a:p>
          <a:p>
            <a:r>
              <a:rPr lang="ru-RU" dirty="0"/>
              <a:t>- массовый спорт по месту жительства и отдыха населения;</a:t>
            </a:r>
          </a:p>
          <a:p>
            <a:r>
              <a:rPr lang="ru-RU" dirty="0"/>
              <a:t>- организация, проведение и участие в спортивных, массовых и физкультурно-спортивных мероприятиях.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836993"/>
              </p:ext>
            </p:extLst>
          </p:nvPr>
        </p:nvGraphicFramePr>
        <p:xfrm>
          <a:off x="604006" y="5715000"/>
          <a:ext cx="8266579" cy="83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9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030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8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8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1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1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1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Увеличение количества спортивно-массовых мероприятий, проводимых среди различных категорий и групп населения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Ед.             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16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«Энергосбережение и повышение энергетической эффективности экономики и сокращения экономических издержек в бюджетном секторе Китовского сельского поселения»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80597"/>
              </p:ext>
            </p:extLst>
          </p:nvPr>
        </p:nvGraphicFramePr>
        <p:xfrm>
          <a:off x="194805" y="3886200"/>
          <a:ext cx="8778592" cy="11584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Подпрограмма  «Энергосбережение и повышение энергетической эффективности  наружного освещения Китовского сельского поселения»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Основное мероприятие «Обеспечение организации и проведения мероприятий в области энергосбережения»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973333959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 rot="977037">
            <a:off x="3151756" y="1181790"/>
            <a:ext cx="908377" cy="326511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822182">
            <a:off x="3918418" y="1535386"/>
            <a:ext cx="640888" cy="18744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 rot="502496">
            <a:off x="4584678" y="1540305"/>
            <a:ext cx="678105" cy="218425"/>
          </a:xfrm>
          <a:prstGeom prst="curvedDownArrow">
            <a:avLst>
              <a:gd name="adj1" fmla="val 16274"/>
              <a:gd name="adj2" fmla="val 41919"/>
              <a:gd name="adj3" fmla="val 67411"/>
            </a:avLst>
          </a:prstGeom>
          <a:solidFill>
            <a:srgbClr val="FF0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95410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обеспечение рационального использования энергетических ресурсов за счет реализации мероприятий по сбережению и повышению энергетической эффективности</a:t>
            </a: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41581"/>
              </p:ext>
            </p:extLst>
          </p:nvPr>
        </p:nvGraphicFramePr>
        <p:xfrm>
          <a:off x="808856" y="5257800"/>
          <a:ext cx="7651576" cy="727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635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4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4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382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05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3535">
                <a:tc>
                  <a:txBody>
                    <a:bodyPr/>
                    <a:lstStyle/>
                    <a:p>
                      <a:pPr marL="97790" marR="4083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Замена светильников на энергосберегающие</a:t>
                      </a:r>
                      <a:endParaRPr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шт.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5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100" dirty="0">
                          <a:latin typeface="Arial"/>
                          <a:cs typeface="Arial"/>
                        </a:rPr>
                        <a:t>2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5708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«Развитие и поддержка малого и среднего предпринимательства в Китовском сельском поселении Шуйского муниципального района»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31958"/>
              </p:ext>
            </p:extLst>
          </p:nvPr>
        </p:nvGraphicFramePr>
        <p:xfrm>
          <a:off x="194805" y="3886200"/>
          <a:ext cx="8778592" cy="13349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«Организационное и информационное содействие созданию и развитию малого и среднего предпринимательства»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18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«Обеспечение организации и проведения мероприятий, связанных с созданием и развитием малого и среднего предпринимательства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798442820"/>
              </p:ext>
            </p:extLst>
          </p:nvPr>
        </p:nvGraphicFramePr>
        <p:xfrm>
          <a:off x="1676400" y="987573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95225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805" y="2839253"/>
            <a:ext cx="7373477" cy="73866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400" b="1" dirty="0"/>
              <a:t>Целями муниципальной программы являются:</a:t>
            </a:r>
          </a:p>
          <a:p>
            <a:r>
              <a:rPr lang="ru-RU" sz="1400" dirty="0"/>
              <a:t>Создание благоприятных условий для устойчивого развития малого и среднего предпринимательства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6755" y="987573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495800" y="968589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73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9455" y="0"/>
            <a:ext cx="9252520" cy="103183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tabLst>
                <a:tab pos="2603500" algn="l"/>
              </a:tabLst>
            </a:pPr>
            <a:r>
              <a:rPr lang="ru-RU" sz="2000" dirty="0">
                <a:solidFill>
                  <a:prstClr val="black"/>
                </a:solidFill>
                <a:latin typeface="Arial Narrow" panose="020B0606020202030204" pitchFamily="34" charset="0"/>
                <a:ea typeface="+mn-ea"/>
                <a:cs typeface="+mn-cs"/>
              </a:rPr>
              <a:t>МП «Улучшение условий и охраны труда в Китовском сельском поселении»»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52320" y="771549"/>
            <a:ext cx="100811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тыс. рублей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06104"/>
              </p:ext>
            </p:extLst>
          </p:nvPr>
        </p:nvGraphicFramePr>
        <p:xfrm>
          <a:off x="182704" y="3459607"/>
          <a:ext cx="8778592" cy="1341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763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03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3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 Narrow" panose="020B0606020202030204" pitchFamily="34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2023 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2024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2025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53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Подпрограмма «Улучшение условий и охраны труда в Администрации Китовского сельского поселения</a:t>
                      </a:r>
                      <a:r>
                        <a:rPr lang="ru-RU" sz="1050" kern="1200" baseline="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муниципальных учреждениях Китовского сельского поселения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Основное мероприятие «Организация и проведение специальной оценки условий труда»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</a:t>
                      </a: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9594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мероприятие «Организация обучения по охране труда»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1,5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4,0</a:t>
                      </a:r>
                      <a:endParaRPr lang="ru-RU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259959540"/>
              </p:ext>
            </p:extLst>
          </p:nvPr>
        </p:nvGraphicFramePr>
        <p:xfrm>
          <a:off x="1721644" y="462771"/>
          <a:ext cx="4953000" cy="1603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Выгнутая вверх стрелка 22"/>
          <p:cNvSpPr/>
          <p:nvPr/>
        </p:nvSpPr>
        <p:spPr>
          <a:xfrm>
            <a:off x="2969079" y="80277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2267708"/>
            <a:ext cx="7373477" cy="93871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100" b="1" dirty="0"/>
              <a:t>Целями муниципальной программы являются:</a:t>
            </a:r>
          </a:p>
          <a:p>
            <a:r>
              <a:rPr lang="ru-RU" sz="1100" dirty="0"/>
              <a:t>- обеспечение безопасности жизни и здоровья работающих граждан, повышение  гарантий  их законных прав на безопасные  условия  труда;</a:t>
            </a:r>
          </a:p>
          <a:p>
            <a:r>
              <a:rPr lang="ru-RU" sz="1100" dirty="0"/>
              <a:t>- защита интересов общества и государства путем сокращения количества случаев производственного травматизма и профессиональных заболеваний</a:t>
            </a:r>
          </a:p>
        </p:txBody>
      </p:sp>
      <p:sp>
        <p:nvSpPr>
          <p:cNvPr id="11" name="Выгнутая вверх стрелка 10"/>
          <p:cNvSpPr/>
          <p:nvPr/>
        </p:nvSpPr>
        <p:spPr>
          <a:xfrm>
            <a:off x="3743150" y="778594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4530389" y="718417"/>
            <a:ext cx="825245" cy="324154"/>
          </a:xfrm>
          <a:prstGeom prst="curvedDownArrow">
            <a:avLst>
              <a:gd name="adj1" fmla="val 16274"/>
              <a:gd name="adj2" fmla="val 50704"/>
              <a:gd name="adj3" fmla="val 69660"/>
            </a:avLst>
          </a:prstGeom>
          <a:solidFill>
            <a:srgbClr val="FF0000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3" name="objec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86636"/>
              </p:ext>
            </p:extLst>
          </p:nvPr>
        </p:nvGraphicFramePr>
        <p:xfrm>
          <a:off x="746212" y="4876800"/>
          <a:ext cx="7651576" cy="19434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2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53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65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5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3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186">
                <a:tc>
                  <a:txBody>
                    <a:bodyPr/>
                    <a:lstStyle/>
                    <a:p>
                      <a:pPr marL="133858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Целевые</a:t>
                      </a:r>
                      <a:r>
                        <a:rPr sz="1200" b="1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200" b="1" spc="-1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3510" marR="123825" indent="45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10" dirty="0">
                          <a:latin typeface="Times New Roman" pitchFamily="18" charset="0"/>
                          <a:cs typeface="Times New Roman" pitchFamily="18" charset="0"/>
                        </a:rPr>
                        <a:t>ед.  </a:t>
                      </a:r>
                      <a:r>
                        <a:rPr sz="1000" dirty="0">
                          <a:latin typeface="Times New Roman" pitchFamily="18" charset="0"/>
                          <a:cs typeface="Times New Roman" pitchFamily="18" charset="0"/>
                        </a:rPr>
                        <a:t>изм.</a:t>
                      </a: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lang="ru-RU" sz="1000" spc="-5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00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00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00" spc="-5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Число несчастных случаев на производстве со смертельным исходом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ед.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пострадавших в результате несчастных случаев на производстве с утратой трудоспособности на 1 рабочий день и более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Численность обученных по охране труда руководителей и специалистов в обучающих организациях, аккредитованных в установленном порядке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чел.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146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endParaRPr lang="ru-RU" sz="1400" b="1" spc="-5" dirty="0">
              <a:solidFill>
                <a:srgbClr val="FFFFFF"/>
              </a:solidFill>
              <a:latin typeface="Bookman Old Style"/>
              <a:cs typeface="Bookman Old Style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Расходы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бюджета Китовского сельского поселения 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рамках непрограммных направлений</a:t>
            </a:r>
            <a:r>
              <a:rPr lang="ru-RU" sz="1600" b="1" spc="200" dirty="0">
                <a:solidFill>
                  <a:srgbClr val="FFFFFF"/>
                </a:solidFill>
                <a:latin typeface="+mj-lt"/>
                <a:cs typeface="Bookman Old Style"/>
              </a:rPr>
              <a:t>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расходов</a:t>
            </a:r>
            <a:endParaRPr lang="ru-RU" sz="1600" dirty="0">
              <a:latin typeface="+mj-lt"/>
              <a:cs typeface="Bookman Old Style"/>
            </a:endParaRPr>
          </a:p>
          <a:p>
            <a:pPr algn="ctr">
              <a:lnSpc>
                <a:spcPct val="100000"/>
              </a:lnSpc>
            </a:pP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в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2023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– </a:t>
            </a:r>
            <a:r>
              <a:rPr lang="ru-RU" sz="1600" b="1" spc="-5" dirty="0" smtClean="0">
                <a:solidFill>
                  <a:srgbClr val="FFFFFF"/>
                </a:solidFill>
                <a:latin typeface="+mj-lt"/>
                <a:cs typeface="Bookman Old Style"/>
              </a:rPr>
              <a:t>2025 </a:t>
            </a:r>
            <a:r>
              <a:rPr lang="ru-RU" sz="1600" b="1" spc="-5" dirty="0">
                <a:solidFill>
                  <a:srgbClr val="FFFFFF"/>
                </a:solidFill>
                <a:latin typeface="+mj-lt"/>
                <a:cs typeface="Bookman Old Style"/>
              </a:rPr>
              <a:t>годах, </a:t>
            </a:r>
            <a:r>
              <a:rPr lang="ru-RU" sz="1600" b="1" spc="-10" dirty="0">
                <a:solidFill>
                  <a:srgbClr val="FFFFFF"/>
                </a:solidFill>
                <a:latin typeface="+mj-lt"/>
                <a:cs typeface="Bookman Old Style"/>
              </a:rPr>
              <a:t>руб.</a:t>
            </a:r>
            <a:endParaRPr lang="ru-RU" sz="1600" dirty="0">
              <a:latin typeface="+mj-lt"/>
              <a:cs typeface="Bookman Old Style"/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90044"/>
              </p:ext>
            </p:extLst>
          </p:nvPr>
        </p:nvGraphicFramePr>
        <p:xfrm>
          <a:off x="152400" y="1371600"/>
          <a:ext cx="8382000" cy="51746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44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40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1216">
                <a:tc>
                  <a:txBody>
                    <a:bodyPr/>
                    <a:lstStyle/>
                    <a:p>
                      <a:pPr marL="106680" marR="86360" indent="330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№  п</a:t>
                      </a:r>
                      <a:r>
                        <a:rPr sz="1050" b="1" spc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sz="1050" b="1" dirty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6286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5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sz="1050" b="1" spc="-4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sz="1050" b="1" spc="-15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lang="ru-RU"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050" b="1" spc="-3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sz="1050" b="1" spc="-3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b="1" spc="-1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56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37590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252 675,0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246 500,0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254 900,0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11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105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судебных решений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1 027 489,01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300 000,0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260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11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представления муниципальных услуг на базе и через удаленные рабочие места муниципального автономного учреждения городского округа Шуя «Многофункциональный центр предоставления государственных и муниципальных услуг» 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77 355,12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81 787,92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5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трансферты, предоставляемые из бюджета Шуйского муниципального района бюджетам сельских поселений Шуйского муниципального района на осуществление части полномочий Шуйского муниципального района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512 927,66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057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355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юридических и адвокатских услуг, судебных издержек, связанных с предоставлением интересов Китовского сельского поселения в судебных и иных юридических спорах </a:t>
                      </a:r>
                      <a:endParaRPr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60 000,00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101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внутреннего финансового контроля в соответствии с заключенными соглашениями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818,76</a:t>
                      </a: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 algn="just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трансферты, передаваемые  из бюджета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сельского поселений бюджету Шуйского муниципальных районов на исполнение части полномочий по осуществлению муниципального внешнего финансового контроля в соответствии с заключенными соглашениями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76 170,35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72 734,56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72 734,56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2B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7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6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2 007 435,90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761 841,24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688 453,32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360 000,0</a:t>
                      </a:r>
                      <a:endParaRPr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400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9" name="object 11"/>
          <p:cNvSpPr/>
          <p:nvPr/>
        </p:nvSpPr>
        <p:spPr>
          <a:xfrm>
            <a:off x="8087999" y="142851"/>
            <a:ext cx="1056000" cy="867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652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143001" y="1905000"/>
            <a:ext cx="7010400" cy="2964160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Бюджетные ассигнования на финансирование социально-значимых проектов из бюджета Китовского сельского поселения на </a:t>
            </a:r>
            <a:r>
              <a:rPr lang="ru-RU" sz="1400" dirty="0" smtClean="0">
                <a:solidFill>
                  <a:schemeClr val="bg2"/>
                </a:solidFill>
                <a:latin typeface="+mj-lt"/>
                <a:cs typeface="Arial" pitchFamily="34" charset="0"/>
              </a:rPr>
              <a:t>2023 </a:t>
            </a:r>
            <a:r>
              <a:rPr lang="ru-RU" sz="1400" dirty="0">
                <a:solidFill>
                  <a:schemeClr val="bg2"/>
                </a:solidFill>
                <a:latin typeface="+mj-lt"/>
                <a:cs typeface="Arial" pitchFamily="34" charset="0"/>
              </a:rPr>
              <a:t>год не предусмотрены </a:t>
            </a:r>
          </a:p>
          <a:p>
            <a:pPr algn="ctr"/>
            <a:endParaRPr lang="ru-RU" sz="1400" dirty="0">
              <a:solidFill>
                <a:schemeClr val="bg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6800" y="1828800"/>
            <a:ext cx="7178675" cy="3184376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415" y="1327993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495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928674"/>
            <a:ext cx="1151999" cy="91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316713" y="1027032"/>
            <a:ext cx="7479665" cy="758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ДОХОДЫ БЮДЖЕТА </a:t>
            </a:r>
            <a:r>
              <a:rPr sz="1600" spc="-5" dirty="0">
                <a:latin typeface="Arial"/>
                <a:cs typeface="Arial"/>
              </a:rPr>
              <a:t>– </a:t>
            </a:r>
            <a:r>
              <a:rPr sz="1600" spc="-10" dirty="0">
                <a:latin typeface="Arial"/>
                <a:cs typeface="Arial"/>
              </a:rPr>
              <a:t>поступающие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20" dirty="0">
                <a:latin typeface="Arial"/>
                <a:cs typeface="Arial"/>
              </a:rPr>
              <a:t>бюджет </a:t>
            </a:r>
            <a:r>
              <a:rPr sz="1600" spc="-10" dirty="0">
                <a:latin typeface="Arial"/>
                <a:cs typeface="Arial"/>
              </a:rPr>
              <a:t>денежные</a:t>
            </a:r>
            <a:r>
              <a:rPr sz="1600" spc="2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средства,</a:t>
            </a:r>
            <a:endParaRPr sz="16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"/>
              </a:spcBef>
            </a:pPr>
            <a:r>
              <a:rPr sz="1600" spc="-5" dirty="0">
                <a:latin typeface="Arial"/>
                <a:cs typeface="Arial"/>
              </a:rPr>
              <a:t>за </a:t>
            </a:r>
            <a:r>
              <a:rPr sz="1600" spc="-10" dirty="0">
                <a:latin typeface="Arial"/>
                <a:cs typeface="Arial"/>
              </a:rPr>
              <a:t>исключением средств, </a:t>
            </a:r>
            <a:r>
              <a:rPr sz="1600" spc="-15" dirty="0">
                <a:latin typeface="Arial"/>
                <a:cs typeface="Arial"/>
              </a:rPr>
              <a:t>являющихся </a:t>
            </a:r>
            <a:r>
              <a:rPr sz="1600" spc="-5" dirty="0">
                <a:latin typeface="Arial"/>
                <a:cs typeface="Arial"/>
              </a:rPr>
              <a:t>в </a:t>
            </a:r>
            <a:r>
              <a:rPr sz="1600" spc="-15" dirty="0">
                <a:latin typeface="Arial"/>
                <a:cs typeface="Arial"/>
              </a:rPr>
              <a:t>соответствии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sz="1600" spc="-15" dirty="0">
                <a:latin typeface="Arial"/>
                <a:cs typeface="Arial"/>
              </a:rPr>
              <a:t>Бюджетным </a:t>
            </a:r>
            <a:r>
              <a:rPr sz="1600" spc="-10" dirty="0">
                <a:latin typeface="Arial"/>
                <a:cs typeface="Arial"/>
              </a:rPr>
              <a:t>кодексом  </a:t>
            </a:r>
            <a:r>
              <a:rPr sz="1600" spc="-15" dirty="0">
                <a:latin typeface="Arial"/>
                <a:cs typeface="Arial"/>
              </a:rPr>
              <a:t>Российской Федерации </a:t>
            </a:r>
            <a:r>
              <a:rPr sz="1600" spc="-10" dirty="0">
                <a:latin typeface="Arial"/>
                <a:cs typeface="Arial"/>
              </a:rPr>
              <a:t>источниками финансирования дефицита</a:t>
            </a:r>
            <a:r>
              <a:rPr sz="1600" spc="31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03960" y="331472"/>
            <a:ext cx="39370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БЮДЖЕТА</a:t>
            </a:r>
            <a:endParaRPr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14287" y="2847771"/>
            <a:ext cx="2700655" cy="3426460"/>
          </a:xfrm>
          <a:custGeom>
            <a:avLst/>
            <a:gdLst/>
            <a:ahLst/>
            <a:cxnLst/>
            <a:rect l="l" t="t" r="r" b="b"/>
            <a:pathLst>
              <a:path w="2700655" h="3426460">
                <a:moveTo>
                  <a:pt x="0" y="3425977"/>
                </a:moveTo>
                <a:lnTo>
                  <a:pt x="2700566" y="3425977"/>
                </a:lnTo>
                <a:lnTo>
                  <a:pt x="2700566" y="0"/>
                </a:lnTo>
                <a:lnTo>
                  <a:pt x="0" y="0"/>
                </a:lnTo>
                <a:lnTo>
                  <a:pt x="0" y="342597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14287" y="2673743"/>
            <a:ext cx="2700655" cy="3600450"/>
          </a:xfrm>
          <a:custGeom>
            <a:avLst/>
            <a:gdLst/>
            <a:ahLst/>
            <a:cxnLst/>
            <a:rect l="l" t="t" r="r" b="b"/>
            <a:pathLst>
              <a:path w="2700655" h="3600450">
                <a:moveTo>
                  <a:pt x="0" y="0"/>
                </a:moveTo>
                <a:lnTo>
                  <a:pt x="2700566" y="0"/>
                </a:lnTo>
                <a:lnTo>
                  <a:pt x="2700566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1553481" y="2974991"/>
            <a:ext cx="128270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  </a:t>
            </a:r>
            <a:r>
              <a:rPr sz="1400" spc="-35" dirty="0">
                <a:latin typeface="Arial"/>
                <a:cs typeface="Arial"/>
              </a:rPr>
              <a:t>у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spc="-40" dirty="0">
                <a:latin typeface="Arial"/>
                <a:cs typeface="Arial"/>
              </a:rPr>
              <a:t>в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нн</a:t>
            </a:r>
            <a:r>
              <a:rPr sz="1400" spc="-5" dirty="0">
                <a:latin typeface="Arial"/>
                <a:cs typeface="Arial"/>
              </a:rPr>
              <a:t>ых</a:t>
            </a:r>
            <a:endParaRPr sz="1400" dirty="0">
              <a:latin typeface="Arial"/>
              <a:cs typeface="Arial"/>
            </a:endParaRPr>
          </a:p>
          <a:p>
            <a:pPr marL="289560" marR="5080" indent="211454">
              <a:lnSpc>
                <a:spcPct val="100000"/>
              </a:lnSpc>
            </a:pP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де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10" dirty="0">
                <a:latin typeface="Arial"/>
                <a:cs typeface="Arial"/>
              </a:rPr>
              <a:t>с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м  Ф</a:t>
            </a:r>
            <a:r>
              <a:rPr sz="1400" spc="-4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рации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93022" y="2974991"/>
            <a:ext cx="110680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  </a:t>
            </a:r>
            <a:r>
              <a:rPr sz="1400" spc="-10" dirty="0">
                <a:latin typeface="Arial"/>
                <a:cs typeface="Arial"/>
              </a:rPr>
              <a:t>налогов,  Налоговым  Российской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3022" y="4041790"/>
            <a:ext cx="2420620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850265" indent="-1720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>
                <a:latin typeface="Arial"/>
                <a:cs typeface="Arial"/>
              </a:rPr>
              <a:t>налог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доходы  </a:t>
            </a:r>
            <a:r>
              <a:rPr sz="1400" spc="-5" dirty="0">
                <a:latin typeface="Arial"/>
                <a:cs typeface="Arial"/>
              </a:rPr>
              <a:t>физических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marR="549910" indent="-1720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185420" algn="l"/>
              </a:tabLst>
            </a:pPr>
            <a:r>
              <a:rPr sz="1400" dirty="0" err="1">
                <a:latin typeface="Arial"/>
                <a:cs typeface="Arial"/>
              </a:rPr>
              <a:t>налог</a:t>
            </a:r>
            <a:r>
              <a:rPr sz="1400" dirty="0">
                <a:latin typeface="Arial"/>
                <a:cs typeface="Arial"/>
              </a:rPr>
              <a:t> на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имущество  физических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лиц;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 err="1">
                <a:latin typeface="Arial"/>
                <a:cs typeface="Arial"/>
              </a:rPr>
              <a:t>земельный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налог;</a:t>
            </a: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государственная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пошлина;</a:t>
            </a:r>
            <a:endParaRPr sz="1400" dirty="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"/>
              <a:tabLst>
                <a:tab pos="18542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060001" y="2863405"/>
            <a:ext cx="3024505" cy="3410585"/>
          </a:xfrm>
          <a:prstGeom prst="rect">
            <a:avLst/>
          </a:prstGeom>
          <a:solidFill>
            <a:schemeClr val="bg2"/>
          </a:solidFill>
          <a:ln w="25400">
            <a:solidFill>
              <a:srgbClr val="6F6FBC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90805" marR="83185">
              <a:lnSpc>
                <a:spcPct val="100000"/>
              </a:lnSpc>
              <a:spcBef>
                <a:spcPts val="980"/>
              </a:spcBef>
              <a:tabLst>
                <a:tab pos="1322705" algn="l"/>
                <a:tab pos="1406525" algn="l"/>
                <a:tab pos="1647189" algn="l"/>
                <a:tab pos="1978025" algn="l"/>
                <a:tab pos="2390775" algn="l"/>
              </a:tabLst>
            </a:pPr>
            <a:r>
              <a:rPr sz="1400" spc="-5" dirty="0">
                <a:latin typeface="Arial"/>
                <a:cs typeface="Arial"/>
              </a:rPr>
              <a:t>По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10" dirty="0">
                <a:latin typeface="Arial"/>
                <a:cs typeface="Arial"/>
              </a:rPr>
              <a:t>т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я	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т	</a:t>
            </a:r>
            <a:r>
              <a:rPr sz="1400" spc="-10" dirty="0">
                <a:latin typeface="Arial"/>
                <a:cs typeface="Arial"/>
              </a:rPr>
              <a:t>у</a:t>
            </a:r>
            <a:r>
              <a:rPr sz="1400" spc="-5" dirty="0">
                <a:latin typeface="Arial"/>
                <a:cs typeface="Arial"/>
              </a:rPr>
              <a:t>пл</a:t>
            </a:r>
            <a:r>
              <a:rPr sz="1400" spc="-40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ты	</a:t>
            </a:r>
            <a:r>
              <a:rPr sz="1400" spc="-20" dirty="0">
                <a:latin typeface="Arial"/>
                <a:cs typeface="Arial"/>
              </a:rPr>
              <a:t>д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г</a:t>
            </a:r>
            <a:r>
              <a:rPr sz="1400" spc="0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х  </a:t>
            </a:r>
            <a:r>
              <a:rPr sz="1400" spc="-5" dirty="0">
                <a:latin typeface="Arial"/>
                <a:cs typeface="Arial"/>
              </a:rPr>
              <a:t>пошлин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сборов, </a:t>
            </a:r>
            <a:r>
              <a:rPr sz="1400" spc="-10" dirty="0">
                <a:latin typeface="Arial"/>
                <a:cs typeface="Arial"/>
              </a:rPr>
              <a:t>установленных  </a:t>
            </a:r>
            <a:r>
              <a:rPr sz="140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20" dirty="0">
                <a:latin typeface="Arial"/>
                <a:cs typeface="Arial"/>
              </a:rPr>
              <a:t>т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во</a:t>
            </a:r>
            <a:r>
              <a:rPr sz="1400" dirty="0">
                <a:latin typeface="Arial"/>
                <a:cs typeface="Arial"/>
              </a:rPr>
              <a:t>м	</a:t>
            </a:r>
            <a:r>
              <a:rPr sz="1400" spc="-65" dirty="0">
                <a:latin typeface="Arial"/>
                <a:cs typeface="Arial"/>
              </a:rPr>
              <a:t>Р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0" dirty="0">
                <a:latin typeface="Arial"/>
                <a:cs typeface="Arial"/>
              </a:rPr>
              <a:t>сс</a:t>
            </a:r>
            <a:r>
              <a:rPr sz="1400" spc="-5" dirty="0">
                <a:latin typeface="Arial"/>
                <a:cs typeface="Arial"/>
              </a:rPr>
              <a:t>ий</a:t>
            </a:r>
            <a:r>
              <a:rPr sz="1400" spc="0" dirty="0">
                <a:latin typeface="Arial"/>
                <a:cs typeface="Arial"/>
              </a:rPr>
              <a:t>ск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й  </a:t>
            </a:r>
            <a:r>
              <a:rPr sz="1400" spc="-10" dirty="0">
                <a:latin typeface="Arial"/>
                <a:cs typeface="Arial"/>
              </a:rPr>
              <a:t>Федерации, </a:t>
            </a:r>
            <a:r>
              <a:rPr sz="1400" dirty="0">
                <a:latin typeface="Arial"/>
                <a:cs typeface="Arial"/>
              </a:rPr>
              <a:t>а </a:t>
            </a:r>
            <a:r>
              <a:rPr sz="1400" spc="-10" dirty="0">
                <a:latin typeface="Arial"/>
                <a:cs typeface="Arial"/>
              </a:rPr>
              <a:t>также </a:t>
            </a:r>
            <a:r>
              <a:rPr sz="1400" spc="-5" dirty="0">
                <a:latin typeface="Arial"/>
                <a:cs typeface="Arial"/>
              </a:rPr>
              <a:t>штрафов </a:t>
            </a:r>
            <a:r>
              <a:rPr sz="1400" spc="-10" dirty="0">
                <a:latin typeface="Arial"/>
                <a:cs typeface="Arial"/>
              </a:rPr>
              <a:t>за  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15" dirty="0">
                <a:latin typeface="Arial"/>
                <a:cs typeface="Arial"/>
              </a:rPr>
              <a:t>ар</a:t>
            </a:r>
            <a:r>
              <a:rPr sz="1400" spc="-20" dirty="0">
                <a:latin typeface="Arial"/>
                <a:cs typeface="Arial"/>
              </a:rPr>
              <a:t>у</a:t>
            </a:r>
            <a:r>
              <a:rPr sz="1400" dirty="0">
                <a:latin typeface="Arial"/>
                <a:cs typeface="Arial"/>
              </a:rPr>
              <a:t>ш</a:t>
            </a:r>
            <a:r>
              <a:rPr sz="1400" spc="-5" dirty="0">
                <a:latin typeface="Arial"/>
                <a:cs typeface="Arial"/>
              </a:rPr>
              <a:t>е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dirty="0">
                <a:latin typeface="Arial"/>
                <a:cs typeface="Arial"/>
              </a:rPr>
              <a:t>е		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15" dirty="0">
                <a:latin typeface="Arial"/>
                <a:cs typeface="Arial"/>
              </a:rPr>
              <a:t>а</a:t>
            </a:r>
            <a:r>
              <a:rPr sz="1400" spc="0" dirty="0">
                <a:latin typeface="Arial"/>
                <a:cs typeface="Arial"/>
              </a:rPr>
              <a:t>к</a:t>
            </a:r>
            <a:r>
              <a:rPr sz="1400" spc="-5" dirty="0">
                <a:latin typeface="Arial"/>
                <a:cs typeface="Arial"/>
              </a:rPr>
              <a:t>о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40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д</a:t>
            </a:r>
            <a:r>
              <a:rPr sz="1400" spc="-50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spc="-65" dirty="0">
                <a:latin typeface="Arial"/>
                <a:cs typeface="Arial"/>
              </a:rPr>
              <a:t>е</a:t>
            </a:r>
            <a:r>
              <a:rPr sz="1400" spc="-5" dirty="0">
                <a:latin typeface="Arial"/>
                <a:cs typeface="Arial"/>
              </a:rPr>
              <a:t>л</a:t>
            </a:r>
            <a:r>
              <a:rPr sz="1400" spc="-15" dirty="0">
                <a:latin typeface="Arial"/>
                <a:cs typeface="Arial"/>
              </a:rPr>
              <a:t>ь</a:t>
            </a:r>
            <a:r>
              <a:rPr sz="1400" spc="-10" dirty="0">
                <a:latin typeface="Arial"/>
                <a:cs typeface="Arial"/>
              </a:rPr>
              <a:t>с</a:t>
            </a:r>
            <a:r>
              <a:rPr sz="1400" spc="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ва,  </a:t>
            </a:r>
            <a:r>
              <a:rPr sz="1400" spc="-5" dirty="0">
                <a:latin typeface="Arial"/>
                <a:cs typeface="Arial"/>
              </a:rPr>
              <a:t>например:</a:t>
            </a:r>
            <a:endParaRPr sz="1400" dirty="0">
              <a:latin typeface="Arial"/>
              <a:cs typeface="Arial"/>
            </a:endParaRPr>
          </a:p>
          <a:p>
            <a:pPr marL="289560" marR="108585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spc="-10" dirty="0">
                <a:latin typeface="Arial"/>
                <a:cs typeface="Arial"/>
              </a:rPr>
              <a:t>использования  </a:t>
            </a:r>
            <a:r>
              <a:rPr sz="1400" spc="-5" dirty="0">
                <a:latin typeface="Arial"/>
                <a:cs typeface="Arial"/>
              </a:rPr>
              <a:t>имущества, </a:t>
            </a:r>
            <a:r>
              <a:rPr sz="1400" spc="-15" dirty="0">
                <a:latin typeface="Arial"/>
                <a:cs typeface="Arial"/>
              </a:rPr>
              <a:t>находящегося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5" dirty="0">
                <a:latin typeface="Arial"/>
                <a:cs typeface="Arial"/>
              </a:rPr>
              <a:t>муниципальной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собственности;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5" dirty="0">
                <a:latin typeface="Arial"/>
                <a:cs typeface="Arial"/>
              </a:rPr>
              <a:t>доходы </a:t>
            </a:r>
            <a:r>
              <a:rPr sz="1400" spc="-20" dirty="0">
                <a:latin typeface="Arial"/>
                <a:cs typeface="Arial"/>
              </a:rPr>
              <a:t>от </a:t>
            </a:r>
            <a:r>
              <a:rPr sz="1400" dirty="0">
                <a:latin typeface="Arial"/>
                <a:cs typeface="Arial"/>
              </a:rPr>
              <a:t>оказания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платных</a:t>
            </a:r>
            <a:endParaRPr sz="1400" dirty="0">
              <a:latin typeface="Arial"/>
              <a:cs typeface="Arial"/>
            </a:endParaRPr>
          </a:p>
          <a:p>
            <a:pPr marL="289560" marR="371475" indent="-63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услуг (работ) </a:t>
            </a:r>
            <a:r>
              <a:rPr sz="1400" dirty="0">
                <a:latin typeface="Arial"/>
                <a:cs typeface="Arial"/>
              </a:rPr>
              <a:t>и </a:t>
            </a:r>
            <a:r>
              <a:rPr sz="1400" spc="-5" dirty="0">
                <a:latin typeface="Arial"/>
                <a:cs typeface="Arial"/>
              </a:rPr>
              <a:t>компенсации  </a:t>
            </a:r>
            <a:r>
              <a:rPr sz="1400" spc="-15" dirty="0">
                <a:latin typeface="Arial"/>
                <a:cs typeface="Arial"/>
              </a:rPr>
              <a:t>затрат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государства;</a:t>
            </a:r>
            <a:endParaRPr sz="1400" dirty="0">
              <a:latin typeface="Arial"/>
              <a:cs typeface="Arial"/>
            </a:endParaRPr>
          </a:p>
          <a:p>
            <a:pPr marL="289560" marR="146050" indent="-198120">
              <a:lnSpc>
                <a:spcPts val="1680"/>
              </a:lnSpc>
              <a:spcBef>
                <a:spcPts val="50"/>
              </a:spcBef>
              <a:buFont typeface="Wingdings"/>
              <a:buChar char=""/>
              <a:tabLst>
                <a:tab pos="279400" algn="l"/>
              </a:tabLst>
            </a:pPr>
            <a:r>
              <a:rPr sz="1400" spc="-5" dirty="0">
                <a:latin typeface="Arial"/>
                <a:cs typeface="Arial"/>
              </a:rPr>
              <a:t>штрафы, санкции, </a:t>
            </a:r>
            <a:r>
              <a:rPr sz="1400" spc="-10" dirty="0">
                <a:latin typeface="Arial"/>
                <a:cs typeface="Arial"/>
              </a:rPr>
              <a:t>возмещение  </a:t>
            </a:r>
            <a:r>
              <a:rPr sz="1400" spc="-15" dirty="0">
                <a:latin typeface="Arial"/>
                <a:cs typeface="Arial"/>
              </a:rPr>
              <a:t>ущерба;</a:t>
            </a:r>
            <a:endParaRPr sz="1400" dirty="0">
              <a:latin typeface="Arial"/>
              <a:cs typeface="Arial"/>
            </a:endParaRPr>
          </a:p>
          <a:p>
            <a:pPr marL="289560" indent="-198120">
              <a:lnSpc>
                <a:spcPts val="1625"/>
              </a:lnSpc>
              <a:buFont typeface="Wingdings"/>
              <a:buChar char=""/>
              <a:tabLst>
                <a:tab pos="279400" algn="l"/>
              </a:tabLst>
            </a:pPr>
            <a:r>
              <a:rPr sz="1400" spc="-10" dirty="0">
                <a:latin typeface="Arial"/>
                <a:cs typeface="Arial"/>
              </a:rPr>
              <a:t>другие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15075" y="2865386"/>
            <a:ext cx="2700020" cy="3397885"/>
          </a:xfrm>
          <a:custGeom>
            <a:avLst/>
            <a:gdLst/>
            <a:ahLst/>
            <a:cxnLst/>
            <a:rect l="l" t="t" r="r" b="b"/>
            <a:pathLst>
              <a:path w="2700020" h="3397885">
                <a:moveTo>
                  <a:pt x="0" y="3397478"/>
                </a:moveTo>
                <a:lnTo>
                  <a:pt x="2699994" y="3397478"/>
                </a:lnTo>
                <a:lnTo>
                  <a:pt x="2699994" y="0"/>
                </a:lnTo>
                <a:lnTo>
                  <a:pt x="0" y="0"/>
                </a:lnTo>
                <a:lnTo>
                  <a:pt x="0" y="339747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6215075" y="2662859"/>
            <a:ext cx="2700020" cy="3600450"/>
          </a:xfrm>
          <a:custGeom>
            <a:avLst/>
            <a:gdLst/>
            <a:ahLst/>
            <a:cxnLst/>
            <a:rect l="l" t="t" r="r" b="b"/>
            <a:pathLst>
              <a:path w="2700020" h="3600450">
                <a:moveTo>
                  <a:pt x="0" y="0"/>
                </a:moveTo>
                <a:lnTo>
                  <a:pt x="2699994" y="0"/>
                </a:lnTo>
                <a:lnTo>
                  <a:pt x="2699994" y="3600005"/>
                </a:lnTo>
                <a:lnTo>
                  <a:pt x="0" y="360000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746707" y="2964108"/>
            <a:ext cx="10896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670" algn="l"/>
              </a:tabLst>
            </a:pPr>
            <a:r>
              <a:rPr sz="1400" spc="-20" dirty="0">
                <a:latin typeface="Arial"/>
                <a:cs typeface="Arial"/>
              </a:rPr>
              <a:t>от	</a:t>
            </a:r>
            <a:r>
              <a:rPr sz="1400" spc="-10" dirty="0">
                <a:latin typeface="Arial"/>
                <a:cs typeface="Arial"/>
              </a:rPr>
              <a:t>других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06513" y="2964108"/>
            <a:ext cx="113538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Поступления  </a:t>
            </a:r>
            <a:r>
              <a:rPr sz="1400" spc="-15" dirty="0">
                <a:latin typeface="Arial"/>
                <a:cs typeface="Arial"/>
              </a:rPr>
              <a:t>бюджетов  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15" dirty="0">
                <a:latin typeface="Arial"/>
                <a:cs typeface="Arial"/>
              </a:rPr>
              <a:t>р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spc="-10" dirty="0">
                <a:latin typeface="Arial"/>
                <a:cs typeface="Arial"/>
              </a:rPr>
              <a:t>н</a:t>
            </a:r>
            <a:r>
              <a:rPr sz="1400" spc="0" dirty="0">
                <a:latin typeface="Arial"/>
                <a:cs typeface="Arial"/>
              </a:rPr>
              <a:t>с</a:t>
            </a:r>
            <a:r>
              <a:rPr sz="1400" spc="-5" dirty="0">
                <a:latin typeface="Arial"/>
                <a:cs typeface="Arial"/>
              </a:rPr>
              <a:t>фе</a:t>
            </a:r>
            <a:r>
              <a:rPr sz="1400" spc="-50" dirty="0">
                <a:latin typeface="Arial"/>
                <a:cs typeface="Arial"/>
              </a:rPr>
              <a:t>р</a:t>
            </a:r>
            <a:r>
              <a:rPr sz="1400" dirty="0">
                <a:latin typeface="Arial"/>
                <a:cs typeface="Arial"/>
              </a:rPr>
              <a:t>т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spc="-15" dirty="0">
                <a:latin typeface="Arial"/>
                <a:cs typeface="Arial"/>
              </a:rPr>
              <a:t>)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473896" y="3177543"/>
            <a:ext cx="136334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95" marR="5080" indent="-26543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(</a:t>
            </a:r>
            <a:r>
              <a:rPr sz="1400" spc="-20" dirty="0">
                <a:latin typeface="Arial"/>
                <a:cs typeface="Arial"/>
              </a:rPr>
              <a:t>м</a:t>
            </a:r>
            <a:r>
              <a:rPr sz="1400" spc="-25" dirty="0">
                <a:latin typeface="Arial"/>
                <a:cs typeface="Arial"/>
              </a:rPr>
              <a:t>е</a:t>
            </a:r>
            <a:r>
              <a:rPr sz="1400" spc="0" dirty="0">
                <a:latin typeface="Arial"/>
                <a:cs typeface="Arial"/>
              </a:rPr>
              <a:t>ж</a:t>
            </a:r>
            <a:r>
              <a:rPr sz="1400" spc="-5" dirty="0">
                <a:latin typeface="Arial"/>
                <a:cs typeface="Arial"/>
              </a:rPr>
              <a:t>б</a:t>
            </a:r>
            <a:r>
              <a:rPr sz="1400" spc="-35" dirty="0">
                <a:latin typeface="Arial"/>
                <a:cs typeface="Arial"/>
              </a:rPr>
              <a:t>ю</a:t>
            </a:r>
            <a:r>
              <a:rPr sz="1400" spc="-5" dirty="0">
                <a:latin typeface="Arial"/>
                <a:cs typeface="Arial"/>
              </a:rPr>
              <a:t>дж</a:t>
            </a:r>
            <a:r>
              <a:rPr sz="1400" spc="-50" dirty="0">
                <a:latin typeface="Arial"/>
                <a:cs typeface="Arial"/>
              </a:rPr>
              <a:t>е</a:t>
            </a:r>
            <a:r>
              <a:rPr sz="1400" spc="-10" dirty="0">
                <a:latin typeface="Arial"/>
                <a:cs typeface="Arial"/>
              </a:rPr>
              <a:t>т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ы</a:t>
            </a:r>
            <a:r>
              <a:rPr sz="1400" dirty="0">
                <a:latin typeface="Arial"/>
                <a:cs typeface="Arial"/>
              </a:rPr>
              <a:t>е  </a:t>
            </a:r>
            <a:r>
              <a:rPr sz="1400" spc="-15" dirty="0">
                <a:latin typeface="Arial"/>
                <a:cs typeface="Arial"/>
              </a:rPr>
              <a:t>о</a:t>
            </a:r>
            <a:r>
              <a:rPr sz="1400" spc="-5" dirty="0">
                <a:latin typeface="Arial"/>
                <a:cs typeface="Arial"/>
              </a:rPr>
              <a:t>р</a:t>
            </a:r>
            <a:r>
              <a:rPr sz="1400" spc="-35" dirty="0">
                <a:latin typeface="Arial"/>
                <a:cs typeface="Arial"/>
              </a:rPr>
              <a:t>г</a:t>
            </a:r>
            <a:r>
              <a:rPr sz="1400" spc="-5" dirty="0">
                <a:latin typeface="Arial"/>
                <a:cs typeface="Arial"/>
              </a:rPr>
              <a:t>а</a:t>
            </a:r>
            <a:r>
              <a:rPr sz="1400" dirty="0">
                <a:latin typeface="Arial"/>
                <a:cs typeface="Arial"/>
              </a:rPr>
              <a:t>н</a:t>
            </a:r>
            <a:r>
              <a:rPr sz="1400" spc="-5" dirty="0">
                <a:latin typeface="Arial"/>
                <a:cs typeface="Arial"/>
              </a:rPr>
              <a:t>и</a:t>
            </a:r>
            <a:r>
              <a:rPr sz="1400" spc="-10" dirty="0">
                <a:latin typeface="Arial"/>
                <a:cs typeface="Arial"/>
              </a:rPr>
              <a:t>з</a:t>
            </a:r>
            <a:r>
              <a:rPr sz="1400" spc="-5" dirty="0">
                <a:latin typeface="Arial"/>
                <a:cs typeface="Arial"/>
              </a:rPr>
              <a:t>аций</a:t>
            </a:r>
            <a:r>
              <a:rPr sz="1400" dirty="0">
                <a:latin typeface="Arial"/>
                <a:cs typeface="Arial"/>
              </a:rPr>
              <a:t>,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306692" y="3604412"/>
            <a:ext cx="252793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граждан (кроме </a:t>
            </a:r>
            <a:r>
              <a:rPr sz="1400" spc="-10" dirty="0">
                <a:latin typeface="Arial"/>
                <a:cs typeface="Arial"/>
              </a:rPr>
              <a:t>налоговых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5" dirty="0">
                <a:latin typeface="Arial"/>
                <a:cs typeface="Arial"/>
              </a:rPr>
              <a:t>неналоговых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доходов)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214287" y="2234819"/>
            <a:ext cx="2700655" cy="613410"/>
          </a:xfrm>
          <a:custGeom>
            <a:avLst/>
            <a:gdLst/>
            <a:ahLst/>
            <a:cxnLst/>
            <a:rect l="l" t="t" r="r" b="b"/>
            <a:pathLst>
              <a:path w="2700655" h="613410">
                <a:moveTo>
                  <a:pt x="0" y="0"/>
                </a:moveTo>
                <a:lnTo>
                  <a:pt x="2700566" y="0"/>
                </a:lnTo>
                <a:lnTo>
                  <a:pt x="2700566" y="612952"/>
                </a:lnTo>
                <a:lnTo>
                  <a:pt x="0" y="61295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796561" y="2248171"/>
            <a:ext cx="1536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060001" y="2250452"/>
            <a:ext cx="3024505" cy="613410"/>
          </a:xfrm>
          <a:prstGeom prst="rect">
            <a:avLst/>
          </a:prstGeom>
          <a:solidFill>
            <a:schemeClr val="bg2">
              <a:lumMod val="75000"/>
            </a:schemeClr>
          </a:solidFill>
          <a:ln w="26187">
            <a:solidFill>
              <a:srgbClr val="6F6FBC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91235" marR="589915" indent="-393700">
              <a:lnSpc>
                <a:spcPct val="100000"/>
              </a:lnSpc>
              <a:spcBef>
                <a:spcPts val="204"/>
              </a:spcBef>
            </a:pPr>
            <a:r>
              <a:rPr sz="1800" b="1" spc="-5" dirty="0">
                <a:latin typeface="Arial"/>
                <a:cs typeface="Arial"/>
              </a:rPr>
              <a:t>НЕН</a:t>
            </a:r>
            <a:r>
              <a:rPr sz="1800" b="1" spc="-30" dirty="0">
                <a:latin typeface="Arial"/>
                <a:cs typeface="Arial"/>
              </a:rPr>
              <a:t>А</a:t>
            </a:r>
            <a:r>
              <a:rPr sz="1800" b="1" spc="-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25" dirty="0">
                <a:latin typeface="Arial"/>
                <a:cs typeface="Arial"/>
              </a:rPr>
              <a:t>ДОХОДЫ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215075" y="2253386"/>
            <a:ext cx="2700020" cy="612140"/>
          </a:xfrm>
          <a:custGeom>
            <a:avLst/>
            <a:gdLst/>
            <a:ahLst/>
            <a:cxnLst/>
            <a:rect l="l" t="t" r="r" b="b"/>
            <a:pathLst>
              <a:path w="2700020" h="612139">
                <a:moveTo>
                  <a:pt x="0" y="0"/>
                </a:moveTo>
                <a:lnTo>
                  <a:pt x="2699994" y="0"/>
                </a:lnTo>
                <a:lnTo>
                  <a:pt x="2699994" y="612000"/>
                </a:lnTo>
                <a:lnTo>
                  <a:pt x="0" y="6120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6215075" y="2253386"/>
            <a:ext cx="2700020" cy="612140"/>
          </a:xfrm>
          <a:prstGeom prst="rect">
            <a:avLst/>
          </a:prstGeom>
          <a:solidFill>
            <a:srgbClr val="92D050"/>
          </a:solidFill>
          <a:ln w="25400">
            <a:solidFill>
              <a:srgbClr val="6F6FBC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72440" marR="277495" indent="-189230">
              <a:lnSpc>
                <a:spcPct val="100000"/>
              </a:lnSpc>
              <a:spcBef>
                <a:spcPts val="200"/>
              </a:spcBef>
            </a:pPr>
            <a:r>
              <a:rPr sz="1800" b="1" dirty="0">
                <a:latin typeface="Arial"/>
                <a:cs typeface="Arial"/>
              </a:rPr>
              <a:t>БЕЗ</a:t>
            </a:r>
            <a:r>
              <a:rPr sz="1800" b="1" spc="-5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ОЗ</a:t>
            </a:r>
            <a:r>
              <a:rPr sz="1800" b="1" spc="-5" dirty="0">
                <a:latin typeface="Arial"/>
                <a:cs typeface="Arial"/>
              </a:rPr>
              <a:t>МЕ</a:t>
            </a:r>
            <a:r>
              <a:rPr sz="1800" b="1" dirty="0">
                <a:latin typeface="Arial"/>
                <a:cs typeface="Arial"/>
              </a:rPr>
              <a:t>ЗД</a:t>
            </a:r>
            <a:r>
              <a:rPr sz="1800" b="1" spc="-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ЫЕ  </a:t>
            </a:r>
            <a:r>
              <a:rPr sz="1800" b="1" spc="-10" dirty="0">
                <a:latin typeface="Arial"/>
                <a:cs typeface="Arial"/>
              </a:rPr>
              <a:t>ПОСТУПЛЕНИЯ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28728" y="2018987"/>
            <a:ext cx="6287135" cy="1905"/>
          </a:xfrm>
          <a:custGeom>
            <a:avLst/>
            <a:gdLst/>
            <a:ahLst/>
            <a:cxnLst/>
            <a:rect l="l" t="t" r="r" b="b"/>
            <a:pathLst>
              <a:path w="6287134" h="1905">
                <a:moveTo>
                  <a:pt x="0" y="0"/>
                </a:moveTo>
                <a:lnTo>
                  <a:pt x="6286538" y="1587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445171" y="2020420"/>
            <a:ext cx="635" cy="186690"/>
          </a:xfrm>
          <a:custGeom>
            <a:avLst/>
            <a:gdLst/>
            <a:ahLst/>
            <a:cxnLst/>
            <a:rect l="l" t="t" r="r" b="b"/>
            <a:pathLst>
              <a:path w="634" h="186689">
                <a:moveTo>
                  <a:pt x="171" y="-14287"/>
                </a:moveTo>
                <a:lnTo>
                  <a:pt x="171" y="200583"/>
                </a:lnTo>
              </a:path>
            </a:pathLst>
          </a:custGeom>
          <a:ln w="2891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1395314" y="2120902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30" h="86360">
                <a:moveTo>
                  <a:pt x="0" y="0"/>
                </a:moveTo>
                <a:lnTo>
                  <a:pt x="49847" y="85813"/>
                </a:lnTo>
                <a:lnTo>
                  <a:pt x="100012" y="177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702002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765264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582521" y="2018987"/>
            <a:ext cx="1905" cy="186055"/>
          </a:xfrm>
          <a:custGeom>
            <a:avLst/>
            <a:gdLst/>
            <a:ahLst/>
            <a:cxnLst/>
            <a:rect l="l" t="t" r="r" b="b"/>
            <a:pathLst>
              <a:path w="1904" h="186055">
                <a:moveTo>
                  <a:pt x="692" y="-14287"/>
                </a:moveTo>
                <a:lnTo>
                  <a:pt x="692" y="200317"/>
                </a:lnTo>
              </a:path>
            </a:pathLst>
          </a:custGeom>
          <a:ln w="299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4533160" y="2118913"/>
            <a:ext cx="100330" cy="86360"/>
          </a:xfrm>
          <a:custGeom>
            <a:avLst/>
            <a:gdLst/>
            <a:ahLst/>
            <a:cxnLst/>
            <a:rect l="l" t="t" r="r" b="b"/>
            <a:pathLst>
              <a:path w="100329" h="86360">
                <a:moveTo>
                  <a:pt x="100012" y="749"/>
                </a:moveTo>
                <a:lnTo>
                  <a:pt x="49364" y="86093"/>
                </a:ln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301279" y="1457184"/>
            <a:ext cx="539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Bookman Old Style"/>
                <a:cs typeface="Bookman Old Style"/>
              </a:rPr>
              <a:t>Бюджет</a:t>
            </a:r>
            <a:endParaRPr sz="900" dirty="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Сведения о долговых обязательствах Китовского сельского поселения 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+mj-lt"/>
              </a:rPr>
              <a:t>на </a:t>
            </a:r>
            <a:r>
              <a:rPr lang="ru-RU" sz="1600" b="1" dirty="0" smtClean="0">
                <a:solidFill>
                  <a:schemeClr val="bg2"/>
                </a:solidFill>
                <a:latin typeface="+mj-lt"/>
              </a:rPr>
              <a:t>2023  </a:t>
            </a:r>
            <a:r>
              <a:rPr lang="ru-RU" sz="1600" b="1" dirty="0">
                <a:solidFill>
                  <a:schemeClr val="bg2"/>
                </a:solidFill>
                <a:latin typeface="+mj-lt"/>
              </a:rPr>
              <a:t>год, руб.</a:t>
            </a:r>
            <a:endParaRPr lang="ru-RU" sz="1600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ru-RU" sz="1400" b="1" dirty="0">
                <a:solidFill>
                  <a:schemeClr val="bg2"/>
                </a:solidFill>
              </a:rPr>
              <a:t> </a:t>
            </a:r>
            <a:endParaRPr lang="ru-RU" sz="1400" dirty="0">
              <a:solidFill>
                <a:schemeClr val="bg2"/>
              </a:solidFill>
            </a:endParaRPr>
          </a:p>
          <a:p>
            <a:pPr algn="ctr"/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48145" y="608202"/>
            <a:ext cx="71024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1200863" y="249266"/>
            <a:ext cx="68732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2000" y="1371600"/>
            <a:ext cx="8194040" cy="232051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635" algn="just">
              <a:lnSpc>
                <a:spcPct val="83300"/>
              </a:lnSpc>
              <a:spcBef>
                <a:spcPts val="415"/>
              </a:spcBef>
            </a:pPr>
            <a:r>
              <a:rPr sz="1400" spc="-1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94432"/>
              </p:ext>
            </p:extLst>
          </p:nvPr>
        </p:nvGraphicFramePr>
        <p:xfrm>
          <a:off x="228600" y="1981200"/>
          <a:ext cx="8382000" cy="4609880"/>
        </p:xfrm>
        <a:graphic>
          <a:graphicData uri="http://schemas.openxmlformats.org/drawingml/2006/table">
            <a:tbl>
              <a:tblPr/>
              <a:tblGrid>
                <a:gridCol w="32545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56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94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  по муниципальным гарантиям Китовского сельского поселения,руб.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3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01.01.2023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5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0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Увеличение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0,0 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1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предоставление гарантий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20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Погашение долга в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2023 </a:t>
                      </a: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году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т.ч.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8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областного бюджета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7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кредиты банков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7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исполнение гарантий (гарантийный случай)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7010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Долг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</a:t>
                      </a:r>
                      <a:r>
                        <a:rPr lang="ru-RU" sz="13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01.01.2024</a:t>
                      </a:r>
                      <a:endParaRPr lang="ru-RU" sz="13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8445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7015607" y="0"/>
                </a:moveTo>
                <a:lnTo>
                  <a:pt x="162572" y="0"/>
                </a:lnTo>
                <a:lnTo>
                  <a:pt x="119353" y="5807"/>
                </a:lnTo>
                <a:lnTo>
                  <a:pt x="80517" y="22195"/>
                </a:lnTo>
                <a:lnTo>
                  <a:pt x="47615" y="47615"/>
                </a:lnTo>
                <a:lnTo>
                  <a:pt x="22195" y="80518"/>
                </a:lnTo>
                <a:lnTo>
                  <a:pt x="5807" y="119353"/>
                </a:lnTo>
                <a:lnTo>
                  <a:pt x="0" y="162572"/>
                </a:lnTo>
                <a:lnTo>
                  <a:pt x="0" y="812825"/>
                </a:lnTo>
                <a:lnTo>
                  <a:pt x="5807" y="856039"/>
                </a:lnTo>
                <a:lnTo>
                  <a:pt x="22195" y="894871"/>
                </a:lnTo>
                <a:lnTo>
                  <a:pt x="47615" y="927771"/>
                </a:lnTo>
                <a:lnTo>
                  <a:pt x="80518" y="953190"/>
                </a:lnTo>
                <a:lnTo>
                  <a:pt x="119353" y="969578"/>
                </a:lnTo>
                <a:lnTo>
                  <a:pt x="162572" y="975385"/>
                </a:lnTo>
                <a:lnTo>
                  <a:pt x="7015607" y="975385"/>
                </a:lnTo>
                <a:lnTo>
                  <a:pt x="7058826" y="969578"/>
                </a:lnTo>
                <a:lnTo>
                  <a:pt x="7097661" y="953190"/>
                </a:lnTo>
                <a:lnTo>
                  <a:pt x="7130564" y="927771"/>
                </a:lnTo>
                <a:lnTo>
                  <a:pt x="7155984" y="894871"/>
                </a:lnTo>
                <a:lnTo>
                  <a:pt x="7172372" y="856039"/>
                </a:lnTo>
                <a:lnTo>
                  <a:pt x="7178179" y="812825"/>
                </a:lnTo>
                <a:lnTo>
                  <a:pt x="7178179" y="162572"/>
                </a:lnTo>
                <a:lnTo>
                  <a:pt x="7172372" y="119353"/>
                </a:lnTo>
                <a:lnTo>
                  <a:pt x="7155984" y="80518"/>
                </a:lnTo>
                <a:lnTo>
                  <a:pt x="7130564" y="47615"/>
                </a:lnTo>
                <a:lnTo>
                  <a:pt x="7097661" y="22195"/>
                </a:lnTo>
                <a:lnTo>
                  <a:pt x="7058826" y="5807"/>
                </a:lnTo>
                <a:lnTo>
                  <a:pt x="7015607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1041278" y="149291"/>
            <a:ext cx="7178675" cy="975994"/>
          </a:xfrm>
          <a:custGeom>
            <a:avLst/>
            <a:gdLst/>
            <a:ahLst/>
            <a:cxnLst/>
            <a:rect l="l" t="t" r="r" b="b"/>
            <a:pathLst>
              <a:path w="7178675" h="975994">
                <a:moveTo>
                  <a:pt x="0" y="162572"/>
                </a:moveTo>
                <a:lnTo>
                  <a:pt x="5807" y="119353"/>
                </a:lnTo>
                <a:lnTo>
                  <a:pt x="22195" y="80518"/>
                </a:lnTo>
                <a:lnTo>
                  <a:pt x="47615" y="47615"/>
                </a:lnTo>
                <a:lnTo>
                  <a:pt x="80518" y="22195"/>
                </a:lnTo>
                <a:lnTo>
                  <a:pt x="119353" y="5807"/>
                </a:lnTo>
                <a:lnTo>
                  <a:pt x="162572" y="0"/>
                </a:lnTo>
                <a:lnTo>
                  <a:pt x="7015607" y="0"/>
                </a:lnTo>
                <a:lnTo>
                  <a:pt x="7058826" y="5807"/>
                </a:lnTo>
                <a:lnTo>
                  <a:pt x="7097661" y="22195"/>
                </a:lnTo>
                <a:lnTo>
                  <a:pt x="7130564" y="47615"/>
                </a:lnTo>
                <a:lnTo>
                  <a:pt x="7155984" y="80518"/>
                </a:lnTo>
                <a:lnTo>
                  <a:pt x="7172372" y="119353"/>
                </a:lnTo>
                <a:lnTo>
                  <a:pt x="7178179" y="162572"/>
                </a:lnTo>
                <a:lnTo>
                  <a:pt x="7178179" y="812825"/>
                </a:lnTo>
                <a:lnTo>
                  <a:pt x="7172372" y="856039"/>
                </a:lnTo>
                <a:lnTo>
                  <a:pt x="7155984" y="894871"/>
                </a:lnTo>
                <a:lnTo>
                  <a:pt x="7130564" y="927771"/>
                </a:lnTo>
                <a:lnTo>
                  <a:pt x="7097661" y="953190"/>
                </a:lnTo>
                <a:lnTo>
                  <a:pt x="7058826" y="969578"/>
                </a:lnTo>
                <a:lnTo>
                  <a:pt x="7015607" y="975385"/>
                </a:lnTo>
                <a:lnTo>
                  <a:pt x="162572" y="975385"/>
                </a:lnTo>
                <a:lnTo>
                  <a:pt x="119353" y="969578"/>
                </a:lnTo>
                <a:lnTo>
                  <a:pt x="80518" y="953190"/>
                </a:lnTo>
                <a:lnTo>
                  <a:pt x="47615" y="927771"/>
                </a:lnTo>
                <a:lnTo>
                  <a:pt x="22195" y="894871"/>
                </a:lnTo>
                <a:lnTo>
                  <a:pt x="5807" y="856039"/>
                </a:lnTo>
                <a:lnTo>
                  <a:pt x="0" y="812825"/>
                </a:lnTo>
                <a:lnTo>
                  <a:pt x="0" y="162572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762753" cy="990600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КОНТАКТНАЯ ИНФОРМАЦИЯ</a:t>
            </a:r>
            <a:r>
              <a:rPr lang="ru-RU" sz="2400" dirty="0"/>
              <a:t>: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421759" y="1298779"/>
            <a:ext cx="8299450" cy="22159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Презентация «Бюджет для граждан» к проекту решения Совета Китовского сельского поселения « О бюджете Китовского  сельского поселения на </a:t>
            </a:r>
            <a:r>
              <a:rPr lang="ru-RU" dirty="0" smtClean="0">
                <a:solidFill>
                  <a:schemeClr val="tx1"/>
                </a:solidFill>
              </a:rPr>
              <a:t>2023 </a:t>
            </a:r>
            <a:r>
              <a:rPr lang="ru-RU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</a:rPr>
              <a:t>2024 </a:t>
            </a:r>
            <a:r>
              <a:rPr lang="ru-RU" dirty="0">
                <a:solidFill>
                  <a:schemeClr val="tx1"/>
                </a:solidFill>
              </a:rPr>
              <a:t>и </a:t>
            </a:r>
            <a:r>
              <a:rPr lang="ru-RU" dirty="0" smtClean="0">
                <a:solidFill>
                  <a:schemeClr val="tx1"/>
                </a:solidFill>
              </a:rPr>
              <a:t>2025 </a:t>
            </a:r>
            <a:r>
              <a:rPr lang="ru-RU" dirty="0">
                <a:solidFill>
                  <a:schemeClr val="tx1"/>
                </a:solidFill>
              </a:rPr>
              <a:t>годов» подготовлена Администрацией Китовского сельского  поселения Шуйского муниципального района Ивановской области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надеемся, что представленная информация оказалась для Вас полезной  и интересной.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3400" y="3657600"/>
            <a:ext cx="4876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>
                <a:latin typeface="Arial"/>
                <a:cs typeface="Arial"/>
              </a:rPr>
              <a:t>Информацию  вы  можете  получить  по: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10599" y="3493339"/>
            <a:ext cx="340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9095" algn="l"/>
              </a:tabLst>
            </a:pPr>
            <a:r>
              <a:rPr sz="1800" spc="-5" dirty="0">
                <a:latin typeface="Arial"/>
                <a:cs typeface="Arial"/>
              </a:rPr>
              <a:t>	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1911" y="4038600"/>
            <a:ext cx="7919084" cy="251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</a:t>
            </a:r>
            <a:r>
              <a:rPr sz="1800" spc="-20" dirty="0">
                <a:latin typeface="Arial"/>
                <a:cs typeface="Arial"/>
              </a:rPr>
              <a:t>телефону: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35186</a:t>
            </a:r>
            <a:endParaRPr sz="18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по факсу: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8(</a:t>
            </a:r>
            <a:r>
              <a:rPr lang="ru-RU" sz="1800" spc="-10" dirty="0">
                <a:latin typeface="Arial"/>
                <a:cs typeface="Arial"/>
              </a:rPr>
              <a:t>49351</a:t>
            </a:r>
            <a:r>
              <a:rPr sz="1800" spc="-10" dirty="0">
                <a:latin typeface="Arial"/>
                <a:cs typeface="Arial"/>
              </a:rPr>
              <a:t>)</a:t>
            </a:r>
            <a:r>
              <a:rPr lang="ru-RU" sz="1800" spc="-10" dirty="0">
                <a:latin typeface="Arial"/>
                <a:cs typeface="Arial"/>
              </a:rPr>
              <a:t>35189</a:t>
            </a:r>
            <a:endParaRPr sz="1800" dirty="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письмом по </a:t>
            </a:r>
            <a:r>
              <a:rPr sz="1800" spc="-15" dirty="0">
                <a:latin typeface="Arial"/>
                <a:cs typeface="Arial"/>
              </a:rPr>
              <a:t>почте: </a:t>
            </a:r>
            <a:r>
              <a:rPr lang="ru-RU" sz="1800" spc="-10" dirty="0">
                <a:latin typeface="Arial"/>
                <a:cs typeface="Arial"/>
              </a:rPr>
              <a:t>155927</a:t>
            </a:r>
            <a:r>
              <a:rPr sz="1800" spc="-10" dirty="0">
                <a:latin typeface="Arial"/>
                <a:cs typeface="Arial"/>
              </a:rPr>
              <a:t>, </a:t>
            </a:r>
            <a:r>
              <a:rPr lang="ru-RU" sz="1800" spc="-5" dirty="0">
                <a:latin typeface="Arial"/>
                <a:cs typeface="Arial"/>
              </a:rPr>
              <a:t>Ивановская область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lang="ru-RU" sz="1800" dirty="0">
                <a:latin typeface="Arial"/>
                <a:cs typeface="Arial"/>
              </a:rPr>
              <a:t>Шуйский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район, </a:t>
            </a:r>
            <a:r>
              <a:rPr lang="ru-RU" sz="1800" spc="-5" dirty="0">
                <a:latin typeface="Arial"/>
                <a:cs typeface="Arial"/>
              </a:rPr>
              <a:t>с</a:t>
            </a:r>
            <a:r>
              <a:rPr sz="1800" spc="-5" dirty="0">
                <a:latin typeface="Arial"/>
                <a:cs typeface="Arial"/>
              </a:rPr>
              <a:t>. </a:t>
            </a:r>
            <a:r>
              <a:rPr lang="ru-RU" sz="1800" spc="-20" dirty="0">
                <a:latin typeface="Arial"/>
                <a:cs typeface="Arial"/>
              </a:rPr>
              <a:t>Китово</a:t>
            </a:r>
            <a:r>
              <a:rPr sz="1800" spc="-20" dirty="0">
                <a:latin typeface="Arial"/>
                <a:cs typeface="Arial"/>
              </a:rPr>
              <a:t>,  ул. </a:t>
            </a:r>
            <a:r>
              <a:rPr lang="ru-RU" sz="1800" spc="-5" dirty="0">
                <a:latin typeface="Arial"/>
                <a:cs typeface="Arial"/>
              </a:rPr>
              <a:t>Северная 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д.</a:t>
            </a:r>
            <a:r>
              <a:rPr lang="ru-RU" sz="180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или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ru-RU" sz="1800" dirty="0">
                <a:latin typeface="Arial"/>
                <a:cs typeface="Arial"/>
              </a:rPr>
              <a:t>на адрес электронной почты:</a:t>
            </a:r>
            <a:r>
              <a:rPr lang="ru-RU" dirty="0"/>
              <a:t> </a:t>
            </a:r>
            <a:r>
              <a:rPr lang="en-US" dirty="0">
                <a:hlinkClick r:id="rId5"/>
              </a:rPr>
              <a:t>kitovo@ivreg.ru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spc="-25" dirty="0">
                <a:latin typeface="Arial"/>
                <a:cs typeface="Arial"/>
              </a:rPr>
              <a:t>Режим </a:t>
            </a:r>
            <a:r>
              <a:rPr sz="1800" spc="-10" dirty="0">
                <a:latin typeface="Arial"/>
                <a:cs typeface="Arial"/>
              </a:rPr>
              <a:t>работы: </a:t>
            </a:r>
            <a:r>
              <a:rPr sz="1800" spc="-15" dirty="0">
                <a:latin typeface="Arial"/>
                <a:cs typeface="Arial"/>
              </a:rPr>
              <a:t>Понедельник </a:t>
            </a:r>
            <a:r>
              <a:rPr sz="1800" spc="-5" dirty="0">
                <a:latin typeface="Arial"/>
                <a:cs typeface="Arial"/>
              </a:rPr>
              <a:t>– пятница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5" dirty="0">
                <a:latin typeface="Arial"/>
                <a:cs typeface="Arial"/>
              </a:rPr>
              <a:t>8.</a:t>
            </a:r>
            <a:r>
              <a:rPr lang="ru-RU" sz="1800" spc="-5" dirty="0">
                <a:latin typeface="Arial"/>
                <a:cs typeface="Arial"/>
              </a:rPr>
              <a:t>30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6</a:t>
            </a:r>
            <a:r>
              <a:rPr sz="1800" spc="-10" dirty="0">
                <a:latin typeface="Arial"/>
                <a:cs typeface="Arial"/>
              </a:rPr>
              <a:t>.00,</a:t>
            </a:r>
            <a:endParaRPr sz="1800" dirty="0">
              <a:latin typeface="Arial"/>
              <a:cs typeface="Arial"/>
            </a:endParaRPr>
          </a:p>
          <a:p>
            <a:pPr marL="19812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перерыв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.00 </a:t>
            </a:r>
            <a:r>
              <a:rPr sz="1800" dirty="0" err="1">
                <a:latin typeface="Arial"/>
                <a:cs typeface="Arial"/>
              </a:rPr>
              <a:t>до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lang="ru-RU" sz="1800" spc="-10" dirty="0">
                <a:latin typeface="Arial"/>
                <a:cs typeface="Arial"/>
              </a:rPr>
              <a:t>2</a:t>
            </a:r>
            <a:r>
              <a:rPr sz="1800" spc="-10" dirty="0">
                <a:latin typeface="Arial"/>
                <a:cs typeface="Arial"/>
              </a:rPr>
              <a:t>.</a:t>
            </a:r>
            <a:r>
              <a:rPr lang="ru-RU" sz="1800" spc="-10" dirty="0">
                <a:latin typeface="Arial"/>
                <a:cs typeface="Arial"/>
              </a:rPr>
              <a:t>45</a:t>
            </a:r>
            <a:r>
              <a:rPr sz="1800" spc="-10" dirty="0"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 marL="1981835">
              <a:lnSpc>
                <a:spcPct val="100000"/>
              </a:lnSpc>
            </a:pPr>
            <a:r>
              <a:rPr sz="1800" spc="-15" dirty="0">
                <a:latin typeface="Arial"/>
                <a:cs typeface="Arial"/>
              </a:rPr>
              <a:t>Суббота, </a:t>
            </a:r>
            <a:r>
              <a:rPr sz="1800" spc="-10" dirty="0">
                <a:latin typeface="Arial"/>
                <a:cs typeface="Arial"/>
              </a:rPr>
              <a:t>воскресенье </a:t>
            </a:r>
            <a:r>
              <a:rPr sz="1800" spc="-5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выходные</a:t>
            </a:r>
            <a:r>
              <a:rPr sz="1800" spc="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дни</a:t>
            </a:r>
          </a:p>
        </p:txBody>
      </p:sp>
    </p:spTree>
    <p:extLst>
      <p:ext uri="{BB962C8B-B14F-4D97-AF65-F5344CB8AC3E}">
        <p14:creationId xmlns:p14="http://schemas.microsoft.com/office/powerpoint/2010/main" val="286447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55803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44242" y="160152"/>
            <a:ext cx="449671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МЕЖБЮДЖЕТНЫЕ ТРАНСФЕРТЫ</a:t>
            </a:r>
            <a:endParaRPr lang="ru-RU"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938" y="1079660"/>
            <a:ext cx="8340725" cy="75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99"/>
              </a:lnSpc>
              <a:spcBef>
                <a:spcPts val="90"/>
              </a:spcBef>
            </a:pPr>
            <a:r>
              <a:rPr sz="1600" b="1" spc="-10" dirty="0">
                <a:solidFill>
                  <a:srgbClr val="C00000"/>
                </a:solidFill>
                <a:latin typeface="Bookman Old Style"/>
                <a:cs typeface="Bookman Old Style"/>
              </a:rPr>
              <a:t>МЕЖБЮДЖЕТНЫЕ ТРАНСФЕРТЫ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средства, </a:t>
            </a:r>
            <a:r>
              <a:rPr sz="1600" spc="-15" dirty="0">
                <a:latin typeface="Arial"/>
                <a:cs typeface="Arial"/>
              </a:rPr>
              <a:t>предоставляемые одним </a:t>
            </a:r>
            <a:r>
              <a:rPr sz="1600" spc="-20" dirty="0">
                <a:latin typeface="Arial"/>
                <a:cs typeface="Arial"/>
              </a:rPr>
              <a:t>бюджетом  </a:t>
            </a:r>
            <a:r>
              <a:rPr sz="1600" spc="-15" dirty="0">
                <a:latin typeface="Arial"/>
                <a:cs typeface="Arial"/>
              </a:rPr>
              <a:t>бюджетной </a:t>
            </a:r>
            <a:r>
              <a:rPr sz="1600" spc="-10" dirty="0">
                <a:latin typeface="Arial"/>
                <a:cs typeface="Arial"/>
              </a:rPr>
              <a:t>системы </a:t>
            </a:r>
            <a:r>
              <a:rPr sz="1600" spc="-15" dirty="0">
                <a:latin typeface="Arial"/>
                <a:cs typeface="Arial"/>
              </a:rPr>
              <a:t>Российской Федерации другому бюджету бюджетной </a:t>
            </a:r>
            <a:r>
              <a:rPr sz="1600" spc="-10" dirty="0">
                <a:latin typeface="Arial"/>
                <a:cs typeface="Arial"/>
              </a:rPr>
              <a:t>системы  </a:t>
            </a:r>
            <a:r>
              <a:rPr sz="1600" spc="-15" dirty="0">
                <a:latin typeface="Arial"/>
                <a:cs typeface="Arial"/>
              </a:rPr>
              <a:t>Российской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Федерации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9858" y="3307448"/>
            <a:ext cx="2664282" cy="100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39852" y="330744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0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3638830" y="3453166"/>
            <a:ext cx="186499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Предоставляются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15" dirty="0">
                <a:latin typeface="Arial"/>
                <a:cs typeface="Arial"/>
              </a:rPr>
              <a:t>безвозмездной </a:t>
            </a:r>
            <a:r>
              <a:rPr sz="1400" dirty="0">
                <a:latin typeface="Arial"/>
                <a:cs typeface="Arial"/>
              </a:rPr>
              <a:t>и  </a:t>
            </a:r>
            <a:r>
              <a:rPr sz="1400" spc="-15" dirty="0">
                <a:latin typeface="Arial"/>
                <a:cs typeface="Arial"/>
              </a:rPr>
              <a:t>безвозвратной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основе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66020" y="4351782"/>
            <a:ext cx="2663996" cy="1008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266016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275863" y="5359895"/>
            <a:ext cx="2663990" cy="10079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275855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 txBox="1"/>
          <p:nvPr/>
        </p:nvSpPr>
        <p:spPr>
          <a:xfrm>
            <a:off x="3469538" y="4307193"/>
            <a:ext cx="2256790" cy="20015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6700" marR="259079" algn="ctr">
              <a:lnSpc>
                <a:spcPct val="79800"/>
              </a:lnSpc>
              <a:spcBef>
                <a:spcPts val="535"/>
              </a:spcBef>
            </a:pPr>
            <a:r>
              <a:rPr sz="1400" spc="-170" dirty="0" err="1">
                <a:latin typeface="Arial"/>
                <a:cs typeface="Arial"/>
              </a:rPr>
              <a:t>Предоставляются</a:t>
            </a:r>
            <a:r>
              <a:rPr sz="1400" spc="-1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  </a:t>
            </a:r>
            <a:r>
              <a:rPr sz="1400" spc="-5" dirty="0">
                <a:latin typeface="Arial"/>
                <a:cs typeface="Arial"/>
              </a:rPr>
              <a:t>финансирование</a:t>
            </a:r>
            <a:endParaRPr sz="1400" dirty="0">
              <a:latin typeface="Arial"/>
              <a:cs typeface="Arial"/>
            </a:endParaRPr>
          </a:p>
          <a:p>
            <a:pPr marL="215265">
              <a:lnSpc>
                <a:spcPts val="1255"/>
              </a:lnSpc>
            </a:pPr>
            <a:r>
              <a:rPr sz="1400" spc="-10" dirty="0">
                <a:latin typeface="Arial"/>
                <a:cs typeface="Arial"/>
              </a:rPr>
              <a:t>«переданных»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другим</a:t>
            </a:r>
            <a:endParaRPr sz="1400" dirty="0">
              <a:latin typeface="Arial"/>
              <a:cs typeface="Arial"/>
            </a:endParaRPr>
          </a:p>
          <a:p>
            <a:pPr marL="12700" marR="5080" indent="-1905" algn="ctr">
              <a:lnSpc>
                <a:spcPts val="1400"/>
              </a:lnSpc>
              <a:spcBef>
                <a:spcPts val="140"/>
              </a:spcBef>
            </a:pPr>
            <a:r>
              <a:rPr sz="1400" spc="-10" dirty="0">
                <a:latin typeface="Arial"/>
                <a:cs typeface="Arial"/>
              </a:rPr>
              <a:t>публично-правовым  </a:t>
            </a:r>
            <a:r>
              <a:rPr sz="1400" spc="-5" dirty="0">
                <a:latin typeface="Arial"/>
                <a:cs typeface="Arial"/>
              </a:rPr>
              <a:t>образованиям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полномочий</a:t>
            </a:r>
            <a:endParaRPr sz="1400" dirty="0">
              <a:latin typeface="Arial"/>
              <a:cs typeface="Arial"/>
            </a:endParaRPr>
          </a:p>
          <a:p>
            <a:pPr marL="276225" marR="252095" algn="ctr">
              <a:lnSpc>
                <a:spcPct val="83400"/>
              </a:lnSpc>
              <a:spcBef>
                <a:spcPts val="865"/>
              </a:spcBef>
            </a:pPr>
            <a:r>
              <a:rPr sz="1400" spc="-10" dirty="0">
                <a:latin typeface="Arial"/>
                <a:cs typeface="Arial"/>
              </a:rPr>
              <a:t>Предоставляются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на  условиях </a:t>
            </a:r>
            <a:r>
              <a:rPr sz="1400" i="1" spc="-15" dirty="0">
                <a:latin typeface="Arial"/>
                <a:cs typeface="Arial"/>
              </a:rPr>
              <a:t>долевого  </a:t>
            </a:r>
            <a:r>
              <a:rPr sz="1400" i="1" spc="-5" dirty="0">
                <a:latin typeface="Arial"/>
                <a:cs typeface="Arial"/>
              </a:rPr>
              <a:t>софинансирования  </a:t>
            </a:r>
            <a:r>
              <a:rPr sz="1400" i="1" spc="-10" dirty="0">
                <a:latin typeface="Arial"/>
                <a:cs typeface="Arial"/>
              </a:rPr>
              <a:t>расходов других  </a:t>
            </a:r>
            <a:r>
              <a:rPr sz="1400" i="1" spc="-5" dirty="0">
                <a:latin typeface="Arial"/>
                <a:cs typeface="Arial"/>
              </a:rPr>
              <a:t>бюджетов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4371926" y="2979272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286116" y="2000234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910048" y="2356266"/>
            <a:ext cx="1379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пр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35" dirty="0">
                <a:latin typeface="Arial"/>
                <a:cs typeface="Arial"/>
              </a:rPr>
              <a:t>л</a:t>
            </a:r>
            <a:r>
              <a:rPr sz="1600" b="1" spc="-5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ие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2220239" y="0"/>
                </a:moveTo>
                <a:lnTo>
                  <a:pt x="444055" y="0"/>
                </a:lnTo>
                <a:lnTo>
                  <a:pt x="395669" y="2605"/>
                </a:lnTo>
                <a:lnTo>
                  <a:pt x="348793" y="10241"/>
                </a:lnTo>
                <a:lnTo>
                  <a:pt x="303697" y="22637"/>
                </a:lnTo>
                <a:lnTo>
                  <a:pt x="260653" y="39522"/>
                </a:lnTo>
                <a:lnTo>
                  <a:pt x="219930" y="60625"/>
                </a:lnTo>
                <a:lnTo>
                  <a:pt x="181800" y="85675"/>
                </a:lnTo>
                <a:lnTo>
                  <a:pt x="146533" y="114401"/>
                </a:lnTo>
                <a:lnTo>
                  <a:pt x="114401" y="146533"/>
                </a:lnTo>
                <a:lnTo>
                  <a:pt x="85675" y="181800"/>
                </a:lnTo>
                <a:lnTo>
                  <a:pt x="60625" y="219930"/>
                </a:lnTo>
                <a:lnTo>
                  <a:pt x="39522" y="260653"/>
                </a:lnTo>
                <a:lnTo>
                  <a:pt x="22637" y="303697"/>
                </a:lnTo>
                <a:lnTo>
                  <a:pt x="10241" y="348793"/>
                </a:lnTo>
                <a:lnTo>
                  <a:pt x="2605" y="395669"/>
                </a:lnTo>
                <a:lnTo>
                  <a:pt x="0" y="444055"/>
                </a:lnTo>
                <a:lnTo>
                  <a:pt x="0" y="3987507"/>
                </a:lnTo>
                <a:lnTo>
                  <a:pt x="2605" y="4035891"/>
                </a:lnTo>
                <a:lnTo>
                  <a:pt x="10241" y="4082765"/>
                </a:lnTo>
                <a:lnTo>
                  <a:pt x="22637" y="4127860"/>
                </a:lnTo>
                <a:lnTo>
                  <a:pt x="39522" y="4170904"/>
                </a:lnTo>
                <a:lnTo>
                  <a:pt x="60625" y="4211627"/>
                </a:lnTo>
                <a:lnTo>
                  <a:pt x="85675" y="4249757"/>
                </a:lnTo>
                <a:lnTo>
                  <a:pt x="114401" y="4285024"/>
                </a:lnTo>
                <a:lnTo>
                  <a:pt x="146533" y="4317157"/>
                </a:lnTo>
                <a:lnTo>
                  <a:pt x="181800" y="4345884"/>
                </a:lnTo>
                <a:lnTo>
                  <a:pt x="219930" y="4370935"/>
                </a:lnTo>
                <a:lnTo>
                  <a:pt x="260653" y="4392038"/>
                </a:lnTo>
                <a:lnTo>
                  <a:pt x="303697" y="4408924"/>
                </a:lnTo>
                <a:lnTo>
                  <a:pt x="348793" y="4421320"/>
                </a:lnTo>
                <a:lnTo>
                  <a:pt x="395669" y="4428957"/>
                </a:lnTo>
                <a:lnTo>
                  <a:pt x="444055" y="4431563"/>
                </a:lnTo>
                <a:lnTo>
                  <a:pt x="2220239" y="4431563"/>
                </a:lnTo>
                <a:lnTo>
                  <a:pt x="2268624" y="4428957"/>
                </a:lnTo>
                <a:lnTo>
                  <a:pt x="2315501" y="4421320"/>
                </a:lnTo>
                <a:lnTo>
                  <a:pt x="2360597" y="4408924"/>
                </a:lnTo>
                <a:lnTo>
                  <a:pt x="2403641" y="4392038"/>
                </a:lnTo>
                <a:lnTo>
                  <a:pt x="2444364" y="4370935"/>
                </a:lnTo>
                <a:lnTo>
                  <a:pt x="2482494" y="4345884"/>
                </a:lnTo>
                <a:lnTo>
                  <a:pt x="2517761" y="4317157"/>
                </a:lnTo>
                <a:lnTo>
                  <a:pt x="2549892" y="4285024"/>
                </a:lnTo>
                <a:lnTo>
                  <a:pt x="2578619" y="4249757"/>
                </a:lnTo>
                <a:lnTo>
                  <a:pt x="2603669" y="4211627"/>
                </a:lnTo>
                <a:lnTo>
                  <a:pt x="2624772" y="4170904"/>
                </a:lnTo>
                <a:lnTo>
                  <a:pt x="2641657" y="4127860"/>
                </a:lnTo>
                <a:lnTo>
                  <a:pt x="2654053" y="4082765"/>
                </a:lnTo>
                <a:lnTo>
                  <a:pt x="2661689" y="4035891"/>
                </a:lnTo>
                <a:lnTo>
                  <a:pt x="2664294" y="3987507"/>
                </a:lnTo>
                <a:lnTo>
                  <a:pt x="2664294" y="444055"/>
                </a:lnTo>
                <a:lnTo>
                  <a:pt x="2661689" y="395669"/>
                </a:lnTo>
                <a:lnTo>
                  <a:pt x="2654053" y="348793"/>
                </a:lnTo>
                <a:lnTo>
                  <a:pt x="2641657" y="303697"/>
                </a:lnTo>
                <a:lnTo>
                  <a:pt x="2624772" y="260653"/>
                </a:lnTo>
                <a:lnTo>
                  <a:pt x="2603669" y="219930"/>
                </a:lnTo>
                <a:lnTo>
                  <a:pt x="2578619" y="181800"/>
                </a:lnTo>
                <a:lnTo>
                  <a:pt x="2549892" y="146533"/>
                </a:lnTo>
                <a:lnTo>
                  <a:pt x="2517761" y="114401"/>
                </a:lnTo>
                <a:lnTo>
                  <a:pt x="2482494" y="85675"/>
                </a:lnTo>
                <a:lnTo>
                  <a:pt x="2444364" y="60625"/>
                </a:lnTo>
                <a:lnTo>
                  <a:pt x="2403641" y="39522"/>
                </a:lnTo>
                <a:lnTo>
                  <a:pt x="2360597" y="22637"/>
                </a:lnTo>
                <a:lnTo>
                  <a:pt x="2315501" y="10241"/>
                </a:lnTo>
                <a:lnTo>
                  <a:pt x="2268624" y="2605"/>
                </a:lnTo>
                <a:lnTo>
                  <a:pt x="222023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95536" y="2182423"/>
            <a:ext cx="2664460" cy="4431665"/>
          </a:xfrm>
          <a:custGeom>
            <a:avLst/>
            <a:gdLst/>
            <a:ahLst/>
            <a:cxnLst/>
            <a:rect l="l" t="t" r="r" b="b"/>
            <a:pathLst>
              <a:path w="2664460" h="4431665">
                <a:moveTo>
                  <a:pt x="0" y="444055"/>
                </a:moveTo>
                <a:lnTo>
                  <a:pt x="2605" y="395669"/>
                </a:lnTo>
                <a:lnTo>
                  <a:pt x="10241" y="348793"/>
                </a:lnTo>
                <a:lnTo>
                  <a:pt x="22637" y="303697"/>
                </a:lnTo>
                <a:lnTo>
                  <a:pt x="39522" y="260653"/>
                </a:lnTo>
                <a:lnTo>
                  <a:pt x="60625" y="219930"/>
                </a:lnTo>
                <a:lnTo>
                  <a:pt x="85675" y="181800"/>
                </a:lnTo>
                <a:lnTo>
                  <a:pt x="114401" y="146533"/>
                </a:lnTo>
                <a:lnTo>
                  <a:pt x="146533" y="114401"/>
                </a:lnTo>
                <a:lnTo>
                  <a:pt x="181800" y="85675"/>
                </a:lnTo>
                <a:lnTo>
                  <a:pt x="219930" y="60625"/>
                </a:lnTo>
                <a:lnTo>
                  <a:pt x="260653" y="39522"/>
                </a:lnTo>
                <a:lnTo>
                  <a:pt x="303697" y="22637"/>
                </a:lnTo>
                <a:lnTo>
                  <a:pt x="348793" y="10241"/>
                </a:lnTo>
                <a:lnTo>
                  <a:pt x="395669" y="2605"/>
                </a:lnTo>
                <a:lnTo>
                  <a:pt x="444055" y="0"/>
                </a:lnTo>
                <a:lnTo>
                  <a:pt x="2220239" y="0"/>
                </a:lnTo>
                <a:lnTo>
                  <a:pt x="2268624" y="2605"/>
                </a:lnTo>
                <a:lnTo>
                  <a:pt x="2315501" y="10241"/>
                </a:lnTo>
                <a:lnTo>
                  <a:pt x="2360597" y="22637"/>
                </a:lnTo>
                <a:lnTo>
                  <a:pt x="2403641" y="39522"/>
                </a:lnTo>
                <a:lnTo>
                  <a:pt x="2444364" y="60625"/>
                </a:lnTo>
                <a:lnTo>
                  <a:pt x="2482494" y="85675"/>
                </a:lnTo>
                <a:lnTo>
                  <a:pt x="2517761" y="114401"/>
                </a:lnTo>
                <a:lnTo>
                  <a:pt x="2549892" y="146533"/>
                </a:lnTo>
                <a:lnTo>
                  <a:pt x="2578619" y="181800"/>
                </a:lnTo>
                <a:lnTo>
                  <a:pt x="2603669" y="219930"/>
                </a:lnTo>
                <a:lnTo>
                  <a:pt x="2624772" y="260653"/>
                </a:lnTo>
                <a:lnTo>
                  <a:pt x="2641657" y="303697"/>
                </a:lnTo>
                <a:lnTo>
                  <a:pt x="2654053" y="348793"/>
                </a:lnTo>
                <a:lnTo>
                  <a:pt x="2661689" y="395669"/>
                </a:lnTo>
                <a:lnTo>
                  <a:pt x="2664294" y="444055"/>
                </a:lnTo>
                <a:lnTo>
                  <a:pt x="2664294" y="3987507"/>
                </a:lnTo>
                <a:lnTo>
                  <a:pt x="2661689" y="4035891"/>
                </a:lnTo>
                <a:lnTo>
                  <a:pt x="2654053" y="4082765"/>
                </a:lnTo>
                <a:lnTo>
                  <a:pt x="2641657" y="4127860"/>
                </a:lnTo>
                <a:lnTo>
                  <a:pt x="2624772" y="4170904"/>
                </a:lnTo>
                <a:lnTo>
                  <a:pt x="2603669" y="4211627"/>
                </a:lnTo>
                <a:lnTo>
                  <a:pt x="2578619" y="4249757"/>
                </a:lnTo>
                <a:lnTo>
                  <a:pt x="2549892" y="4285024"/>
                </a:lnTo>
                <a:lnTo>
                  <a:pt x="2517761" y="4317157"/>
                </a:lnTo>
                <a:lnTo>
                  <a:pt x="2482494" y="4345884"/>
                </a:lnTo>
                <a:lnTo>
                  <a:pt x="2444364" y="4370935"/>
                </a:lnTo>
                <a:lnTo>
                  <a:pt x="2403641" y="4392038"/>
                </a:lnTo>
                <a:lnTo>
                  <a:pt x="2360597" y="4408924"/>
                </a:lnTo>
                <a:lnTo>
                  <a:pt x="2315501" y="4421320"/>
                </a:lnTo>
                <a:lnTo>
                  <a:pt x="2268624" y="4428957"/>
                </a:lnTo>
                <a:lnTo>
                  <a:pt x="2220239" y="4431563"/>
                </a:lnTo>
                <a:lnTo>
                  <a:pt x="444055" y="4431563"/>
                </a:lnTo>
                <a:lnTo>
                  <a:pt x="395669" y="4428957"/>
                </a:lnTo>
                <a:lnTo>
                  <a:pt x="348793" y="4421320"/>
                </a:lnTo>
                <a:lnTo>
                  <a:pt x="303697" y="4408924"/>
                </a:lnTo>
                <a:lnTo>
                  <a:pt x="260653" y="4392038"/>
                </a:lnTo>
                <a:lnTo>
                  <a:pt x="219930" y="4370935"/>
                </a:lnTo>
                <a:lnTo>
                  <a:pt x="181800" y="4345884"/>
                </a:lnTo>
                <a:lnTo>
                  <a:pt x="146533" y="4317157"/>
                </a:lnTo>
                <a:lnTo>
                  <a:pt x="114401" y="4285024"/>
                </a:lnTo>
                <a:lnTo>
                  <a:pt x="85675" y="4249757"/>
                </a:lnTo>
                <a:lnTo>
                  <a:pt x="60625" y="4211627"/>
                </a:lnTo>
                <a:lnTo>
                  <a:pt x="39522" y="4170904"/>
                </a:lnTo>
                <a:lnTo>
                  <a:pt x="22637" y="4127860"/>
                </a:lnTo>
                <a:lnTo>
                  <a:pt x="10241" y="4082765"/>
                </a:lnTo>
                <a:lnTo>
                  <a:pt x="2605" y="4035891"/>
                </a:lnTo>
                <a:lnTo>
                  <a:pt x="0" y="3987507"/>
                </a:lnTo>
                <a:lnTo>
                  <a:pt x="0" y="444055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2190229" y="0"/>
                </a:moveTo>
                <a:lnTo>
                  <a:pt x="438061" y="0"/>
                </a:lnTo>
                <a:lnTo>
                  <a:pt x="390329" y="2570"/>
                </a:lnTo>
                <a:lnTo>
                  <a:pt x="344086" y="10103"/>
                </a:lnTo>
                <a:lnTo>
                  <a:pt x="299599" y="22332"/>
                </a:lnTo>
                <a:lnTo>
                  <a:pt x="257136" y="38989"/>
                </a:lnTo>
                <a:lnTo>
                  <a:pt x="216963" y="59808"/>
                </a:lnTo>
                <a:lnTo>
                  <a:pt x="179347" y="84520"/>
                </a:lnTo>
                <a:lnTo>
                  <a:pt x="144557" y="112859"/>
                </a:lnTo>
                <a:lnTo>
                  <a:pt x="112859" y="144557"/>
                </a:lnTo>
                <a:lnTo>
                  <a:pt x="84520" y="179347"/>
                </a:lnTo>
                <a:lnTo>
                  <a:pt x="59808" y="216963"/>
                </a:lnTo>
                <a:lnTo>
                  <a:pt x="38989" y="257136"/>
                </a:lnTo>
                <a:lnTo>
                  <a:pt x="22332" y="299599"/>
                </a:lnTo>
                <a:lnTo>
                  <a:pt x="10103" y="344086"/>
                </a:lnTo>
                <a:lnTo>
                  <a:pt x="2570" y="390329"/>
                </a:lnTo>
                <a:lnTo>
                  <a:pt x="0" y="438061"/>
                </a:lnTo>
                <a:lnTo>
                  <a:pt x="0" y="3993515"/>
                </a:lnTo>
                <a:lnTo>
                  <a:pt x="2570" y="4041244"/>
                </a:lnTo>
                <a:lnTo>
                  <a:pt x="10103" y="4087485"/>
                </a:lnTo>
                <a:lnTo>
                  <a:pt x="22332" y="4131970"/>
                </a:lnTo>
                <a:lnTo>
                  <a:pt x="38989" y="4174432"/>
                </a:lnTo>
                <a:lnTo>
                  <a:pt x="59808" y="4214604"/>
                </a:lnTo>
                <a:lnTo>
                  <a:pt x="84520" y="4252218"/>
                </a:lnTo>
                <a:lnTo>
                  <a:pt x="112859" y="4287008"/>
                </a:lnTo>
                <a:lnTo>
                  <a:pt x="144557" y="4318705"/>
                </a:lnTo>
                <a:lnTo>
                  <a:pt x="179347" y="4347043"/>
                </a:lnTo>
                <a:lnTo>
                  <a:pt x="216963" y="4371755"/>
                </a:lnTo>
                <a:lnTo>
                  <a:pt x="257136" y="4392573"/>
                </a:lnTo>
                <a:lnTo>
                  <a:pt x="299599" y="4409230"/>
                </a:lnTo>
                <a:lnTo>
                  <a:pt x="344086" y="4421459"/>
                </a:lnTo>
                <a:lnTo>
                  <a:pt x="390329" y="4428992"/>
                </a:lnTo>
                <a:lnTo>
                  <a:pt x="438061" y="4431563"/>
                </a:lnTo>
                <a:lnTo>
                  <a:pt x="2190229" y="4431563"/>
                </a:lnTo>
                <a:lnTo>
                  <a:pt x="2237960" y="4428992"/>
                </a:lnTo>
                <a:lnTo>
                  <a:pt x="2284203" y="4421459"/>
                </a:lnTo>
                <a:lnTo>
                  <a:pt x="2328690" y="4409230"/>
                </a:lnTo>
                <a:lnTo>
                  <a:pt x="2371154" y="4392573"/>
                </a:lnTo>
                <a:lnTo>
                  <a:pt x="2411327" y="4371755"/>
                </a:lnTo>
                <a:lnTo>
                  <a:pt x="2448942" y="4347043"/>
                </a:lnTo>
                <a:lnTo>
                  <a:pt x="2483733" y="4318705"/>
                </a:lnTo>
                <a:lnTo>
                  <a:pt x="2515431" y="4287008"/>
                </a:lnTo>
                <a:lnTo>
                  <a:pt x="2543770" y="4252218"/>
                </a:lnTo>
                <a:lnTo>
                  <a:pt x="2568482" y="4214604"/>
                </a:lnTo>
                <a:lnTo>
                  <a:pt x="2589300" y="4174432"/>
                </a:lnTo>
                <a:lnTo>
                  <a:pt x="2605957" y="4131970"/>
                </a:lnTo>
                <a:lnTo>
                  <a:pt x="2618186" y="4087485"/>
                </a:lnTo>
                <a:lnTo>
                  <a:pt x="2625719" y="4041244"/>
                </a:lnTo>
                <a:lnTo>
                  <a:pt x="2628290" y="3993515"/>
                </a:lnTo>
                <a:lnTo>
                  <a:pt x="2628290" y="438061"/>
                </a:lnTo>
                <a:lnTo>
                  <a:pt x="2625719" y="390329"/>
                </a:lnTo>
                <a:lnTo>
                  <a:pt x="2618186" y="344086"/>
                </a:lnTo>
                <a:lnTo>
                  <a:pt x="2605957" y="299599"/>
                </a:lnTo>
                <a:lnTo>
                  <a:pt x="2589300" y="257136"/>
                </a:lnTo>
                <a:lnTo>
                  <a:pt x="2568482" y="216963"/>
                </a:lnTo>
                <a:lnTo>
                  <a:pt x="2543770" y="179347"/>
                </a:lnTo>
                <a:lnTo>
                  <a:pt x="2515431" y="144557"/>
                </a:lnTo>
                <a:lnTo>
                  <a:pt x="2483733" y="112859"/>
                </a:lnTo>
                <a:lnTo>
                  <a:pt x="2448942" y="84520"/>
                </a:lnTo>
                <a:lnTo>
                  <a:pt x="2411327" y="59808"/>
                </a:lnTo>
                <a:lnTo>
                  <a:pt x="2371154" y="38989"/>
                </a:lnTo>
                <a:lnTo>
                  <a:pt x="2328690" y="22332"/>
                </a:lnTo>
                <a:lnTo>
                  <a:pt x="2284203" y="10103"/>
                </a:lnTo>
                <a:lnTo>
                  <a:pt x="2237960" y="2570"/>
                </a:lnTo>
                <a:lnTo>
                  <a:pt x="2190229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43170" y="2182417"/>
            <a:ext cx="2628900" cy="4431665"/>
          </a:xfrm>
          <a:custGeom>
            <a:avLst/>
            <a:gdLst/>
            <a:ahLst/>
            <a:cxnLst/>
            <a:rect l="l" t="t" r="r" b="b"/>
            <a:pathLst>
              <a:path w="2628900" h="4431665">
                <a:moveTo>
                  <a:pt x="0" y="438061"/>
                </a:moveTo>
                <a:lnTo>
                  <a:pt x="2570" y="390329"/>
                </a:lnTo>
                <a:lnTo>
                  <a:pt x="10103" y="344086"/>
                </a:lnTo>
                <a:lnTo>
                  <a:pt x="22332" y="299599"/>
                </a:lnTo>
                <a:lnTo>
                  <a:pt x="38989" y="257136"/>
                </a:lnTo>
                <a:lnTo>
                  <a:pt x="59808" y="216963"/>
                </a:lnTo>
                <a:lnTo>
                  <a:pt x="84520" y="179347"/>
                </a:lnTo>
                <a:lnTo>
                  <a:pt x="112859" y="144557"/>
                </a:lnTo>
                <a:lnTo>
                  <a:pt x="144557" y="112859"/>
                </a:lnTo>
                <a:lnTo>
                  <a:pt x="179347" y="84520"/>
                </a:lnTo>
                <a:lnTo>
                  <a:pt x="216963" y="59808"/>
                </a:lnTo>
                <a:lnTo>
                  <a:pt x="257136" y="38989"/>
                </a:lnTo>
                <a:lnTo>
                  <a:pt x="299599" y="22332"/>
                </a:lnTo>
                <a:lnTo>
                  <a:pt x="344086" y="10103"/>
                </a:lnTo>
                <a:lnTo>
                  <a:pt x="390329" y="2570"/>
                </a:lnTo>
                <a:lnTo>
                  <a:pt x="438061" y="0"/>
                </a:lnTo>
                <a:lnTo>
                  <a:pt x="2190229" y="0"/>
                </a:lnTo>
                <a:lnTo>
                  <a:pt x="2237960" y="2570"/>
                </a:lnTo>
                <a:lnTo>
                  <a:pt x="2284203" y="10103"/>
                </a:lnTo>
                <a:lnTo>
                  <a:pt x="2328690" y="22332"/>
                </a:lnTo>
                <a:lnTo>
                  <a:pt x="2371154" y="38989"/>
                </a:lnTo>
                <a:lnTo>
                  <a:pt x="2411327" y="59808"/>
                </a:lnTo>
                <a:lnTo>
                  <a:pt x="2448942" y="84520"/>
                </a:lnTo>
                <a:lnTo>
                  <a:pt x="2483733" y="112859"/>
                </a:lnTo>
                <a:lnTo>
                  <a:pt x="2515431" y="144557"/>
                </a:lnTo>
                <a:lnTo>
                  <a:pt x="2543770" y="179347"/>
                </a:lnTo>
                <a:lnTo>
                  <a:pt x="2568482" y="216963"/>
                </a:lnTo>
                <a:lnTo>
                  <a:pt x="2589300" y="257136"/>
                </a:lnTo>
                <a:lnTo>
                  <a:pt x="2605957" y="299599"/>
                </a:lnTo>
                <a:lnTo>
                  <a:pt x="2618186" y="344086"/>
                </a:lnTo>
                <a:lnTo>
                  <a:pt x="2625719" y="390329"/>
                </a:lnTo>
                <a:lnTo>
                  <a:pt x="2628290" y="438061"/>
                </a:lnTo>
                <a:lnTo>
                  <a:pt x="2628290" y="3993515"/>
                </a:lnTo>
                <a:lnTo>
                  <a:pt x="2625719" y="4041244"/>
                </a:lnTo>
                <a:lnTo>
                  <a:pt x="2618186" y="4087485"/>
                </a:lnTo>
                <a:lnTo>
                  <a:pt x="2605957" y="4131970"/>
                </a:lnTo>
                <a:lnTo>
                  <a:pt x="2589300" y="4174432"/>
                </a:lnTo>
                <a:lnTo>
                  <a:pt x="2568482" y="4214604"/>
                </a:lnTo>
                <a:lnTo>
                  <a:pt x="2543770" y="4252218"/>
                </a:lnTo>
                <a:lnTo>
                  <a:pt x="2515431" y="4287008"/>
                </a:lnTo>
                <a:lnTo>
                  <a:pt x="2483733" y="4318705"/>
                </a:lnTo>
                <a:lnTo>
                  <a:pt x="2448942" y="4347043"/>
                </a:lnTo>
                <a:lnTo>
                  <a:pt x="2411327" y="4371755"/>
                </a:lnTo>
                <a:lnTo>
                  <a:pt x="2371154" y="4392573"/>
                </a:lnTo>
                <a:lnTo>
                  <a:pt x="2328690" y="4409230"/>
                </a:lnTo>
                <a:lnTo>
                  <a:pt x="2284203" y="4421459"/>
                </a:lnTo>
                <a:lnTo>
                  <a:pt x="2237960" y="4428992"/>
                </a:lnTo>
                <a:lnTo>
                  <a:pt x="2190229" y="4431563"/>
                </a:lnTo>
                <a:lnTo>
                  <a:pt x="438061" y="4431563"/>
                </a:lnTo>
                <a:lnTo>
                  <a:pt x="390329" y="4428992"/>
                </a:lnTo>
                <a:lnTo>
                  <a:pt x="344086" y="4421459"/>
                </a:lnTo>
                <a:lnTo>
                  <a:pt x="299599" y="4409230"/>
                </a:lnTo>
                <a:lnTo>
                  <a:pt x="257136" y="4392573"/>
                </a:lnTo>
                <a:lnTo>
                  <a:pt x="216963" y="4371755"/>
                </a:lnTo>
                <a:lnTo>
                  <a:pt x="179347" y="4347043"/>
                </a:lnTo>
                <a:lnTo>
                  <a:pt x="144557" y="4318705"/>
                </a:lnTo>
                <a:lnTo>
                  <a:pt x="112859" y="4287008"/>
                </a:lnTo>
                <a:lnTo>
                  <a:pt x="84520" y="4252218"/>
                </a:lnTo>
                <a:lnTo>
                  <a:pt x="59808" y="4214604"/>
                </a:lnTo>
                <a:lnTo>
                  <a:pt x="38989" y="4174432"/>
                </a:lnTo>
                <a:lnTo>
                  <a:pt x="22332" y="4131970"/>
                </a:lnTo>
                <a:lnTo>
                  <a:pt x="10103" y="4087485"/>
                </a:lnTo>
                <a:lnTo>
                  <a:pt x="2570" y="4041244"/>
                </a:lnTo>
                <a:lnTo>
                  <a:pt x="0" y="3993515"/>
                </a:lnTo>
                <a:lnTo>
                  <a:pt x="0" y="438061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094958" y="3319983"/>
            <a:ext cx="2664293" cy="100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094958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86" y="0"/>
                </a:lnTo>
                <a:lnTo>
                  <a:pt x="2502288" y="44662"/>
                </a:lnTo>
                <a:lnTo>
                  <a:pt x="2519225" y="84796"/>
                </a:lnTo>
                <a:lnTo>
                  <a:pt x="2545495" y="118798"/>
                </a:lnTo>
                <a:lnTo>
                  <a:pt x="2579498" y="145069"/>
                </a:lnTo>
                <a:lnTo>
                  <a:pt x="2619632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2" y="846004"/>
                </a:lnTo>
                <a:lnTo>
                  <a:pt x="2579498" y="862941"/>
                </a:lnTo>
                <a:lnTo>
                  <a:pt x="2545495" y="889212"/>
                </a:lnTo>
                <a:lnTo>
                  <a:pt x="2519225" y="923215"/>
                </a:lnTo>
                <a:lnTo>
                  <a:pt x="2502288" y="963349"/>
                </a:lnTo>
                <a:lnTo>
                  <a:pt x="2496286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 txBox="1"/>
          <p:nvPr/>
        </p:nvSpPr>
        <p:spPr>
          <a:xfrm>
            <a:off x="6682737" y="3430654"/>
            <a:ext cx="1760220" cy="59182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indent="1905" algn="ctr">
              <a:lnSpc>
                <a:spcPct val="82500"/>
              </a:lnSpc>
              <a:spcBef>
                <a:spcPts val="395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  ребенку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«карманные  </a:t>
            </a:r>
            <a:r>
              <a:rPr sz="1400" spc="-5" dirty="0">
                <a:latin typeface="Arial"/>
                <a:cs typeface="Arial"/>
              </a:rPr>
              <a:t>деньги»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107457" y="4344314"/>
            <a:ext cx="2664000" cy="1008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107462" y="4344305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 txBox="1"/>
          <p:nvPr/>
        </p:nvSpPr>
        <p:spPr>
          <a:xfrm>
            <a:off x="6365930" y="4430500"/>
            <a:ext cx="2147570" cy="7702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 algn="ctr">
              <a:lnSpc>
                <a:spcPct val="82800"/>
              </a:lnSpc>
              <a:spcBef>
                <a:spcPts val="390"/>
              </a:spcBef>
            </a:pPr>
            <a:r>
              <a:rPr sz="1400" dirty="0">
                <a:latin typeface="Arial"/>
                <a:cs typeface="Arial"/>
              </a:rPr>
              <a:t>Вы </a:t>
            </a:r>
            <a:r>
              <a:rPr sz="1400" spc="-15" dirty="0">
                <a:latin typeface="Arial"/>
                <a:cs typeface="Arial"/>
              </a:rPr>
              <a:t>даете </a:t>
            </a:r>
            <a:r>
              <a:rPr sz="1400" spc="-5" dirty="0">
                <a:latin typeface="Arial"/>
                <a:cs typeface="Arial"/>
              </a:rPr>
              <a:t>своему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ребенку  </a:t>
            </a:r>
            <a:r>
              <a:rPr sz="1400" dirty="0">
                <a:latin typeface="Arial"/>
                <a:cs typeface="Arial"/>
              </a:rPr>
              <a:t>деньги и </a:t>
            </a:r>
            <a:r>
              <a:rPr sz="1400" spc="-10" dirty="0">
                <a:latin typeface="Arial"/>
                <a:cs typeface="Arial"/>
              </a:rPr>
              <a:t>посылаете </a:t>
            </a:r>
            <a:r>
              <a:rPr sz="1400" dirty="0">
                <a:latin typeface="Arial"/>
                <a:cs typeface="Arial"/>
              </a:rPr>
              <a:t>в  </a:t>
            </a:r>
            <a:r>
              <a:rPr sz="1400" spc="-10" dirty="0">
                <a:latin typeface="Arial"/>
                <a:cs typeface="Arial"/>
              </a:rPr>
              <a:t>магазин </a:t>
            </a:r>
            <a:r>
              <a:rPr sz="1400" spc="-5" dirty="0">
                <a:latin typeface="Arial"/>
                <a:cs typeface="Arial"/>
              </a:rPr>
              <a:t>купить </a:t>
            </a:r>
            <a:r>
              <a:rPr sz="1400" spc="-10" dirty="0">
                <a:latin typeface="Arial"/>
                <a:cs typeface="Arial"/>
              </a:rPr>
              <a:t>продукты  </a:t>
            </a:r>
            <a:r>
              <a:rPr sz="1400" dirty="0">
                <a:latin typeface="Arial"/>
                <a:cs typeface="Arial"/>
              </a:rPr>
              <a:t>(по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списку)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4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7223291" y="2983900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4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143170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6873783" y="2138809"/>
            <a:ext cx="11664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Аналогия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семейном  </a:t>
            </a:r>
            <a:r>
              <a:rPr sz="1600" b="1" spc="-20" dirty="0">
                <a:latin typeface="Arial"/>
                <a:cs typeface="Arial"/>
              </a:rPr>
              <a:t>бюджете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25321" y="5359895"/>
            <a:ext cx="2663990" cy="10079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125316" y="535988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59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5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382071" y="5436285"/>
            <a:ext cx="2192655" cy="934719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algn="ctr">
              <a:lnSpc>
                <a:spcPct val="89800"/>
              </a:lnSpc>
              <a:spcBef>
                <a:spcPts val="254"/>
              </a:spcBef>
            </a:pPr>
            <a:r>
              <a:rPr sz="1300" i="1" spc="-10" dirty="0">
                <a:latin typeface="Arial"/>
                <a:cs typeface="Arial"/>
              </a:rPr>
              <a:t>Вы </a:t>
            </a:r>
            <a:r>
              <a:rPr sz="1300" i="1" spc="-20" dirty="0">
                <a:latin typeface="Arial"/>
                <a:cs typeface="Arial"/>
              </a:rPr>
              <a:t>«</a:t>
            </a:r>
            <a:r>
              <a:rPr sz="1300" spc="-20" dirty="0">
                <a:latin typeface="Arial"/>
                <a:cs typeface="Arial"/>
              </a:rPr>
              <a:t>добавляете</a:t>
            </a:r>
            <a:r>
              <a:rPr sz="1300" i="1" spc="-20" dirty="0">
                <a:latin typeface="Arial"/>
                <a:cs typeface="Arial"/>
              </a:rPr>
              <a:t>» </a:t>
            </a:r>
            <a:r>
              <a:rPr sz="1300" i="1" spc="-10" dirty="0">
                <a:latin typeface="Arial"/>
                <a:cs typeface="Arial"/>
              </a:rPr>
              <a:t>денег </a:t>
            </a:r>
            <a:r>
              <a:rPr sz="1300" i="1" spc="-5" dirty="0">
                <a:latin typeface="Arial"/>
                <a:cs typeface="Arial"/>
              </a:rPr>
              <a:t>для  </a:t>
            </a:r>
            <a:r>
              <a:rPr sz="1300" i="1" spc="-15" dirty="0">
                <a:latin typeface="Arial"/>
                <a:cs typeface="Arial"/>
              </a:rPr>
              <a:t>того, </a:t>
            </a:r>
            <a:r>
              <a:rPr sz="1300" i="1" spc="-10" dirty="0">
                <a:latin typeface="Arial"/>
                <a:cs typeface="Arial"/>
              </a:rPr>
              <a:t>чтобы Ваш ребенок  купил </a:t>
            </a:r>
            <a:r>
              <a:rPr sz="1300" i="1" spc="-5" dirty="0">
                <a:latin typeface="Arial"/>
                <a:cs typeface="Arial"/>
              </a:rPr>
              <a:t>себе </a:t>
            </a:r>
            <a:r>
              <a:rPr sz="1300" i="1" spc="-10" dirty="0">
                <a:latin typeface="Arial"/>
                <a:cs typeface="Arial"/>
              </a:rPr>
              <a:t>новый </a:t>
            </a:r>
            <a:r>
              <a:rPr sz="1300" i="1" spc="-15" dirty="0">
                <a:latin typeface="Arial"/>
                <a:cs typeface="Arial"/>
              </a:rPr>
              <a:t>телефон  </a:t>
            </a:r>
            <a:r>
              <a:rPr sz="1300" i="1" spc="-5" dirty="0">
                <a:latin typeface="Arial"/>
                <a:cs typeface="Arial"/>
              </a:rPr>
              <a:t>(а </a:t>
            </a:r>
            <a:r>
              <a:rPr sz="1300" i="1" spc="-10" dirty="0">
                <a:latin typeface="Arial"/>
                <a:cs typeface="Arial"/>
              </a:rPr>
              <a:t>остальные </a:t>
            </a:r>
            <a:r>
              <a:rPr sz="1300" i="1" spc="-5" dirty="0">
                <a:latin typeface="Arial"/>
                <a:cs typeface="Arial"/>
              </a:rPr>
              <a:t>он </a:t>
            </a:r>
            <a:r>
              <a:rPr sz="1300" i="1" spc="-10" dirty="0">
                <a:latin typeface="Arial"/>
                <a:cs typeface="Arial"/>
              </a:rPr>
              <a:t>накопил  </a:t>
            </a:r>
            <a:r>
              <a:rPr sz="1300" i="1" spc="-5" dirty="0">
                <a:latin typeface="Arial"/>
                <a:cs typeface="Arial"/>
              </a:rPr>
              <a:t>сам)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84746" y="3319983"/>
            <a:ext cx="2664293" cy="100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384746" y="331998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8008"/>
                </a:moveTo>
                <a:lnTo>
                  <a:pt x="44662" y="162006"/>
                </a:lnTo>
                <a:lnTo>
                  <a:pt x="84796" y="145069"/>
                </a:lnTo>
                <a:lnTo>
                  <a:pt x="118798" y="118798"/>
                </a:lnTo>
                <a:lnTo>
                  <a:pt x="145069" y="84796"/>
                </a:lnTo>
                <a:lnTo>
                  <a:pt x="162006" y="44662"/>
                </a:lnTo>
                <a:lnTo>
                  <a:pt x="168008" y="0"/>
                </a:lnTo>
                <a:lnTo>
                  <a:pt x="2496299" y="0"/>
                </a:lnTo>
                <a:lnTo>
                  <a:pt x="2502299" y="44662"/>
                </a:lnTo>
                <a:lnTo>
                  <a:pt x="2519234" y="84796"/>
                </a:lnTo>
                <a:lnTo>
                  <a:pt x="2545502" y="118798"/>
                </a:lnTo>
                <a:lnTo>
                  <a:pt x="2579502" y="145069"/>
                </a:lnTo>
                <a:lnTo>
                  <a:pt x="2619633" y="162006"/>
                </a:lnTo>
                <a:lnTo>
                  <a:pt x="2664294" y="168008"/>
                </a:lnTo>
                <a:lnTo>
                  <a:pt x="2664294" y="840003"/>
                </a:lnTo>
                <a:lnTo>
                  <a:pt x="2619633" y="846004"/>
                </a:lnTo>
                <a:lnTo>
                  <a:pt x="2579502" y="862941"/>
                </a:lnTo>
                <a:lnTo>
                  <a:pt x="2545502" y="889212"/>
                </a:lnTo>
                <a:lnTo>
                  <a:pt x="2519234" y="923215"/>
                </a:lnTo>
                <a:lnTo>
                  <a:pt x="2502299" y="963349"/>
                </a:lnTo>
                <a:lnTo>
                  <a:pt x="2496299" y="1008011"/>
                </a:lnTo>
                <a:lnTo>
                  <a:pt x="168008" y="1008011"/>
                </a:lnTo>
                <a:lnTo>
                  <a:pt x="162006" y="963349"/>
                </a:lnTo>
                <a:lnTo>
                  <a:pt x="145069" y="923215"/>
                </a:lnTo>
                <a:lnTo>
                  <a:pt x="118798" y="889212"/>
                </a:lnTo>
                <a:lnTo>
                  <a:pt x="84796" y="862941"/>
                </a:lnTo>
                <a:lnTo>
                  <a:pt x="44662" y="846004"/>
                </a:lnTo>
                <a:lnTo>
                  <a:pt x="0" y="840003"/>
                </a:lnTo>
                <a:lnTo>
                  <a:pt x="0" y="168008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 txBox="1"/>
          <p:nvPr/>
        </p:nvSpPr>
        <p:spPr>
          <a:xfrm>
            <a:off x="928414" y="3357502"/>
            <a:ext cx="1849120" cy="751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>
              <a:lnSpc>
                <a:spcPts val="178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Дотации</a:t>
            </a:r>
            <a:endParaRPr sz="1800" dirty="0">
              <a:latin typeface="Calibri"/>
              <a:cs typeface="Calibri"/>
            </a:endParaRPr>
          </a:p>
          <a:p>
            <a:pPr marL="12700" marR="5080" algn="ctr">
              <a:lnSpc>
                <a:spcPct val="62500"/>
              </a:lnSpc>
              <a:spcBef>
                <a:spcPts val="340"/>
              </a:spcBef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“Dotatio” </a:t>
            </a:r>
            <a:r>
              <a:rPr sz="1600" b="1" i="1" spc="-5" dirty="0">
                <a:latin typeface="Calibri"/>
                <a:cs typeface="Calibri"/>
              </a:rPr>
              <a:t>–  </a:t>
            </a:r>
            <a:r>
              <a:rPr sz="1600" b="1" i="1" spc="-10" dirty="0">
                <a:latin typeface="Calibri"/>
                <a:cs typeface="Calibri"/>
              </a:rPr>
              <a:t>дар,         пожертвование)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95833" y="4351782"/>
            <a:ext cx="2663999" cy="10081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95832" y="4351773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33388"/>
                </a:moveTo>
                <a:lnTo>
                  <a:pt x="42157" y="126588"/>
                </a:lnTo>
                <a:lnTo>
                  <a:pt x="78773" y="107653"/>
                </a:lnTo>
                <a:lnTo>
                  <a:pt x="107649" y="78779"/>
                </a:lnTo>
                <a:lnTo>
                  <a:pt x="126587" y="42162"/>
                </a:lnTo>
                <a:lnTo>
                  <a:pt x="133388" y="0"/>
                </a:lnTo>
                <a:lnTo>
                  <a:pt x="2530614" y="0"/>
                </a:lnTo>
                <a:lnTo>
                  <a:pt x="2537414" y="42162"/>
                </a:lnTo>
                <a:lnTo>
                  <a:pt x="2556349" y="78779"/>
                </a:lnTo>
                <a:lnTo>
                  <a:pt x="2585223" y="107653"/>
                </a:lnTo>
                <a:lnTo>
                  <a:pt x="2621840" y="126588"/>
                </a:lnTo>
                <a:lnTo>
                  <a:pt x="2664002" y="133388"/>
                </a:lnTo>
                <a:lnTo>
                  <a:pt x="2664002" y="874737"/>
                </a:lnTo>
                <a:lnTo>
                  <a:pt x="2621840" y="881537"/>
                </a:lnTo>
                <a:lnTo>
                  <a:pt x="2585223" y="900471"/>
                </a:lnTo>
                <a:lnTo>
                  <a:pt x="2556349" y="929344"/>
                </a:lnTo>
                <a:lnTo>
                  <a:pt x="2537414" y="965956"/>
                </a:lnTo>
                <a:lnTo>
                  <a:pt x="2530614" y="1008113"/>
                </a:lnTo>
                <a:lnTo>
                  <a:pt x="133388" y="1008113"/>
                </a:lnTo>
                <a:lnTo>
                  <a:pt x="126587" y="965956"/>
                </a:lnTo>
                <a:lnTo>
                  <a:pt x="107649" y="929344"/>
                </a:lnTo>
                <a:lnTo>
                  <a:pt x="78773" y="900471"/>
                </a:lnTo>
                <a:lnTo>
                  <a:pt x="42157" y="881537"/>
                </a:lnTo>
                <a:lnTo>
                  <a:pt x="0" y="874737"/>
                </a:lnTo>
                <a:lnTo>
                  <a:pt x="0" y="133388"/>
                </a:lnTo>
                <a:close/>
              </a:path>
            </a:pathLst>
          </a:custGeom>
          <a:ln w="28575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 txBox="1"/>
          <p:nvPr/>
        </p:nvSpPr>
        <p:spPr>
          <a:xfrm>
            <a:off x="891976" y="4384626"/>
            <a:ext cx="1941195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>
              <a:lnSpc>
                <a:spcPts val="1875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Субвенции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ts val="1380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 </a:t>
            </a:r>
            <a:r>
              <a:rPr sz="1600" b="1" i="1" spc="-10" dirty="0">
                <a:latin typeface="Calibri"/>
                <a:cs typeface="Calibri"/>
              </a:rPr>
              <a:t>“Subvenire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”</a:t>
            </a:r>
            <a:endParaRPr sz="1600" dirty="0">
              <a:latin typeface="Calibri"/>
              <a:cs typeface="Calibri"/>
            </a:endParaRPr>
          </a:p>
          <a:p>
            <a:pPr marL="573405" marR="255904" indent="-309880">
              <a:lnSpc>
                <a:spcPct val="73100"/>
              </a:lnSpc>
              <a:spcBef>
                <a:spcPts val="254"/>
              </a:spcBef>
            </a:pPr>
            <a:r>
              <a:rPr sz="1600" b="1" i="1" spc="-5" dirty="0">
                <a:latin typeface="Calibri"/>
                <a:cs typeface="Calibri"/>
              </a:rPr>
              <a:t>– </a:t>
            </a:r>
            <a:r>
              <a:rPr sz="1600" b="1" i="1" spc="-10" dirty="0">
                <a:latin typeface="Calibri"/>
                <a:cs typeface="Calibri"/>
              </a:rPr>
              <a:t>приходить </a:t>
            </a:r>
            <a:r>
              <a:rPr sz="1600" b="1" i="1" spc="-5" dirty="0">
                <a:latin typeface="Calibri"/>
                <a:cs typeface="Calibri"/>
              </a:rPr>
              <a:t>на  </a:t>
            </a:r>
            <a:r>
              <a:rPr sz="1600" b="1" i="1" spc="-10" dirty="0">
                <a:latin typeface="Calibri"/>
                <a:cs typeface="Calibri"/>
              </a:rPr>
              <a:t>помощь)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95541" y="5373217"/>
            <a:ext cx="2663990" cy="100799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95536" y="5373210"/>
            <a:ext cx="2664460" cy="1008380"/>
          </a:xfrm>
          <a:custGeom>
            <a:avLst/>
            <a:gdLst/>
            <a:ahLst/>
            <a:cxnLst/>
            <a:rect l="l" t="t" r="r" b="b"/>
            <a:pathLst>
              <a:path w="2664460" h="1008379">
                <a:moveTo>
                  <a:pt x="0" y="160489"/>
                </a:moveTo>
                <a:lnTo>
                  <a:pt x="50726" y="152307"/>
                </a:lnTo>
                <a:lnTo>
                  <a:pt x="94782" y="129523"/>
                </a:lnTo>
                <a:lnTo>
                  <a:pt x="129523" y="94782"/>
                </a:lnTo>
                <a:lnTo>
                  <a:pt x="152307" y="50726"/>
                </a:lnTo>
                <a:lnTo>
                  <a:pt x="160489" y="0"/>
                </a:lnTo>
                <a:lnTo>
                  <a:pt x="2503512" y="0"/>
                </a:lnTo>
                <a:lnTo>
                  <a:pt x="2511695" y="50726"/>
                </a:lnTo>
                <a:lnTo>
                  <a:pt x="2534478" y="94782"/>
                </a:lnTo>
                <a:lnTo>
                  <a:pt x="2569220" y="129523"/>
                </a:lnTo>
                <a:lnTo>
                  <a:pt x="2613276" y="152307"/>
                </a:lnTo>
                <a:lnTo>
                  <a:pt x="2664002" y="160489"/>
                </a:lnTo>
                <a:lnTo>
                  <a:pt x="2664002" y="847521"/>
                </a:lnTo>
                <a:lnTo>
                  <a:pt x="2613276" y="855703"/>
                </a:lnTo>
                <a:lnTo>
                  <a:pt x="2569220" y="878487"/>
                </a:lnTo>
                <a:lnTo>
                  <a:pt x="2534478" y="913229"/>
                </a:lnTo>
                <a:lnTo>
                  <a:pt x="2511695" y="957285"/>
                </a:lnTo>
                <a:lnTo>
                  <a:pt x="2503512" y="1008011"/>
                </a:lnTo>
                <a:lnTo>
                  <a:pt x="160489" y="1008011"/>
                </a:lnTo>
                <a:lnTo>
                  <a:pt x="152307" y="957285"/>
                </a:lnTo>
                <a:lnTo>
                  <a:pt x="129523" y="913229"/>
                </a:lnTo>
                <a:lnTo>
                  <a:pt x="94782" y="878487"/>
                </a:lnTo>
                <a:lnTo>
                  <a:pt x="50726" y="855703"/>
                </a:lnTo>
                <a:lnTo>
                  <a:pt x="0" y="847521"/>
                </a:lnTo>
                <a:lnTo>
                  <a:pt x="0" y="160489"/>
                </a:lnTo>
                <a:close/>
              </a:path>
            </a:pathLst>
          </a:custGeom>
          <a:ln w="28574">
            <a:solidFill>
              <a:srgbClr val="5B5B98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 txBox="1"/>
          <p:nvPr/>
        </p:nvSpPr>
        <p:spPr>
          <a:xfrm>
            <a:off x="923124" y="5494818"/>
            <a:ext cx="1924050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lnSpc>
                <a:spcPts val="188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Субсидии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ts val="1385"/>
              </a:lnSpc>
            </a:pPr>
            <a:r>
              <a:rPr sz="1600" b="1" i="1" spc="-10" dirty="0">
                <a:latin typeface="Calibri"/>
                <a:cs typeface="Calibri"/>
              </a:rPr>
              <a:t>(от </a:t>
            </a:r>
            <a:r>
              <a:rPr sz="1600" b="1" i="1" spc="-5" dirty="0">
                <a:latin typeface="Calibri"/>
                <a:cs typeface="Calibri"/>
              </a:rPr>
              <a:t>лат.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“Subsidium”</a:t>
            </a:r>
            <a:endParaRPr sz="1600" dirty="0">
              <a:latin typeface="Calibri"/>
              <a:cs typeface="Calibri"/>
            </a:endParaRPr>
          </a:p>
          <a:p>
            <a:pPr marR="36830" algn="ctr">
              <a:lnSpc>
                <a:spcPts val="1660"/>
              </a:lnSpc>
            </a:pPr>
            <a:r>
              <a:rPr sz="1600" b="1" i="1" spc="-5" dirty="0">
                <a:latin typeface="Calibri"/>
                <a:cs typeface="Calibri"/>
              </a:rPr>
              <a:t>–</a:t>
            </a:r>
            <a:r>
              <a:rPr sz="1600" b="1" i="1" spc="-10" dirty="0">
                <a:latin typeface="Calibri"/>
                <a:cs typeface="Calibri"/>
              </a:rPr>
              <a:t> поддержка)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432054" y="149567"/>
                </a:moveTo>
                <a:lnTo>
                  <a:pt x="0" y="149567"/>
                </a:lnTo>
                <a:lnTo>
                  <a:pt x="216027" y="299135"/>
                </a:lnTo>
                <a:lnTo>
                  <a:pt x="432054" y="149567"/>
                </a:lnTo>
                <a:close/>
              </a:path>
              <a:path w="432435" h="299720">
                <a:moveTo>
                  <a:pt x="324040" y="0"/>
                </a:moveTo>
                <a:lnTo>
                  <a:pt x="108013" y="0"/>
                </a:lnTo>
                <a:lnTo>
                  <a:pt x="108013" y="149567"/>
                </a:lnTo>
                <a:lnTo>
                  <a:pt x="324040" y="149567"/>
                </a:lnTo>
                <a:lnTo>
                  <a:pt x="32404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511808" y="3011835"/>
            <a:ext cx="432434" cy="299720"/>
          </a:xfrm>
          <a:custGeom>
            <a:avLst/>
            <a:gdLst/>
            <a:ahLst/>
            <a:cxnLst/>
            <a:rect l="l" t="t" r="r" b="b"/>
            <a:pathLst>
              <a:path w="432435" h="299720">
                <a:moveTo>
                  <a:pt x="0" y="149567"/>
                </a:moveTo>
                <a:lnTo>
                  <a:pt x="108013" y="149567"/>
                </a:lnTo>
                <a:lnTo>
                  <a:pt x="108013" y="0"/>
                </a:lnTo>
                <a:lnTo>
                  <a:pt x="324040" y="0"/>
                </a:lnTo>
                <a:lnTo>
                  <a:pt x="324040" y="149567"/>
                </a:lnTo>
                <a:lnTo>
                  <a:pt x="432054" y="149567"/>
                </a:lnTo>
                <a:lnTo>
                  <a:pt x="216027" y="299135"/>
                </a:lnTo>
                <a:lnTo>
                  <a:pt x="0" y="1495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1314145" y="0"/>
                </a:moveTo>
                <a:lnTo>
                  <a:pt x="1246519" y="644"/>
                </a:lnTo>
                <a:lnTo>
                  <a:pt x="1179781" y="2556"/>
                </a:lnTo>
                <a:lnTo>
                  <a:pt x="1114014" y="5706"/>
                </a:lnTo>
                <a:lnTo>
                  <a:pt x="1049299" y="10061"/>
                </a:lnTo>
                <a:lnTo>
                  <a:pt x="985720" y="15590"/>
                </a:lnTo>
                <a:lnTo>
                  <a:pt x="923359" y="22264"/>
                </a:lnTo>
                <a:lnTo>
                  <a:pt x="862299" y="30049"/>
                </a:lnTo>
                <a:lnTo>
                  <a:pt x="802621" y="38916"/>
                </a:lnTo>
                <a:lnTo>
                  <a:pt x="744410" y="48833"/>
                </a:lnTo>
                <a:lnTo>
                  <a:pt x="687746" y="59770"/>
                </a:lnTo>
                <a:lnTo>
                  <a:pt x="632714" y="71694"/>
                </a:lnTo>
                <a:lnTo>
                  <a:pt x="579395" y="84575"/>
                </a:lnTo>
                <a:lnTo>
                  <a:pt x="527872" y="98382"/>
                </a:lnTo>
                <a:lnTo>
                  <a:pt x="478227" y="113084"/>
                </a:lnTo>
                <a:lnTo>
                  <a:pt x="430544" y="128649"/>
                </a:lnTo>
                <a:lnTo>
                  <a:pt x="384905" y="145046"/>
                </a:lnTo>
                <a:lnTo>
                  <a:pt x="341392" y="162245"/>
                </a:lnTo>
                <a:lnTo>
                  <a:pt x="300087" y="180214"/>
                </a:lnTo>
                <a:lnTo>
                  <a:pt x="261074" y="198922"/>
                </a:lnTo>
                <a:lnTo>
                  <a:pt x="224436" y="218338"/>
                </a:lnTo>
                <a:lnTo>
                  <a:pt x="190253" y="238431"/>
                </a:lnTo>
                <a:lnTo>
                  <a:pt x="129589" y="280522"/>
                </a:lnTo>
                <a:lnTo>
                  <a:pt x="79742" y="324948"/>
                </a:lnTo>
                <a:lnTo>
                  <a:pt x="41372" y="371458"/>
                </a:lnTo>
                <a:lnTo>
                  <a:pt x="15141" y="419805"/>
                </a:lnTo>
                <a:lnTo>
                  <a:pt x="1709" y="469739"/>
                </a:lnTo>
                <a:lnTo>
                  <a:pt x="0" y="495223"/>
                </a:lnTo>
                <a:lnTo>
                  <a:pt x="1709" y="520708"/>
                </a:lnTo>
                <a:lnTo>
                  <a:pt x="15141" y="570642"/>
                </a:lnTo>
                <a:lnTo>
                  <a:pt x="41372" y="618988"/>
                </a:lnTo>
                <a:lnTo>
                  <a:pt x="79742" y="665499"/>
                </a:lnTo>
                <a:lnTo>
                  <a:pt x="129589" y="709924"/>
                </a:lnTo>
                <a:lnTo>
                  <a:pt x="190253" y="752016"/>
                </a:lnTo>
                <a:lnTo>
                  <a:pt x="224436" y="772109"/>
                </a:lnTo>
                <a:lnTo>
                  <a:pt x="261074" y="791525"/>
                </a:lnTo>
                <a:lnTo>
                  <a:pt x="300087" y="810233"/>
                </a:lnTo>
                <a:lnTo>
                  <a:pt x="341392" y="828202"/>
                </a:lnTo>
                <a:lnTo>
                  <a:pt x="384905" y="845400"/>
                </a:lnTo>
                <a:lnTo>
                  <a:pt x="430544" y="861798"/>
                </a:lnTo>
                <a:lnTo>
                  <a:pt x="478227" y="877363"/>
                </a:lnTo>
                <a:lnTo>
                  <a:pt x="527872" y="892064"/>
                </a:lnTo>
                <a:lnTo>
                  <a:pt x="579395" y="905871"/>
                </a:lnTo>
                <a:lnTo>
                  <a:pt x="632714" y="918753"/>
                </a:lnTo>
                <a:lnTo>
                  <a:pt x="687746" y="930677"/>
                </a:lnTo>
                <a:lnTo>
                  <a:pt x="744410" y="941613"/>
                </a:lnTo>
                <a:lnTo>
                  <a:pt x="802621" y="951530"/>
                </a:lnTo>
                <a:lnTo>
                  <a:pt x="862299" y="960397"/>
                </a:lnTo>
                <a:lnTo>
                  <a:pt x="923359" y="968183"/>
                </a:lnTo>
                <a:lnTo>
                  <a:pt x="985720" y="974856"/>
                </a:lnTo>
                <a:lnTo>
                  <a:pt x="1049299" y="980386"/>
                </a:lnTo>
                <a:lnTo>
                  <a:pt x="1114014" y="984741"/>
                </a:lnTo>
                <a:lnTo>
                  <a:pt x="1179781" y="987890"/>
                </a:lnTo>
                <a:lnTo>
                  <a:pt x="1246519" y="989803"/>
                </a:lnTo>
                <a:lnTo>
                  <a:pt x="1314145" y="990447"/>
                </a:lnTo>
                <a:lnTo>
                  <a:pt x="1381770" y="989803"/>
                </a:lnTo>
                <a:lnTo>
                  <a:pt x="1448508" y="987890"/>
                </a:lnTo>
                <a:lnTo>
                  <a:pt x="1514275" y="984741"/>
                </a:lnTo>
                <a:lnTo>
                  <a:pt x="1578990" y="980386"/>
                </a:lnTo>
                <a:lnTo>
                  <a:pt x="1642569" y="974856"/>
                </a:lnTo>
                <a:lnTo>
                  <a:pt x="1704930" y="968183"/>
                </a:lnTo>
                <a:lnTo>
                  <a:pt x="1765991" y="960397"/>
                </a:lnTo>
                <a:lnTo>
                  <a:pt x="1825668" y="951530"/>
                </a:lnTo>
                <a:lnTo>
                  <a:pt x="1883880" y="941613"/>
                </a:lnTo>
                <a:lnTo>
                  <a:pt x="1940543" y="930677"/>
                </a:lnTo>
                <a:lnTo>
                  <a:pt x="1995576" y="918753"/>
                </a:lnTo>
                <a:lnTo>
                  <a:pt x="2048895" y="905871"/>
                </a:lnTo>
                <a:lnTo>
                  <a:pt x="2100418" y="892064"/>
                </a:lnTo>
                <a:lnTo>
                  <a:pt x="2150062" y="877363"/>
                </a:lnTo>
                <a:lnTo>
                  <a:pt x="2197745" y="861798"/>
                </a:lnTo>
                <a:lnTo>
                  <a:pt x="2243385" y="845400"/>
                </a:lnTo>
                <a:lnTo>
                  <a:pt x="2286898" y="828202"/>
                </a:lnTo>
                <a:lnTo>
                  <a:pt x="2328202" y="810233"/>
                </a:lnTo>
                <a:lnTo>
                  <a:pt x="2367215" y="791525"/>
                </a:lnTo>
                <a:lnTo>
                  <a:pt x="2403854" y="772109"/>
                </a:lnTo>
                <a:lnTo>
                  <a:pt x="2438036" y="752016"/>
                </a:lnTo>
                <a:lnTo>
                  <a:pt x="2498700" y="709924"/>
                </a:lnTo>
                <a:lnTo>
                  <a:pt x="2548548" y="665499"/>
                </a:lnTo>
                <a:lnTo>
                  <a:pt x="2586917" y="618988"/>
                </a:lnTo>
                <a:lnTo>
                  <a:pt x="2613148" y="570642"/>
                </a:lnTo>
                <a:lnTo>
                  <a:pt x="2626580" y="520708"/>
                </a:lnTo>
                <a:lnTo>
                  <a:pt x="2628290" y="495223"/>
                </a:lnTo>
                <a:lnTo>
                  <a:pt x="2626580" y="469739"/>
                </a:lnTo>
                <a:lnTo>
                  <a:pt x="2613148" y="419805"/>
                </a:lnTo>
                <a:lnTo>
                  <a:pt x="2586917" y="371458"/>
                </a:lnTo>
                <a:lnTo>
                  <a:pt x="2548548" y="324948"/>
                </a:lnTo>
                <a:lnTo>
                  <a:pt x="2498700" y="280522"/>
                </a:lnTo>
                <a:lnTo>
                  <a:pt x="2438036" y="238431"/>
                </a:lnTo>
                <a:lnTo>
                  <a:pt x="2403854" y="218338"/>
                </a:lnTo>
                <a:lnTo>
                  <a:pt x="2367215" y="198922"/>
                </a:lnTo>
                <a:lnTo>
                  <a:pt x="2328202" y="180214"/>
                </a:lnTo>
                <a:lnTo>
                  <a:pt x="2286898" y="162245"/>
                </a:lnTo>
                <a:lnTo>
                  <a:pt x="2243385" y="145046"/>
                </a:lnTo>
                <a:lnTo>
                  <a:pt x="2197745" y="128649"/>
                </a:lnTo>
                <a:lnTo>
                  <a:pt x="2150062" y="113084"/>
                </a:lnTo>
                <a:lnTo>
                  <a:pt x="2100418" y="98382"/>
                </a:lnTo>
                <a:lnTo>
                  <a:pt x="2048895" y="84575"/>
                </a:lnTo>
                <a:lnTo>
                  <a:pt x="1995576" y="71694"/>
                </a:lnTo>
                <a:lnTo>
                  <a:pt x="1940543" y="59770"/>
                </a:lnTo>
                <a:lnTo>
                  <a:pt x="1883880" y="48833"/>
                </a:lnTo>
                <a:lnTo>
                  <a:pt x="1825668" y="38916"/>
                </a:lnTo>
                <a:lnTo>
                  <a:pt x="1765991" y="30049"/>
                </a:lnTo>
                <a:lnTo>
                  <a:pt x="1704930" y="22264"/>
                </a:lnTo>
                <a:lnTo>
                  <a:pt x="1642569" y="15590"/>
                </a:lnTo>
                <a:lnTo>
                  <a:pt x="1578990" y="10061"/>
                </a:lnTo>
                <a:lnTo>
                  <a:pt x="1514275" y="5706"/>
                </a:lnTo>
                <a:lnTo>
                  <a:pt x="1448508" y="2556"/>
                </a:lnTo>
                <a:lnTo>
                  <a:pt x="1381770" y="644"/>
                </a:lnTo>
                <a:lnTo>
                  <a:pt x="13141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395536" y="2026617"/>
            <a:ext cx="2628900" cy="990600"/>
          </a:xfrm>
          <a:custGeom>
            <a:avLst/>
            <a:gdLst/>
            <a:ahLst/>
            <a:cxnLst/>
            <a:rect l="l" t="t" r="r" b="b"/>
            <a:pathLst>
              <a:path w="2628900" h="990600">
                <a:moveTo>
                  <a:pt x="0" y="495223"/>
                </a:moveTo>
                <a:lnTo>
                  <a:pt x="6784" y="444589"/>
                </a:lnTo>
                <a:lnTo>
                  <a:pt x="26698" y="395418"/>
                </a:lnTo>
                <a:lnTo>
                  <a:pt x="59081" y="347958"/>
                </a:lnTo>
                <a:lnTo>
                  <a:pt x="103272" y="302459"/>
                </a:lnTo>
                <a:lnTo>
                  <a:pt x="158610" y="259169"/>
                </a:lnTo>
                <a:lnTo>
                  <a:pt x="224436" y="218338"/>
                </a:lnTo>
                <a:lnTo>
                  <a:pt x="261074" y="198922"/>
                </a:lnTo>
                <a:lnTo>
                  <a:pt x="300087" y="180214"/>
                </a:lnTo>
                <a:lnTo>
                  <a:pt x="341392" y="162245"/>
                </a:lnTo>
                <a:lnTo>
                  <a:pt x="384905" y="145046"/>
                </a:lnTo>
                <a:lnTo>
                  <a:pt x="430544" y="128649"/>
                </a:lnTo>
                <a:lnTo>
                  <a:pt x="478227" y="113084"/>
                </a:lnTo>
                <a:lnTo>
                  <a:pt x="527872" y="98382"/>
                </a:lnTo>
                <a:lnTo>
                  <a:pt x="579395" y="84575"/>
                </a:lnTo>
                <a:lnTo>
                  <a:pt x="632714" y="71694"/>
                </a:lnTo>
                <a:lnTo>
                  <a:pt x="687746" y="59770"/>
                </a:lnTo>
                <a:lnTo>
                  <a:pt x="744410" y="48833"/>
                </a:lnTo>
                <a:lnTo>
                  <a:pt x="802621" y="38916"/>
                </a:lnTo>
                <a:lnTo>
                  <a:pt x="862299" y="30049"/>
                </a:lnTo>
                <a:lnTo>
                  <a:pt x="923359" y="22264"/>
                </a:lnTo>
                <a:lnTo>
                  <a:pt x="985720" y="15590"/>
                </a:lnTo>
                <a:lnTo>
                  <a:pt x="1049299" y="10061"/>
                </a:lnTo>
                <a:lnTo>
                  <a:pt x="1114014" y="5706"/>
                </a:lnTo>
                <a:lnTo>
                  <a:pt x="1179781" y="2556"/>
                </a:lnTo>
                <a:lnTo>
                  <a:pt x="1246519" y="644"/>
                </a:lnTo>
                <a:lnTo>
                  <a:pt x="1314145" y="0"/>
                </a:lnTo>
                <a:lnTo>
                  <a:pt x="1381770" y="644"/>
                </a:lnTo>
                <a:lnTo>
                  <a:pt x="1448508" y="2556"/>
                </a:lnTo>
                <a:lnTo>
                  <a:pt x="1514275" y="5706"/>
                </a:lnTo>
                <a:lnTo>
                  <a:pt x="1578990" y="10061"/>
                </a:lnTo>
                <a:lnTo>
                  <a:pt x="1642569" y="15590"/>
                </a:lnTo>
                <a:lnTo>
                  <a:pt x="1704930" y="22264"/>
                </a:lnTo>
                <a:lnTo>
                  <a:pt x="1765991" y="30049"/>
                </a:lnTo>
                <a:lnTo>
                  <a:pt x="1825668" y="38916"/>
                </a:lnTo>
                <a:lnTo>
                  <a:pt x="1883880" y="48833"/>
                </a:lnTo>
                <a:lnTo>
                  <a:pt x="1940543" y="59770"/>
                </a:lnTo>
                <a:lnTo>
                  <a:pt x="1995576" y="71694"/>
                </a:lnTo>
                <a:lnTo>
                  <a:pt x="2048895" y="84575"/>
                </a:lnTo>
                <a:lnTo>
                  <a:pt x="2100418" y="98382"/>
                </a:lnTo>
                <a:lnTo>
                  <a:pt x="2150062" y="113084"/>
                </a:lnTo>
                <a:lnTo>
                  <a:pt x="2197745" y="128649"/>
                </a:lnTo>
                <a:lnTo>
                  <a:pt x="2243385" y="145046"/>
                </a:lnTo>
                <a:lnTo>
                  <a:pt x="2286898" y="162245"/>
                </a:lnTo>
                <a:lnTo>
                  <a:pt x="2328202" y="180214"/>
                </a:lnTo>
                <a:lnTo>
                  <a:pt x="2367215" y="198922"/>
                </a:lnTo>
                <a:lnTo>
                  <a:pt x="2403854" y="218338"/>
                </a:lnTo>
                <a:lnTo>
                  <a:pt x="2438036" y="238431"/>
                </a:lnTo>
                <a:lnTo>
                  <a:pt x="2498700" y="280522"/>
                </a:lnTo>
                <a:lnTo>
                  <a:pt x="2548548" y="324948"/>
                </a:lnTo>
                <a:lnTo>
                  <a:pt x="2586917" y="371458"/>
                </a:lnTo>
                <a:lnTo>
                  <a:pt x="2613148" y="419805"/>
                </a:lnTo>
                <a:lnTo>
                  <a:pt x="2626580" y="469739"/>
                </a:lnTo>
                <a:lnTo>
                  <a:pt x="2628290" y="495223"/>
                </a:lnTo>
                <a:lnTo>
                  <a:pt x="2626580" y="520708"/>
                </a:lnTo>
                <a:lnTo>
                  <a:pt x="2613148" y="570642"/>
                </a:lnTo>
                <a:lnTo>
                  <a:pt x="2586917" y="618988"/>
                </a:lnTo>
                <a:lnTo>
                  <a:pt x="2548548" y="665499"/>
                </a:lnTo>
                <a:lnTo>
                  <a:pt x="2498700" y="709924"/>
                </a:lnTo>
                <a:lnTo>
                  <a:pt x="2438036" y="752016"/>
                </a:lnTo>
                <a:lnTo>
                  <a:pt x="2403854" y="772109"/>
                </a:lnTo>
                <a:lnTo>
                  <a:pt x="2367215" y="791525"/>
                </a:lnTo>
                <a:lnTo>
                  <a:pt x="2328202" y="810233"/>
                </a:lnTo>
                <a:lnTo>
                  <a:pt x="2286898" y="828202"/>
                </a:lnTo>
                <a:lnTo>
                  <a:pt x="2243385" y="845400"/>
                </a:lnTo>
                <a:lnTo>
                  <a:pt x="2197745" y="861798"/>
                </a:lnTo>
                <a:lnTo>
                  <a:pt x="2150062" y="877363"/>
                </a:lnTo>
                <a:lnTo>
                  <a:pt x="2100418" y="892064"/>
                </a:lnTo>
                <a:lnTo>
                  <a:pt x="2048895" y="905871"/>
                </a:lnTo>
                <a:lnTo>
                  <a:pt x="1995576" y="918753"/>
                </a:lnTo>
                <a:lnTo>
                  <a:pt x="1940543" y="930677"/>
                </a:lnTo>
                <a:lnTo>
                  <a:pt x="1883880" y="941613"/>
                </a:lnTo>
                <a:lnTo>
                  <a:pt x="1825668" y="951530"/>
                </a:lnTo>
                <a:lnTo>
                  <a:pt x="1765991" y="960397"/>
                </a:lnTo>
                <a:lnTo>
                  <a:pt x="1704930" y="968183"/>
                </a:lnTo>
                <a:lnTo>
                  <a:pt x="1642569" y="974856"/>
                </a:lnTo>
                <a:lnTo>
                  <a:pt x="1578990" y="980386"/>
                </a:lnTo>
                <a:lnTo>
                  <a:pt x="1514275" y="984741"/>
                </a:lnTo>
                <a:lnTo>
                  <a:pt x="1448508" y="987890"/>
                </a:lnTo>
                <a:lnTo>
                  <a:pt x="1381770" y="989803"/>
                </a:lnTo>
                <a:lnTo>
                  <a:pt x="1314145" y="990447"/>
                </a:lnTo>
                <a:lnTo>
                  <a:pt x="1246519" y="989803"/>
                </a:lnTo>
                <a:lnTo>
                  <a:pt x="1179781" y="987890"/>
                </a:lnTo>
                <a:lnTo>
                  <a:pt x="1114014" y="984741"/>
                </a:lnTo>
                <a:lnTo>
                  <a:pt x="1049299" y="980386"/>
                </a:lnTo>
                <a:lnTo>
                  <a:pt x="985720" y="974856"/>
                </a:lnTo>
                <a:lnTo>
                  <a:pt x="923359" y="968183"/>
                </a:lnTo>
                <a:lnTo>
                  <a:pt x="862299" y="960397"/>
                </a:lnTo>
                <a:lnTo>
                  <a:pt x="802621" y="951530"/>
                </a:lnTo>
                <a:lnTo>
                  <a:pt x="744410" y="941613"/>
                </a:lnTo>
                <a:lnTo>
                  <a:pt x="687746" y="930677"/>
                </a:lnTo>
                <a:lnTo>
                  <a:pt x="632714" y="918753"/>
                </a:lnTo>
                <a:lnTo>
                  <a:pt x="579395" y="905871"/>
                </a:lnTo>
                <a:lnTo>
                  <a:pt x="527872" y="892064"/>
                </a:lnTo>
                <a:lnTo>
                  <a:pt x="478227" y="877363"/>
                </a:lnTo>
                <a:lnTo>
                  <a:pt x="430544" y="861798"/>
                </a:lnTo>
                <a:lnTo>
                  <a:pt x="384905" y="845400"/>
                </a:lnTo>
                <a:lnTo>
                  <a:pt x="341392" y="828202"/>
                </a:lnTo>
                <a:lnTo>
                  <a:pt x="300087" y="810233"/>
                </a:lnTo>
                <a:lnTo>
                  <a:pt x="261074" y="791525"/>
                </a:lnTo>
                <a:lnTo>
                  <a:pt x="224436" y="772109"/>
                </a:lnTo>
                <a:lnTo>
                  <a:pt x="190253" y="752016"/>
                </a:lnTo>
                <a:lnTo>
                  <a:pt x="129589" y="709924"/>
                </a:lnTo>
                <a:lnTo>
                  <a:pt x="79742" y="665499"/>
                </a:lnTo>
                <a:lnTo>
                  <a:pt x="41372" y="618988"/>
                </a:lnTo>
                <a:lnTo>
                  <a:pt x="15141" y="570642"/>
                </a:lnTo>
                <a:lnTo>
                  <a:pt x="1709" y="520708"/>
                </a:lnTo>
                <a:lnTo>
                  <a:pt x="0" y="495223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 txBox="1"/>
          <p:nvPr/>
        </p:nvSpPr>
        <p:spPr>
          <a:xfrm>
            <a:off x="905188" y="2138808"/>
            <a:ext cx="16071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Arial"/>
                <a:cs typeface="Arial"/>
              </a:rPr>
              <a:t>Формы  </a:t>
            </a:r>
            <a:r>
              <a:rPr sz="1600" b="1" spc="-10" dirty="0">
                <a:latin typeface="Arial"/>
                <a:cs typeface="Arial"/>
              </a:rPr>
              <a:t>м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10" dirty="0">
                <a:latin typeface="Arial"/>
                <a:cs typeface="Arial"/>
              </a:rPr>
              <a:t>жб</a:t>
            </a:r>
            <a:r>
              <a:rPr sz="1600" b="1" spc="-25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д</a:t>
            </a:r>
            <a:r>
              <a:rPr sz="1600" b="1" spc="-35" dirty="0">
                <a:latin typeface="Arial"/>
                <a:cs typeface="Arial"/>
              </a:rPr>
              <a:t>ж</a:t>
            </a:r>
            <a:r>
              <a:rPr sz="1600" b="1" spc="-30" dirty="0">
                <a:latin typeface="Arial"/>
                <a:cs typeface="Arial"/>
              </a:rPr>
              <a:t>е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10" dirty="0">
                <a:latin typeface="Arial"/>
                <a:cs typeface="Arial"/>
              </a:rPr>
              <a:t>н</a:t>
            </a:r>
            <a:r>
              <a:rPr sz="1600" b="1" spc="-5" dirty="0">
                <a:latin typeface="Arial"/>
                <a:cs typeface="Arial"/>
              </a:rPr>
              <a:t>ых  </a:t>
            </a:r>
            <a:r>
              <a:rPr sz="1600" b="1" spc="-20" dirty="0">
                <a:latin typeface="Arial"/>
                <a:cs typeface="Arial"/>
              </a:rPr>
              <a:t>трансфертов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3049041" y="3717030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82D2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5904147" y="3667428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5930017" y="471282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064992" y="4711816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9"/>
                </a:lnTo>
                <a:lnTo>
                  <a:pt x="0" y="72009"/>
                </a:lnTo>
                <a:lnTo>
                  <a:pt x="0" y="216027"/>
                </a:lnTo>
                <a:lnTo>
                  <a:pt x="95402" y="216027"/>
                </a:lnTo>
                <a:lnTo>
                  <a:pt x="95402" y="288036"/>
                </a:lnTo>
                <a:lnTo>
                  <a:pt x="190804" y="144018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049433" y="5719872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9"/>
                </a:moveTo>
                <a:lnTo>
                  <a:pt x="95402" y="72009"/>
                </a:lnTo>
                <a:lnTo>
                  <a:pt x="95402" y="0"/>
                </a:lnTo>
                <a:lnTo>
                  <a:pt x="190804" y="144018"/>
                </a:lnTo>
                <a:lnTo>
                  <a:pt x="95402" y="288036"/>
                </a:lnTo>
                <a:lnTo>
                  <a:pt x="95402" y="216027"/>
                </a:lnTo>
                <a:lnTo>
                  <a:pt x="0" y="216027"/>
                </a:lnTo>
                <a:lnTo>
                  <a:pt x="0" y="72009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95402" y="0"/>
                </a:moveTo>
                <a:lnTo>
                  <a:pt x="95402" y="72008"/>
                </a:lnTo>
                <a:lnTo>
                  <a:pt x="0" y="72008"/>
                </a:lnTo>
                <a:lnTo>
                  <a:pt x="0" y="216026"/>
                </a:lnTo>
                <a:lnTo>
                  <a:pt x="95402" y="216026"/>
                </a:lnTo>
                <a:lnTo>
                  <a:pt x="95402" y="288035"/>
                </a:lnTo>
                <a:lnTo>
                  <a:pt x="190804" y="144017"/>
                </a:lnTo>
                <a:lnTo>
                  <a:pt x="954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5930017" y="5733197"/>
            <a:ext cx="191135" cy="288290"/>
          </a:xfrm>
          <a:custGeom>
            <a:avLst/>
            <a:gdLst/>
            <a:ahLst/>
            <a:cxnLst/>
            <a:rect l="l" t="t" r="r" b="b"/>
            <a:pathLst>
              <a:path w="191135" h="288289">
                <a:moveTo>
                  <a:pt x="0" y="72008"/>
                </a:moveTo>
                <a:lnTo>
                  <a:pt x="95402" y="72008"/>
                </a:lnTo>
                <a:lnTo>
                  <a:pt x="95402" y="0"/>
                </a:lnTo>
                <a:lnTo>
                  <a:pt x="190804" y="144017"/>
                </a:lnTo>
                <a:lnTo>
                  <a:pt x="95402" y="288035"/>
                </a:lnTo>
                <a:lnTo>
                  <a:pt x="95402" y="216026"/>
                </a:lnTo>
                <a:lnTo>
                  <a:pt x="0" y="216026"/>
                </a:lnTo>
                <a:lnTo>
                  <a:pt x="0" y="72008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737468" y="1196962"/>
            <a:ext cx="7795077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737467" y="1196688"/>
            <a:ext cx="7795259" cy="560705"/>
          </a:xfrm>
          <a:custGeom>
            <a:avLst/>
            <a:gdLst/>
            <a:ahLst/>
            <a:cxnLst/>
            <a:rect l="l" t="t" r="r" b="b"/>
            <a:pathLst>
              <a:path w="7795259" h="560705">
                <a:moveTo>
                  <a:pt x="0" y="280174"/>
                </a:moveTo>
                <a:lnTo>
                  <a:pt x="28882" y="245893"/>
                </a:lnTo>
                <a:lnTo>
                  <a:pt x="64350" y="229200"/>
                </a:lnTo>
                <a:lnTo>
                  <a:pt x="113273" y="212845"/>
                </a:lnTo>
                <a:lnTo>
                  <a:pt x="153153" y="202144"/>
                </a:lnTo>
                <a:lnTo>
                  <a:pt x="198699" y="191617"/>
                </a:lnTo>
                <a:lnTo>
                  <a:pt x="249786" y="181272"/>
                </a:lnTo>
                <a:lnTo>
                  <a:pt x="306288" y="171117"/>
                </a:lnTo>
                <a:lnTo>
                  <a:pt x="368080" y="161163"/>
                </a:lnTo>
                <a:lnTo>
                  <a:pt x="435037" y="151418"/>
                </a:lnTo>
                <a:lnTo>
                  <a:pt x="507032" y="141890"/>
                </a:lnTo>
                <a:lnTo>
                  <a:pt x="544881" y="137211"/>
                </a:lnTo>
                <a:lnTo>
                  <a:pt x="583942" y="132590"/>
                </a:lnTo>
                <a:lnTo>
                  <a:pt x="624200" y="128028"/>
                </a:lnTo>
                <a:lnTo>
                  <a:pt x="665639" y="123526"/>
                </a:lnTo>
                <a:lnTo>
                  <a:pt x="708245" y="119085"/>
                </a:lnTo>
                <a:lnTo>
                  <a:pt x="752000" y="114706"/>
                </a:lnTo>
                <a:lnTo>
                  <a:pt x="796890" y="110392"/>
                </a:lnTo>
                <a:lnTo>
                  <a:pt x="842898" y="106141"/>
                </a:lnTo>
                <a:lnTo>
                  <a:pt x="890010" y="101957"/>
                </a:lnTo>
                <a:lnTo>
                  <a:pt x="938209" y="97839"/>
                </a:lnTo>
                <a:lnTo>
                  <a:pt x="987479" y="93790"/>
                </a:lnTo>
                <a:lnTo>
                  <a:pt x="1037806" y="89809"/>
                </a:lnTo>
                <a:lnTo>
                  <a:pt x="1089173" y="85899"/>
                </a:lnTo>
                <a:lnTo>
                  <a:pt x="1141564" y="82061"/>
                </a:lnTo>
                <a:lnTo>
                  <a:pt x="1194965" y="78294"/>
                </a:lnTo>
                <a:lnTo>
                  <a:pt x="1249359" y="74602"/>
                </a:lnTo>
                <a:lnTo>
                  <a:pt x="1304731" y="70984"/>
                </a:lnTo>
                <a:lnTo>
                  <a:pt x="1361064" y="67442"/>
                </a:lnTo>
                <a:lnTo>
                  <a:pt x="1418344" y="63978"/>
                </a:lnTo>
                <a:lnTo>
                  <a:pt x="1476555" y="60591"/>
                </a:lnTo>
                <a:lnTo>
                  <a:pt x="1535680" y="57284"/>
                </a:lnTo>
                <a:lnTo>
                  <a:pt x="1595705" y="54057"/>
                </a:lnTo>
                <a:lnTo>
                  <a:pt x="1656614" y="50911"/>
                </a:lnTo>
                <a:lnTo>
                  <a:pt x="1718390" y="47849"/>
                </a:lnTo>
                <a:lnTo>
                  <a:pt x="1781019" y="44870"/>
                </a:lnTo>
                <a:lnTo>
                  <a:pt x="1844484" y="41976"/>
                </a:lnTo>
                <a:lnTo>
                  <a:pt x="1908770" y="39168"/>
                </a:lnTo>
                <a:lnTo>
                  <a:pt x="1973862" y="36447"/>
                </a:lnTo>
                <a:lnTo>
                  <a:pt x="2039743" y="33815"/>
                </a:lnTo>
                <a:lnTo>
                  <a:pt x="2106398" y="31272"/>
                </a:lnTo>
                <a:lnTo>
                  <a:pt x="2173811" y="28820"/>
                </a:lnTo>
                <a:lnTo>
                  <a:pt x="2241967" y="26459"/>
                </a:lnTo>
                <a:lnTo>
                  <a:pt x="2310850" y="24191"/>
                </a:lnTo>
                <a:lnTo>
                  <a:pt x="2380443" y="22017"/>
                </a:lnTo>
                <a:lnTo>
                  <a:pt x="2450733" y="19938"/>
                </a:lnTo>
                <a:lnTo>
                  <a:pt x="2521702" y="17955"/>
                </a:lnTo>
                <a:lnTo>
                  <a:pt x="2593336" y="16070"/>
                </a:lnTo>
                <a:lnTo>
                  <a:pt x="2665618" y="14283"/>
                </a:lnTo>
                <a:lnTo>
                  <a:pt x="2738533" y="12596"/>
                </a:lnTo>
                <a:lnTo>
                  <a:pt x="2812065" y="11009"/>
                </a:lnTo>
                <a:lnTo>
                  <a:pt x="2886198" y="9524"/>
                </a:lnTo>
                <a:lnTo>
                  <a:pt x="2960918" y="8142"/>
                </a:lnTo>
                <a:lnTo>
                  <a:pt x="3036207" y="6864"/>
                </a:lnTo>
                <a:lnTo>
                  <a:pt x="3112051" y="5692"/>
                </a:lnTo>
                <a:lnTo>
                  <a:pt x="3188434" y="4625"/>
                </a:lnTo>
                <a:lnTo>
                  <a:pt x="3265340" y="3666"/>
                </a:lnTo>
                <a:lnTo>
                  <a:pt x="3342754" y="2816"/>
                </a:lnTo>
                <a:lnTo>
                  <a:pt x="3420659" y="2076"/>
                </a:lnTo>
                <a:lnTo>
                  <a:pt x="3499040" y="1446"/>
                </a:lnTo>
                <a:lnTo>
                  <a:pt x="3577882" y="928"/>
                </a:lnTo>
                <a:lnTo>
                  <a:pt x="3657169" y="524"/>
                </a:lnTo>
                <a:lnTo>
                  <a:pt x="3736885" y="233"/>
                </a:lnTo>
                <a:lnTo>
                  <a:pt x="3817014" y="58"/>
                </a:lnTo>
                <a:lnTo>
                  <a:pt x="3897541" y="0"/>
                </a:lnTo>
                <a:lnTo>
                  <a:pt x="3978068" y="58"/>
                </a:lnTo>
                <a:lnTo>
                  <a:pt x="4058197" y="233"/>
                </a:lnTo>
                <a:lnTo>
                  <a:pt x="4137912" y="524"/>
                </a:lnTo>
                <a:lnTo>
                  <a:pt x="4217199" y="928"/>
                </a:lnTo>
                <a:lnTo>
                  <a:pt x="4296041" y="1446"/>
                </a:lnTo>
                <a:lnTo>
                  <a:pt x="4374422" y="2076"/>
                </a:lnTo>
                <a:lnTo>
                  <a:pt x="4452328" y="2816"/>
                </a:lnTo>
                <a:lnTo>
                  <a:pt x="4529741" y="3666"/>
                </a:lnTo>
                <a:lnTo>
                  <a:pt x="4606647" y="4625"/>
                </a:lnTo>
                <a:lnTo>
                  <a:pt x="4683030" y="5692"/>
                </a:lnTo>
                <a:lnTo>
                  <a:pt x="4758874" y="6864"/>
                </a:lnTo>
                <a:lnTo>
                  <a:pt x="4834164" y="8142"/>
                </a:lnTo>
                <a:lnTo>
                  <a:pt x="4908883" y="9524"/>
                </a:lnTo>
                <a:lnTo>
                  <a:pt x="4983017" y="11009"/>
                </a:lnTo>
                <a:lnTo>
                  <a:pt x="5056549" y="12596"/>
                </a:lnTo>
                <a:lnTo>
                  <a:pt x="5129463" y="14283"/>
                </a:lnTo>
                <a:lnTo>
                  <a:pt x="5201745" y="16070"/>
                </a:lnTo>
                <a:lnTo>
                  <a:pt x="5273379" y="17955"/>
                </a:lnTo>
                <a:lnTo>
                  <a:pt x="5344348" y="19938"/>
                </a:lnTo>
                <a:lnTo>
                  <a:pt x="5414638" y="22017"/>
                </a:lnTo>
                <a:lnTo>
                  <a:pt x="5484232" y="24191"/>
                </a:lnTo>
                <a:lnTo>
                  <a:pt x="5553114" y="26459"/>
                </a:lnTo>
                <a:lnTo>
                  <a:pt x="5621270" y="28820"/>
                </a:lnTo>
                <a:lnTo>
                  <a:pt x="5688683" y="31272"/>
                </a:lnTo>
                <a:lnTo>
                  <a:pt x="5755338" y="33815"/>
                </a:lnTo>
                <a:lnTo>
                  <a:pt x="5821219" y="36447"/>
                </a:lnTo>
                <a:lnTo>
                  <a:pt x="5886311" y="39168"/>
                </a:lnTo>
                <a:lnTo>
                  <a:pt x="5950597" y="41976"/>
                </a:lnTo>
                <a:lnTo>
                  <a:pt x="6014062" y="44870"/>
                </a:lnTo>
                <a:lnTo>
                  <a:pt x="6076691" y="47849"/>
                </a:lnTo>
                <a:lnTo>
                  <a:pt x="6138468" y="50911"/>
                </a:lnTo>
                <a:lnTo>
                  <a:pt x="6199376" y="54057"/>
                </a:lnTo>
                <a:lnTo>
                  <a:pt x="6259401" y="57284"/>
                </a:lnTo>
                <a:lnTo>
                  <a:pt x="6318526" y="60591"/>
                </a:lnTo>
                <a:lnTo>
                  <a:pt x="6376737" y="63978"/>
                </a:lnTo>
                <a:lnTo>
                  <a:pt x="6434017" y="67442"/>
                </a:lnTo>
                <a:lnTo>
                  <a:pt x="6490351" y="70984"/>
                </a:lnTo>
                <a:lnTo>
                  <a:pt x="6545722" y="74602"/>
                </a:lnTo>
                <a:lnTo>
                  <a:pt x="6600116" y="78294"/>
                </a:lnTo>
                <a:lnTo>
                  <a:pt x="6653517" y="82061"/>
                </a:lnTo>
                <a:lnTo>
                  <a:pt x="6705908" y="85899"/>
                </a:lnTo>
                <a:lnTo>
                  <a:pt x="6757275" y="89809"/>
                </a:lnTo>
                <a:lnTo>
                  <a:pt x="6807602" y="93790"/>
                </a:lnTo>
                <a:lnTo>
                  <a:pt x="6856873" y="97839"/>
                </a:lnTo>
                <a:lnTo>
                  <a:pt x="6905071" y="101957"/>
                </a:lnTo>
                <a:lnTo>
                  <a:pt x="6952183" y="106141"/>
                </a:lnTo>
                <a:lnTo>
                  <a:pt x="6998191" y="110392"/>
                </a:lnTo>
                <a:lnTo>
                  <a:pt x="7043081" y="114706"/>
                </a:lnTo>
                <a:lnTo>
                  <a:pt x="7086837" y="119085"/>
                </a:lnTo>
                <a:lnTo>
                  <a:pt x="7129442" y="123526"/>
                </a:lnTo>
                <a:lnTo>
                  <a:pt x="7170881" y="128028"/>
                </a:lnTo>
                <a:lnTo>
                  <a:pt x="7211139" y="132590"/>
                </a:lnTo>
                <a:lnTo>
                  <a:pt x="7250201" y="137211"/>
                </a:lnTo>
                <a:lnTo>
                  <a:pt x="7288049" y="141890"/>
                </a:lnTo>
                <a:lnTo>
                  <a:pt x="7360044" y="151418"/>
                </a:lnTo>
                <a:lnTo>
                  <a:pt x="7427001" y="161163"/>
                </a:lnTo>
                <a:lnTo>
                  <a:pt x="7488793" y="171117"/>
                </a:lnTo>
                <a:lnTo>
                  <a:pt x="7545295" y="181272"/>
                </a:lnTo>
                <a:lnTo>
                  <a:pt x="7596382" y="191617"/>
                </a:lnTo>
                <a:lnTo>
                  <a:pt x="7641928" y="202144"/>
                </a:lnTo>
                <a:lnTo>
                  <a:pt x="7681809" y="212845"/>
                </a:lnTo>
                <a:lnTo>
                  <a:pt x="7730731" y="229200"/>
                </a:lnTo>
                <a:lnTo>
                  <a:pt x="7766199" y="245893"/>
                </a:lnTo>
                <a:lnTo>
                  <a:pt x="7794266" y="274385"/>
                </a:lnTo>
                <a:lnTo>
                  <a:pt x="7795082" y="280174"/>
                </a:lnTo>
                <a:lnTo>
                  <a:pt x="7794266" y="285963"/>
                </a:lnTo>
                <a:lnTo>
                  <a:pt x="7766199" y="314455"/>
                </a:lnTo>
                <a:lnTo>
                  <a:pt x="7730731" y="331149"/>
                </a:lnTo>
                <a:lnTo>
                  <a:pt x="7681809" y="347504"/>
                </a:lnTo>
                <a:lnTo>
                  <a:pt x="7641928" y="358204"/>
                </a:lnTo>
                <a:lnTo>
                  <a:pt x="7596382" y="368731"/>
                </a:lnTo>
                <a:lnTo>
                  <a:pt x="7545295" y="379077"/>
                </a:lnTo>
                <a:lnTo>
                  <a:pt x="7488793" y="389231"/>
                </a:lnTo>
                <a:lnTo>
                  <a:pt x="7427001" y="399185"/>
                </a:lnTo>
                <a:lnTo>
                  <a:pt x="7360044" y="408931"/>
                </a:lnTo>
                <a:lnTo>
                  <a:pt x="7288049" y="418458"/>
                </a:lnTo>
                <a:lnTo>
                  <a:pt x="7250201" y="423137"/>
                </a:lnTo>
                <a:lnTo>
                  <a:pt x="7211139" y="427759"/>
                </a:lnTo>
                <a:lnTo>
                  <a:pt x="7170881" y="432321"/>
                </a:lnTo>
                <a:lnTo>
                  <a:pt x="7129442" y="436823"/>
                </a:lnTo>
                <a:lnTo>
                  <a:pt x="7086837" y="441264"/>
                </a:lnTo>
                <a:lnTo>
                  <a:pt x="7043081" y="445642"/>
                </a:lnTo>
                <a:lnTo>
                  <a:pt x="6998191" y="449957"/>
                </a:lnTo>
                <a:lnTo>
                  <a:pt x="6952183" y="454207"/>
                </a:lnTo>
                <a:lnTo>
                  <a:pt x="6905071" y="458392"/>
                </a:lnTo>
                <a:lnTo>
                  <a:pt x="6856873" y="462509"/>
                </a:lnTo>
                <a:lnTo>
                  <a:pt x="6807602" y="466559"/>
                </a:lnTo>
                <a:lnTo>
                  <a:pt x="6757275" y="470539"/>
                </a:lnTo>
                <a:lnTo>
                  <a:pt x="6705908" y="474449"/>
                </a:lnTo>
                <a:lnTo>
                  <a:pt x="6653517" y="478288"/>
                </a:lnTo>
                <a:lnTo>
                  <a:pt x="6600116" y="482054"/>
                </a:lnTo>
                <a:lnTo>
                  <a:pt x="6545722" y="485747"/>
                </a:lnTo>
                <a:lnTo>
                  <a:pt x="6490351" y="489364"/>
                </a:lnTo>
                <a:lnTo>
                  <a:pt x="6434017" y="492906"/>
                </a:lnTo>
                <a:lnTo>
                  <a:pt x="6376737" y="496371"/>
                </a:lnTo>
                <a:lnTo>
                  <a:pt x="6318526" y="499757"/>
                </a:lnTo>
                <a:lnTo>
                  <a:pt x="6259401" y="503065"/>
                </a:lnTo>
                <a:lnTo>
                  <a:pt x="6199376" y="506292"/>
                </a:lnTo>
                <a:lnTo>
                  <a:pt x="6138468" y="509437"/>
                </a:lnTo>
                <a:lnTo>
                  <a:pt x="6076691" y="512500"/>
                </a:lnTo>
                <a:lnTo>
                  <a:pt x="6014062" y="515478"/>
                </a:lnTo>
                <a:lnTo>
                  <a:pt x="5950597" y="518372"/>
                </a:lnTo>
                <a:lnTo>
                  <a:pt x="5886311" y="521180"/>
                </a:lnTo>
                <a:lnTo>
                  <a:pt x="5821219" y="523901"/>
                </a:lnTo>
                <a:lnTo>
                  <a:pt x="5755338" y="526533"/>
                </a:lnTo>
                <a:lnTo>
                  <a:pt x="5688683" y="529076"/>
                </a:lnTo>
                <a:lnTo>
                  <a:pt x="5621270" y="531529"/>
                </a:lnTo>
                <a:lnTo>
                  <a:pt x="5553114" y="533890"/>
                </a:lnTo>
                <a:lnTo>
                  <a:pt x="5484232" y="536157"/>
                </a:lnTo>
                <a:lnTo>
                  <a:pt x="5414638" y="538331"/>
                </a:lnTo>
                <a:lnTo>
                  <a:pt x="5344348" y="540410"/>
                </a:lnTo>
                <a:lnTo>
                  <a:pt x="5273379" y="542393"/>
                </a:lnTo>
                <a:lnTo>
                  <a:pt x="5201745" y="544279"/>
                </a:lnTo>
                <a:lnTo>
                  <a:pt x="5129463" y="546065"/>
                </a:lnTo>
                <a:lnTo>
                  <a:pt x="5056549" y="547753"/>
                </a:lnTo>
                <a:lnTo>
                  <a:pt x="4983017" y="549340"/>
                </a:lnTo>
                <a:lnTo>
                  <a:pt x="4908883" y="550824"/>
                </a:lnTo>
                <a:lnTo>
                  <a:pt x="4834164" y="552206"/>
                </a:lnTo>
                <a:lnTo>
                  <a:pt x="4758874" y="553484"/>
                </a:lnTo>
                <a:lnTo>
                  <a:pt x="4683030" y="554657"/>
                </a:lnTo>
                <a:lnTo>
                  <a:pt x="4606647" y="555723"/>
                </a:lnTo>
                <a:lnTo>
                  <a:pt x="4529741" y="556682"/>
                </a:lnTo>
                <a:lnTo>
                  <a:pt x="4452328" y="557532"/>
                </a:lnTo>
                <a:lnTo>
                  <a:pt x="4374422" y="558273"/>
                </a:lnTo>
                <a:lnTo>
                  <a:pt x="4296041" y="558902"/>
                </a:lnTo>
                <a:lnTo>
                  <a:pt x="4217199" y="559420"/>
                </a:lnTo>
                <a:lnTo>
                  <a:pt x="4137912" y="559825"/>
                </a:lnTo>
                <a:lnTo>
                  <a:pt x="4058197" y="560115"/>
                </a:lnTo>
                <a:lnTo>
                  <a:pt x="3978068" y="560290"/>
                </a:lnTo>
                <a:lnTo>
                  <a:pt x="3897541" y="560349"/>
                </a:lnTo>
                <a:lnTo>
                  <a:pt x="3817014" y="560290"/>
                </a:lnTo>
                <a:lnTo>
                  <a:pt x="3736885" y="560115"/>
                </a:lnTo>
                <a:lnTo>
                  <a:pt x="3657169" y="559825"/>
                </a:lnTo>
                <a:lnTo>
                  <a:pt x="3577882" y="559420"/>
                </a:lnTo>
                <a:lnTo>
                  <a:pt x="3499040" y="558902"/>
                </a:lnTo>
                <a:lnTo>
                  <a:pt x="3420659" y="558273"/>
                </a:lnTo>
                <a:lnTo>
                  <a:pt x="3342754" y="557532"/>
                </a:lnTo>
                <a:lnTo>
                  <a:pt x="3265340" y="556682"/>
                </a:lnTo>
                <a:lnTo>
                  <a:pt x="3188434" y="555723"/>
                </a:lnTo>
                <a:lnTo>
                  <a:pt x="3112051" y="554657"/>
                </a:lnTo>
                <a:lnTo>
                  <a:pt x="3036207" y="553484"/>
                </a:lnTo>
                <a:lnTo>
                  <a:pt x="2960918" y="552206"/>
                </a:lnTo>
                <a:lnTo>
                  <a:pt x="2886198" y="550824"/>
                </a:lnTo>
                <a:lnTo>
                  <a:pt x="2812065" y="549340"/>
                </a:lnTo>
                <a:lnTo>
                  <a:pt x="2738533" y="547753"/>
                </a:lnTo>
                <a:lnTo>
                  <a:pt x="2665618" y="546065"/>
                </a:lnTo>
                <a:lnTo>
                  <a:pt x="2593336" y="544279"/>
                </a:lnTo>
                <a:lnTo>
                  <a:pt x="2521702" y="542393"/>
                </a:lnTo>
                <a:lnTo>
                  <a:pt x="2450733" y="540410"/>
                </a:lnTo>
                <a:lnTo>
                  <a:pt x="2380443" y="538331"/>
                </a:lnTo>
                <a:lnTo>
                  <a:pt x="2310850" y="536157"/>
                </a:lnTo>
                <a:lnTo>
                  <a:pt x="2241967" y="533890"/>
                </a:lnTo>
                <a:lnTo>
                  <a:pt x="2173811" y="531529"/>
                </a:lnTo>
                <a:lnTo>
                  <a:pt x="2106398" y="529076"/>
                </a:lnTo>
                <a:lnTo>
                  <a:pt x="2039743" y="526533"/>
                </a:lnTo>
                <a:lnTo>
                  <a:pt x="1973862" y="523901"/>
                </a:lnTo>
                <a:lnTo>
                  <a:pt x="1908770" y="521180"/>
                </a:lnTo>
                <a:lnTo>
                  <a:pt x="1844484" y="518372"/>
                </a:lnTo>
                <a:lnTo>
                  <a:pt x="1781019" y="515478"/>
                </a:lnTo>
                <a:lnTo>
                  <a:pt x="1718390" y="512500"/>
                </a:lnTo>
                <a:lnTo>
                  <a:pt x="1656614" y="509437"/>
                </a:lnTo>
                <a:lnTo>
                  <a:pt x="1595705" y="506292"/>
                </a:lnTo>
                <a:lnTo>
                  <a:pt x="1535680" y="503065"/>
                </a:lnTo>
                <a:lnTo>
                  <a:pt x="1476555" y="499757"/>
                </a:lnTo>
                <a:lnTo>
                  <a:pt x="1418344" y="496371"/>
                </a:lnTo>
                <a:lnTo>
                  <a:pt x="1361064" y="492906"/>
                </a:lnTo>
                <a:lnTo>
                  <a:pt x="1304731" y="489364"/>
                </a:lnTo>
                <a:lnTo>
                  <a:pt x="1249359" y="485747"/>
                </a:lnTo>
                <a:lnTo>
                  <a:pt x="1194965" y="482054"/>
                </a:lnTo>
                <a:lnTo>
                  <a:pt x="1141564" y="478288"/>
                </a:lnTo>
                <a:lnTo>
                  <a:pt x="1089173" y="474449"/>
                </a:lnTo>
                <a:lnTo>
                  <a:pt x="1037806" y="470539"/>
                </a:lnTo>
                <a:lnTo>
                  <a:pt x="987479" y="466559"/>
                </a:lnTo>
                <a:lnTo>
                  <a:pt x="938209" y="462509"/>
                </a:lnTo>
                <a:lnTo>
                  <a:pt x="890010" y="458392"/>
                </a:lnTo>
                <a:lnTo>
                  <a:pt x="842898" y="454207"/>
                </a:lnTo>
                <a:lnTo>
                  <a:pt x="796890" y="449957"/>
                </a:lnTo>
                <a:lnTo>
                  <a:pt x="752000" y="445642"/>
                </a:lnTo>
                <a:lnTo>
                  <a:pt x="708245" y="441264"/>
                </a:lnTo>
                <a:lnTo>
                  <a:pt x="665639" y="436823"/>
                </a:lnTo>
                <a:lnTo>
                  <a:pt x="624200" y="432321"/>
                </a:lnTo>
                <a:lnTo>
                  <a:pt x="583942" y="427759"/>
                </a:lnTo>
                <a:lnTo>
                  <a:pt x="544881" y="423137"/>
                </a:lnTo>
                <a:lnTo>
                  <a:pt x="507032" y="418458"/>
                </a:lnTo>
                <a:lnTo>
                  <a:pt x="435037" y="408931"/>
                </a:lnTo>
                <a:lnTo>
                  <a:pt x="368080" y="399185"/>
                </a:lnTo>
                <a:lnTo>
                  <a:pt x="306288" y="389231"/>
                </a:lnTo>
                <a:lnTo>
                  <a:pt x="249786" y="379077"/>
                </a:lnTo>
                <a:lnTo>
                  <a:pt x="198699" y="368731"/>
                </a:lnTo>
                <a:lnTo>
                  <a:pt x="153153" y="358204"/>
                </a:lnTo>
                <a:lnTo>
                  <a:pt x="113273" y="347504"/>
                </a:lnTo>
                <a:lnTo>
                  <a:pt x="64350" y="331149"/>
                </a:lnTo>
                <a:lnTo>
                  <a:pt x="28882" y="314455"/>
                </a:lnTo>
                <a:lnTo>
                  <a:pt x="815" y="285963"/>
                </a:lnTo>
                <a:lnTo>
                  <a:pt x="0" y="280174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982912" y="149297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13621" y="306907"/>
            <a:ext cx="4523791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БЮДЖЕТНЫЙ ПРОЦЕСС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71999" y="0"/>
            <a:ext cx="971999" cy="971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547580" y="2343131"/>
            <a:ext cx="6121400" cy="3916045"/>
          </a:xfrm>
          <a:custGeom>
            <a:avLst/>
            <a:gdLst/>
            <a:ahLst/>
            <a:cxnLst/>
            <a:rect l="l" t="t" r="r" b="b"/>
            <a:pathLst>
              <a:path w="6121400" h="3916045">
                <a:moveTo>
                  <a:pt x="0" y="1957882"/>
                </a:moveTo>
                <a:lnTo>
                  <a:pt x="2159" y="1883642"/>
                </a:lnTo>
                <a:lnTo>
                  <a:pt x="8587" y="1810101"/>
                </a:lnTo>
                <a:lnTo>
                  <a:pt x="19206" y="1737306"/>
                </a:lnTo>
                <a:lnTo>
                  <a:pt x="33940" y="1665307"/>
                </a:lnTo>
                <a:lnTo>
                  <a:pt x="52713" y="1594154"/>
                </a:lnTo>
                <a:lnTo>
                  <a:pt x="75448" y="1523894"/>
                </a:lnTo>
                <a:lnTo>
                  <a:pt x="102068" y="1454577"/>
                </a:lnTo>
                <a:lnTo>
                  <a:pt x="132497" y="1386253"/>
                </a:lnTo>
                <a:lnTo>
                  <a:pt x="166658" y="1318969"/>
                </a:lnTo>
                <a:lnTo>
                  <a:pt x="204475" y="1252775"/>
                </a:lnTo>
                <a:lnTo>
                  <a:pt x="224730" y="1220102"/>
                </a:lnTo>
                <a:lnTo>
                  <a:pt x="245871" y="1187720"/>
                </a:lnTo>
                <a:lnTo>
                  <a:pt x="267887" y="1155635"/>
                </a:lnTo>
                <a:lnTo>
                  <a:pt x="290770" y="1123853"/>
                </a:lnTo>
                <a:lnTo>
                  <a:pt x="314509" y="1092380"/>
                </a:lnTo>
                <a:lnTo>
                  <a:pt x="339094" y="1061223"/>
                </a:lnTo>
                <a:lnTo>
                  <a:pt x="364518" y="1030387"/>
                </a:lnTo>
                <a:lnTo>
                  <a:pt x="390769" y="999879"/>
                </a:lnTo>
                <a:lnTo>
                  <a:pt x="417838" y="969704"/>
                </a:lnTo>
                <a:lnTo>
                  <a:pt x="445716" y="939869"/>
                </a:lnTo>
                <a:lnTo>
                  <a:pt x="474393" y="910380"/>
                </a:lnTo>
                <a:lnTo>
                  <a:pt x="503860" y="881243"/>
                </a:lnTo>
                <a:lnTo>
                  <a:pt x="534106" y="852464"/>
                </a:lnTo>
                <a:lnTo>
                  <a:pt x="565123" y="824050"/>
                </a:lnTo>
                <a:lnTo>
                  <a:pt x="596901" y="796006"/>
                </a:lnTo>
                <a:lnTo>
                  <a:pt x="629430" y="768338"/>
                </a:lnTo>
                <a:lnTo>
                  <a:pt x="662701" y="741053"/>
                </a:lnTo>
                <a:lnTo>
                  <a:pt x="696703" y="714157"/>
                </a:lnTo>
                <a:lnTo>
                  <a:pt x="731429" y="687656"/>
                </a:lnTo>
                <a:lnTo>
                  <a:pt x="766867" y="661556"/>
                </a:lnTo>
                <a:lnTo>
                  <a:pt x="803009" y="635863"/>
                </a:lnTo>
                <a:lnTo>
                  <a:pt x="839845" y="610583"/>
                </a:lnTo>
                <a:lnTo>
                  <a:pt x="877365" y="585723"/>
                </a:lnTo>
                <a:lnTo>
                  <a:pt x="915559" y="561288"/>
                </a:lnTo>
                <a:lnTo>
                  <a:pt x="954419" y="537285"/>
                </a:lnTo>
                <a:lnTo>
                  <a:pt x="993934" y="513720"/>
                </a:lnTo>
                <a:lnTo>
                  <a:pt x="1034096" y="490598"/>
                </a:lnTo>
                <a:lnTo>
                  <a:pt x="1074893" y="467927"/>
                </a:lnTo>
                <a:lnTo>
                  <a:pt x="1116318" y="445712"/>
                </a:lnTo>
                <a:lnTo>
                  <a:pt x="1158360" y="423958"/>
                </a:lnTo>
                <a:lnTo>
                  <a:pt x="1201010" y="402674"/>
                </a:lnTo>
                <a:lnTo>
                  <a:pt x="1244258" y="381863"/>
                </a:lnTo>
                <a:lnTo>
                  <a:pt x="1288094" y="361534"/>
                </a:lnTo>
                <a:lnTo>
                  <a:pt x="1332509" y="341691"/>
                </a:lnTo>
                <a:lnTo>
                  <a:pt x="1377494" y="322341"/>
                </a:lnTo>
                <a:lnTo>
                  <a:pt x="1423039" y="303490"/>
                </a:lnTo>
                <a:lnTo>
                  <a:pt x="1469134" y="285144"/>
                </a:lnTo>
                <a:lnTo>
                  <a:pt x="1515770" y="267309"/>
                </a:lnTo>
                <a:lnTo>
                  <a:pt x="1562937" y="249992"/>
                </a:lnTo>
                <a:lnTo>
                  <a:pt x="1610625" y="233198"/>
                </a:lnTo>
                <a:lnTo>
                  <a:pt x="1658826" y="216933"/>
                </a:lnTo>
                <a:lnTo>
                  <a:pt x="1707529" y="201205"/>
                </a:lnTo>
                <a:lnTo>
                  <a:pt x="1756725" y="186018"/>
                </a:lnTo>
                <a:lnTo>
                  <a:pt x="1806405" y="171379"/>
                </a:lnTo>
                <a:lnTo>
                  <a:pt x="1856558" y="157294"/>
                </a:lnTo>
                <a:lnTo>
                  <a:pt x="1907175" y="143770"/>
                </a:lnTo>
                <a:lnTo>
                  <a:pt x="1958247" y="130811"/>
                </a:lnTo>
                <a:lnTo>
                  <a:pt x="2009764" y="118426"/>
                </a:lnTo>
                <a:lnTo>
                  <a:pt x="2061716" y="106618"/>
                </a:lnTo>
                <a:lnTo>
                  <a:pt x="2114095" y="95396"/>
                </a:lnTo>
                <a:lnTo>
                  <a:pt x="2166889" y="84764"/>
                </a:lnTo>
                <a:lnTo>
                  <a:pt x="2220091" y="74729"/>
                </a:lnTo>
                <a:lnTo>
                  <a:pt x="2273690" y="65297"/>
                </a:lnTo>
                <a:lnTo>
                  <a:pt x="2327676" y="56475"/>
                </a:lnTo>
                <a:lnTo>
                  <a:pt x="2382040" y="48267"/>
                </a:lnTo>
                <a:lnTo>
                  <a:pt x="2436773" y="40681"/>
                </a:lnTo>
                <a:lnTo>
                  <a:pt x="2491865" y="33723"/>
                </a:lnTo>
                <a:lnTo>
                  <a:pt x="2547306" y="27398"/>
                </a:lnTo>
                <a:lnTo>
                  <a:pt x="2603087" y="21713"/>
                </a:lnTo>
                <a:lnTo>
                  <a:pt x="2659199" y="16674"/>
                </a:lnTo>
                <a:lnTo>
                  <a:pt x="2715631" y="12287"/>
                </a:lnTo>
                <a:lnTo>
                  <a:pt x="2772374" y="8558"/>
                </a:lnTo>
                <a:lnTo>
                  <a:pt x="2829418" y="5493"/>
                </a:lnTo>
                <a:lnTo>
                  <a:pt x="2886755" y="3099"/>
                </a:lnTo>
                <a:lnTo>
                  <a:pt x="2944373" y="1381"/>
                </a:lnTo>
                <a:lnTo>
                  <a:pt x="3002265" y="346"/>
                </a:lnTo>
                <a:lnTo>
                  <a:pt x="3060420" y="0"/>
                </a:lnTo>
                <a:lnTo>
                  <a:pt x="3118575" y="346"/>
                </a:lnTo>
                <a:lnTo>
                  <a:pt x="3176468" y="1381"/>
                </a:lnTo>
                <a:lnTo>
                  <a:pt x="3234087" y="3099"/>
                </a:lnTo>
                <a:lnTo>
                  <a:pt x="3291424" y="5493"/>
                </a:lnTo>
                <a:lnTo>
                  <a:pt x="3348469" y="8558"/>
                </a:lnTo>
                <a:lnTo>
                  <a:pt x="3405212" y="12287"/>
                </a:lnTo>
                <a:lnTo>
                  <a:pt x="3461644" y="16674"/>
                </a:lnTo>
                <a:lnTo>
                  <a:pt x="3517756" y="21713"/>
                </a:lnTo>
                <a:lnTo>
                  <a:pt x="3573537" y="27398"/>
                </a:lnTo>
                <a:lnTo>
                  <a:pt x="3628979" y="33723"/>
                </a:lnTo>
                <a:lnTo>
                  <a:pt x="3684071" y="40681"/>
                </a:lnTo>
                <a:lnTo>
                  <a:pt x="3738804" y="48267"/>
                </a:lnTo>
                <a:lnTo>
                  <a:pt x="3793169" y="56475"/>
                </a:lnTo>
                <a:lnTo>
                  <a:pt x="3847156" y="65297"/>
                </a:lnTo>
                <a:lnTo>
                  <a:pt x="3900755" y="74729"/>
                </a:lnTo>
                <a:lnTo>
                  <a:pt x="3953957" y="84764"/>
                </a:lnTo>
                <a:lnTo>
                  <a:pt x="4006752" y="95396"/>
                </a:lnTo>
                <a:lnTo>
                  <a:pt x="4059130" y="106618"/>
                </a:lnTo>
                <a:lnTo>
                  <a:pt x="4111083" y="118426"/>
                </a:lnTo>
                <a:lnTo>
                  <a:pt x="4162600" y="130811"/>
                </a:lnTo>
                <a:lnTo>
                  <a:pt x="4213672" y="143770"/>
                </a:lnTo>
                <a:lnTo>
                  <a:pt x="4264290" y="157294"/>
                </a:lnTo>
                <a:lnTo>
                  <a:pt x="4314443" y="171379"/>
                </a:lnTo>
                <a:lnTo>
                  <a:pt x="4364123" y="186018"/>
                </a:lnTo>
                <a:lnTo>
                  <a:pt x="4413319" y="201205"/>
                </a:lnTo>
                <a:lnTo>
                  <a:pt x="4462022" y="216933"/>
                </a:lnTo>
                <a:lnTo>
                  <a:pt x="4510223" y="233198"/>
                </a:lnTo>
                <a:lnTo>
                  <a:pt x="4557912" y="249992"/>
                </a:lnTo>
                <a:lnTo>
                  <a:pt x="4605079" y="267309"/>
                </a:lnTo>
                <a:lnTo>
                  <a:pt x="4651715" y="285144"/>
                </a:lnTo>
                <a:lnTo>
                  <a:pt x="4697810" y="303490"/>
                </a:lnTo>
                <a:lnTo>
                  <a:pt x="4743355" y="322341"/>
                </a:lnTo>
                <a:lnTo>
                  <a:pt x="4788340" y="341691"/>
                </a:lnTo>
                <a:lnTo>
                  <a:pt x="4832756" y="361534"/>
                </a:lnTo>
                <a:lnTo>
                  <a:pt x="4876593" y="381863"/>
                </a:lnTo>
                <a:lnTo>
                  <a:pt x="4919841" y="402674"/>
                </a:lnTo>
                <a:lnTo>
                  <a:pt x="4962490" y="423958"/>
                </a:lnTo>
                <a:lnTo>
                  <a:pt x="5004533" y="445712"/>
                </a:lnTo>
                <a:lnTo>
                  <a:pt x="5045957" y="467927"/>
                </a:lnTo>
                <a:lnTo>
                  <a:pt x="5086755" y="490598"/>
                </a:lnTo>
                <a:lnTo>
                  <a:pt x="5126917" y="513720"/>
                </a:lnTo>
                <a:lnTo>
                  <a:pt x="5166432" y="537285"/>
                </a:lnTo>
                <a:lnTo>
                  <a:pt x="5205292" y="561288"/>
                </a:lnTo>
                <a:lnTo>
                  <a:pt x="5243487" y="585723"/>
                </a:lnTo>
                <a:lnTo>
                  <a:pt x="5281007" y="610583"/>
                </a:lnTo>
                <a:lnTo>
                  <a:pt x="5317843" y="635863"/>
                </a:lnTo>
                <a:lnTo>
                  <a:pt x="5353984" y="661556"/>
                </a:lnTo>
                <a:lnTo>
                  <a:pt x="5389423" y="687656"/>
                </a:lnTo>
                <a:lnTo>
                  <a:pt x="5424148" y="714157"/>
                </a:lnTo>
                <a:lnTo>
                  <a:pt x="5458151" y="741053"/>
                </a:lnTo>
                <a:lnTo>
                  <a:pt x="5491422" y="768338"/>
                </a:lnTo>
                <a:lnTo>
                  <a:pt x="5523951" y="796006"/>
                </a:lnTo>
                <a:lnTo>
                  <a:pt x="5555729" y="824050"/>
                </a:lnTo>
                <a:lnTo>
                  <a:pt x="5586746" y="852464"/>
                </a:lnTo>
                <a:lnTo>
                  <a:pt x="5616993" y="881243"/>
                </a:lnTo>
                <a:lnTo>
                  <a:pt x="5646459" y="910380"/>
                </a:lnTo>
                <a:lnTo>
                  <a:pt x="5675136" y="939869"/>
                </a:lnTo>
                <a:lnTo>
                  <a:pt x="5703014" y="969704"/>
                </a:lnTo>
                <a:lnTo>
                  <a:pt x="5730084" y="999879"/>
                </a:lnTo>
                <a:lnTo>
                  <a:pt x="5756335" y="1030387"/>
                </a:lnTo>
                <a:lnTo>
                  <a:pt x="5781758" y="1061223"/>
                </a:lnTo>
                <a:lnTo>
                  <a:pt x="5806344" y="1092380"/>
                </a:lnTo>
                <a:lnTo>
                  <a:pt x="5830083" y="1123853"/>
                </a:lnTo>
                <a:lnTo>
                  <a:pt x="5852965" y="1155635"/>
                </a:lnTo>
                <a:lnTo>
                  <a:pt x="5874982" y="1187720"/>
                </a:lnTo>
                <a:lnTo>
                  <a:pt x="5896122" y="1220102"/>
                </a:lnTo>
                <a:lnTo>
                  <a:pt x="5916378" y="1252775"/>
                </a:lnTo>
                <a:lnTo>
                  <a:pt x="5935738" y="1285733"/>
                </a:lnTo>
                <a:lnTo>
                  <a:pt x="5971737" y="1352478"/>
                </a:lnTo>
                <a:lnTo>
                  <a:pt x="6004042" y="1420288"/>
                </a:lnTo>
                <a:lnTo>
                  <a:pt x="6032576" y="1489115"/>
                </a:lnTo>
                <a:lnTo>
                  <a:pt x="6057263" y="1558909"/>
                </a:lnTo>
                <a:lnTo>
                  <a:pt x="6078026" y="1629622"/>
                </a:lnTo>
                <a:lnTo>
                  <a:pt x="6094789" y="1701204"/>
                </a:lnTo>
                <a:lnTo>
                  <a:pt x="6107476" y="1773607"/>
                </a:lnTo>
                <a:lnTo>
                  <a:pt x="6116009" y="1846781"/>
                </a:lnTo>
                <a:lnTo>
                  <a:pt x="6120312" y="1920678"/>
                </a:lnTo>
                <a:lnTo>
                  <a:pt x="6120853" y="1957882"/>
                </a:lnTo>
                <a:lnTo>
                  <a:pt x="6120312" y="1995086"/>
                </a:lnTo>
                <a:lnTo>
                  <a:pt x="6116009" y="2068983"/>
                </a:lnTo>
                <a:lnTo>
                  <a:pt x="6107476" y="2142158"/>
                </a:lnTo>
                <a:lnTo>
                  <a:pt x="6094789" y="2214561"/>
                </a:lnTo>
                <a:lnTo>
                  <a:pt x="6078026" y="2286143"/>
                </a:lnTo>
                <a:lnTo>
                  <a:pt x="6057263" y="2356856"/>
                </a:lnTo>
                <a:lnTo>
                  <a:pt x="6032576" y="2426650"/>
                </a:lnTo>
                <a:lnTo>
                  <a:pt x="6004042" y="2495477"/>
                </a:lnTo>
                <a:lnTo>
                  <a:pt x="5971737" y="2563287"/>
                </a:lnTo>
                <a:lnTo>
                  <a:pt x="5935738" y="2630032"/>
                </a:lnTo>
                <a:lnTo>
                  <a:pt x="5916378" y="2662989"/>
                </a:lnTo>
                <a:lnTo>
                  <a:pt x="5896122" y="2695662"/>
                </a:lnTo>
                <a:lnTo>
                  <a:pt x="5874982" y="2728044"/>
                </a:lnTo>
                <a:lnTo>
                  <a:pt x="5852965" y="2760129"/>
                </a:lnTo>
                <a:lnTo>
                  <a:pt x="5830083" y="2791911"/>
                </a:lnTo>
                <a:lnTo>
                  <a:pt x="5806344" y="2823384"/>
                </a:lnTo>
                <a:lnTo>
                  <a:pt x="5781758" y="2854542"/>
                </a:lnTo>
                <a:lnTo>
                  <a:pt x="5756335" y="2885378"/>
                </a:lnTo>
                <a:lnTo>
                  <a:pt x="5730084" y="2915886"/>
                </a:lnTo>
                <a:lnTo>
                  <a:pt x="5703014" y="2946061"/>
                </a:lnTo>
                <a:lnTo>
                  <a:pt x="5675136" y="2975896"/>
                </a:lnTo>
                <a:lnTo>
                  <a:pt x="5646459" y="3005385"/>
                </a:lnTo>
                <a:lnTo>
                  <a:pt x="5616993" y="3034522"/>
                </a:lnTo>
                <a:lnTo>
                  <a:pt x="5586746" y="3063300"/>
                </a:lnTo>
                <a:lnTo>
                  <a:pt x="5555729" y="3091715"/>
                </a:lnTo>
                <a:lnTo>
                  <a:pt x="5523951" y="3119759"/>
                </a:lnTo>
                <a:lnTo>
                  <a:pt x="5491422" y="3147426"/>
                </a:lnTo>
                <a:lnTo>
                  <a:pt x="5458151" y="3174711"/>
                </a:lnTo>
                <a:lnTo>
                  <a:pt x="5424148" y="3201607"/>
                </a:lnTo>
                <a:lnTo>
                  <a:pt x="5389423" y="3228109"/>
                </a:lnTo>
                <a:lnTo>
                  <a:pt x="5353984" y="3254209"/>
                </a:lnTo>
                <a:lnTo>
                  <a:pt x="5317843" y="3279902"/>
                </a:lnTo>
                <a:lnTo>
                  <a:pt x="5281007" y="3305181"/>
                </a:lnTo>
                <a:lnTo>
                  <a:pt x="5243487" y="3330042"/>
                </a:lnTo>
                <a:lnTo>
                  <a:pt x="5205292" y="3354476"/>
                </a:lnTo>
                <a:lnTo>
                  <a:pt x="5166432" y="3378479"/>
                </a:lnTo>
                <a:lnTo>
                  <a:pt x="5126917" y="3402045"/>
                </a:lnTo>
                <a:lnTo>
                  <a:pt x="5086755" y="3425166"/>
                </a:lnTo>
                <a:lnTo>
                  <a:pt x="5045957" y="3447838"/>
                </a:lnTo>
                <a:lnTo>
                  <a:pt x="5004533" y="3470053"/>
                </a:lnTo>
                <a:lnTo>
                  <a:pt x="4962490" y="3491806"/>
                </a:lnTo>
                <a:lnTo>
                  <a:pt x="4919841" y="3513091"/>
                </a:lnTo>
                <a:lnTo>
                  <a:pt x="4876593" y="3533901"/>
                </a:lnTo>
                <a:lnTo>
                  <a:pt x="4832756" y="3554231"/>
                </a:lnTo>
                <a:lnTo>
                  <a:pt x="4788340" y="3574074"/>
                </a:lnTo>
                <a:lnTo>
                  <a:pt x="4743355" y="3593424"/>
                </a:lnTo>
                <a:lnTo>
                  <a:pt x="4697810" y="3612275"/>
                </a:lnTo>
                <a:lnTo>
                  <a:pt x="4651715" y="3630621"/>
                </a:lnTo>
                <a:lnTo>
                  <a:pt x="4605079" y="3648455"/>
                </a:lnTo>
                <a:lnTo>
                  <a:pt x="4557912" y="3665773"/>
                </a:lnTo>
                <a:lnTo>
                  <a:pt x="4510223" y="3682567"/>
                </a:lnTo>
                <a:lnTo>
                  <a:pt x="4462022" y="3698831"/>
                </a:lnTo>
                <a:lnTo>
                  <a:pt x="4413319" y="3714560"/>
                </a:lnTo>
                <a:lnTo>
                  <a:pt x="4364123" y="3729747"/>
                </a:lnTo>
                <a:lnTo>
                  <a:pt x="4314443" y="3744386"/>
                </a:lnTo>
                <a:lnTo>
                  <a:pt x="4264290" y="3758470"/>
                </a:lnTo>
                <a:lnTo>
                  <a:pt x="4213672" y="3771995"/>
                </a:lnTo>
                <a:lnTo>
                  <a:pt x="4162600" y="3784953"/>
                </a:lnTo>
                <a:lnTo>
                  <a:pt x="4111083" y="3797339"/>
                </a:lnTo>
                <a:lnTo>
                  <a:pt x="4059130" y="3809146"/>
                </a:lnTo>
                <a:lnTo>
                  <a:pt x="4006752" y="3820369"/>
                </a:lnTo>
                <a:lnTo>
                  <a:pt x="3953957" y="3831001"/>
                </a:lnTo>
                <a:lnTo>
                  <a:pt x="3900755" y="3841036"/>
                </a:lnTo>
                <a:lnTo>
                  <a:pt x="3847156" y="3850467"/>
                </a:lnTo>
                <a:lnTo>
                  <a:pt x="3793169" y="3859290"/>
                </a:lnTo>
                <a:lnTo>
                  <a:pt x="3738804" y="3867497"/>
                </a:lnTo>
                <a:lnTo>
                  <a:pt x="3684071" y="3875083"/>
                </a:lnTo>
                <a:lnTo>
                  <a:pt x="3628979" y="3882042"/>
                </a:lnTo>
                <a:lnTo>
                  <a:pt x="3573537" y="3888367"/>
                </a:lnTo>
                <a:lnTo>
                  <a:pt x="3517756" y="3894052"/>
                </a:lnTo>
                <a:lnTo>
                  <a:pt x="3461644" y="3899091"/>
                </a:lnTo>
                <a:lnTo>
                  <a:pt x="3405212" y="3903478"/>
                </a:lnTo>
                <a:lnTo>
                  <a:pt x="3348469" y="3907207"/>
                </a:lnTo>
                <a:lnTo>
                  <a:pt x="3291424" y="3910271"/>
                </a:lnTo>
                <a:lnTo>
                  <a:pt x="3234087" y="3912666"/>
                </a:lnTo>
                <a:lnTo>
                  <a:pt x="3176468" y="3914384"/>
                </a:lnTo>
                <a:lnTo>
                  <a:pt x="3118575" y="3915419"/>
                </a:lnTo>
                <a:lnTo>
                  <a:pt x="3060420" y="3915765"/>
                </a:lnTo>
                <a:lnTo>
                  <a:pt x="3002265" y="3915419"/>
                </a:lnTo>
                <a:lnTo>
                  <a:pt x="2944373" y="3914384"/>
                </a:lnTo>
                <a:lnTo>
                  <a:pt x="2886755" y="3912666"/>
                </a:lnTo>
                <a:lnTo>
                  <a:pt x="2829418" y="3910271"/>
                </a:lnTo>
                <a:lnTo>
                  <a:pt x="2772374" y="3907207"/>
                </a:lnTo>
                <a:lnTo>
                  <a:pt x="2715631" y="3903478"/>
                </a:lnTo>
                <a:lnTo>
                  <a:pt x="2659199" y="3899091"/>
                </a:lnTo>
                <a:lnTo>
                  <a:pt x="2603087" y="3894052"/>
                </a:lnTo>
                <a:lnTo>
                  <a:pt x="2547306" y="3888367"/>
                </a:lnTo>
                <a:lnTo>
                  <a:pt x="2491865" y="3882042"/>
                </a:lnTo>
                <a:lnTo>
                  <a:pt x="2436773" y="3875083"/>
                </a:lnTo>
                <a:lnTo>
                  <a:pt x="2382040" y="3867497"/>
                </a:lnTo>
                <a:lnTo>
                  <a:pt x="2327676" y="3859290"/>
                </a:lnTo>
                <a:lnTo>
                  <a:pt x="2273690" y="3850467"/>
                </a:lnTo>
                <a:lnTo>
                  <a:pt x="2220091" y="3841036"/>
                </a:lnTo>
                <a:lnTo>
                  <a:pt x="2166889" y="3831001"/>
                </a:lnTo>
                <a:lnTo>
                  <a:pt x="2114095" y="3820369"/>
                </a:lnTo>
                <a:lnTo>
                  <a:pt x="2061716" y="3809146"/>
                </a:lnTo>
                <a:lnTo>
                  <a:pt x="2009764" y="3797339"/>
                </a:lnTo>
                <a:lnTo>
                  <a:pt x="1958247" y="3784953"/>
                </a:lnTo>
                <a:lnTo>
                  <a:pt x="1907175" y="3771995"/>
                </a:lnTo>
                <a:lnTo>
                  <a:pt x="1856558" y="3758470"/>
                </a:lnTo>
                <a:lnTo>
                  <a:pt x="1806405" y="3744386"/>
                </a:lnTo>
                <a:lnTo>
                  <a:pt x="1756725" y="3729747"/>
                </a:lnTo>
                <a:lnTo>
                  <a:pt x="1707529" y="3714560"/>
                </a:lnTo>
                <a:lnTo>
                  <a:pt x="1658826" y="3698831"/>
                </a:lnTo>
                <a:lnTo>
                  <a:pt x="1610625" y="3682567"/>
                </a:lnTo>
                <a:lnTo>
                  <a:pt x="1562937" y="3665773"/>
                </a:lnTo>
                <a:lnTo>
                  <a:pt x="1515770" y="3648455"/>
                </a:lnTo>
                <a:lnTo>
                  <a:pt x="1469134" y="3630621"/>
                </a:lnTo>
                <a:lnTo>
                  <a:pt x="1423039" y="3612275"/>
                </a:lnTo>
                <a:lnTo>
                  <a:pt x="1377494" y="3593424"/>
                </a:lnTo>
                <a:lnTo>
                  <a:pt x="1332509" y="3574074"/>
                </a:lnTo>
                <a:lnTo>
                  <a:pt x="1288094" y="3554231"/>
                </a:lnTo>
                <a:lnTo>
                  <a:pt x="1244258" y="3533901"/>
                </a:lnTo>
                <a:lnTo>
                  <a:pt x="1201010" y="3513091"/>
                </a:lnTo>
                <a:lnTo>
                  <a:pt x="1158360" y="3491806"/>
                </a:lnTo>
                <a:lnTo>
                  <a:pt x="1116318" y="3470053"/>
                </a:lnTo>
                <a:lnTo>
                  <a:pt x="1074893" y="3447838"/>
                </a:lnTo>
                <a:lnTo>
                  <a:pt x="1034096" y="3425166"/>
                </a:lnTo>
                <a:lnTo>
                  <a:pt x="993934" y="3402045"/>
                </a:lnTo>
                <a:lnTo>
                  <a:pt x="954419" y="3378479"/>
                </a:lnTo>
                <a:lnTo>
                  <a:pt x="915559" y="3354476"/>
                </a:lnTo>
                <a:lnTo>
                  <a:pt x="877365" y="3330042"/>
                </a:lnTo>
                <a:lnTo>
                  <a:pt x="839845" y="3305181"/>
                </a:lnTo>
                <a:lnTo>
                  <a:pt x="803009" y="3279902"/>
                </a:lnTo>
                <a:lnTo>
                  <a:pt x="766867" y="3254209"/>
                </a:lnTo>
                <a:lnTo>
                  <a:pt x="731429" y="3228109"/>
                </a:lnTo>
                <a:lnTo>
                  <a:pt x="696703" y="3201607"/>
                </a:lnTo>
                <a:lnTo>
                  <a:pt x="662701" y="3174711"/>
                </a:lnTo>
                <a:lnTo>
                  <a:pt x="629430" y="3147426"/>
                </a:lnTo>
                <a:lnTo>
                  <a:pt x="596901" y="3119759"/>
                </a:lnTo>
                <a:lnTo>
                  <a:pt x="565123" y="3091715"/>
                </a:lnTo>
                <a:lnTo>
                  <a:pt x="534106" y="3063300"/>
                </a:lnTo>
                <a:lnTo>
                  <a:pt x="503860" y="3034522"/>
                </a:lnTo>
                <a:lnTo>
                  <a:pt x="474393" y="3005385"/>
                </a:lnTo>
                <a:lnTo>
                  <a:pt x="445716" y="2975896"/>
                </a:lnTo>
                <a:lnTo>
                  <a:pt x="417838" y="2946061"/>
                </a:lnTo>
                <a:lnTo>
                  <a:pt x="390769" y="2915886"/>
                </a:lnTo>
                <a:lnTo>
                  <a:pt x="364518" y="2885378"/>
                </a:lnTo>
                <a:lnTo>
                  <a:pt x="339094" y="2854542"/>
                </a:lnTo>
                <a:lnTo>
                  <a:pt x="314509" y="2823384"/>
                </a:lnTo>
                <a:lnTo>
                  <a:pt x="290770" y="2791911"/>
                </a:lnTo>
                <a:lnTo>
                  <a:pt x="267887" y="2760129"/>
                </a:lnTo>
                <a:lnTo>
                  <a:pt x="245871" y="2728044"/>
                </a:lnTo>
                <a:lnTo>
                  <a:pt x="224730" y="2695662"/>
                </a:lnTo>
                <a:lnTo>
                  <a:pt x="204475" y="2662989"/>
                </a:lnTo>
                <a:lnTo>
                  <a:pt x="185114" y="2630032"/>
                </a:lnTo>
                <a:lnTo>
                  <a:pt x="149116" y="2563287"/>
                </a:lnTo>
                <a:lnTo>
                  <a:pt x="116811" y="2495477"/>
                </a:lnTo>
                <a:lnTo>
                  <a:pt x="88277" y="2426650"/>
                </a:lnTo>
                <a:lnTo>
                  <a:pt x="63590" y="2356856"/>
                </a:lnTo>
                <a:lnTo>
                  <a:pt x="42827" y="2286143"/>
                </a:lnTo>
                <a:lnTo>
                  <a:pt x="26064" y="2214561"/>
                </a:lnTo>
                <a:lnTo>
                  <a:pt x="13377" y="2142158"/>
                </a:lnTo>
                <a:lnTo>
                  <a:pt x="4844" y="2068983"/>
                </a:lnTo>
                <a:lnTo>
                  <a:pt x="541" y="1995086"/>
                </a:lnTo>
                <a:lnTo>
                  <a:pt x="0" y="1957882"/>
                </a:lnTo>
                <a:close/>
              </a:path>
            </a:pathLst>
          </a:custGeom>
          <a:ln w="254000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414562" y="1927745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14562" y="1927747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208360" y="1336033"/>
            <a:ext cx="7027545" cy="1206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Бюджетный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процесс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5" dirty="0">
                <a:latin typeface="Arial"/>
                <a:cs typeface="Arial"/>
              </a:rPr>
              <a:t>ежегодное </a:t>
            </a:r>
            <a:r>
              <a:rPr sz="1600" spc="-10" dirty="0">
                <a:latin typeface="Arial"/>
                <a:cs typeface="Arial"/>
              </a:rPr>
              <a:t>формирование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15" dirty="0">
                <a:latin typeface="Arial"/>
                <a:cs typeface="Arial"/>
              </a:rPr>
              <a:t>исполнение</a:t>
            </a:r>
            <a:r>
              <a:rPr sz="1600" spc="25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бюджета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2974975" marR="2608580" indent="-658495">
              <a:lnSpc>
                <a:spcPts val="1510"/>
              </a:lnSpc>
            </a:pPr>
            <a:r>
              <a:rPr sz="1400" b="1" spc="-5" dirty="0">
                <a:latin typeface="Arial"/>
                <a:cs typeface="Arial"/>
              </a:rPr>
              <a:t>1. </a:t>
            </a:r>
            <a:r>
              <a:rPr sz="1400" b="1" spc="-10" dirty="0">
                <a:latin typeface="Arial"/>
                <a:cs typeface="Arial"/>
              </a:rPr>
              <a:t>Составление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проекта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485542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868360" y="3089916"/>
            <a:ext cx="154813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3492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2. </a:t>
            </a:r>
            <a:r>
              <a:rPr sz="1400" b="1" spc="-10" dirty="0">
                <a:latin typeface="Arial"/>
                <a:cs typeface="Arial"/>
              </a:rPr>
              <a:t>Рассмотрение  </a:t>
            </a:r>
            <a:r>
              <a:rPr sz="1400" b="1" spc="-5" dirty="0">
                <a:latin typeface="Arial"/>
                <a:cs typeface="Arial"/>
              </a:rPr>
              <a:t>проекта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485542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09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950733" y="5047794"/>
            <a:ext cx="138493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3530" marR="5080" indent="-29146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3.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Утверждение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3414562" y="5843502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5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3510946" y="6122746"/>
            <a:ext cx="21209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4. Исполнение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66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343581" y="4864563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1004" y="5143819"/>
            <a:ext cx="136080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91465" marR="5080" indent="-279400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  </a:t>
            </a: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2064092" y="0"/>
                </a:moveTo>
                <a:lnTo>
                  <a:pt x="250786" y="0"/>
                </a:lnTo>
                <a:lnTo>
                  <a:pt x="193283" y="3657"/>
                </a:lnTo>
                <a:lnTo>
                  <a:pt x="140496" y="14075"/>
                </a:lnTo>
                <a:lnTo>
                  <a:pt x="93932" y="30422"/>
                </a:lnTo>
                <a:lnTo>
                  <a:pt x="55094" y="51866"/>
                </a:lnTo>
                <a:lnTo>
                  <a:pt x="25490" y="77576"/>
                </a:lnTo>
                <a:lnTo>
                  <a:pt x="0" y="138468"/>
                </a:lnTo>
                <a:lnTo>
                  <a:pt x="0" y="692302"/>
                </a:lnTo>
                <a:lnTo>
                  <a:pt x="25490" y="753199"/>
                </a:lnTo>
                <a:lnTo>
                  <a:pt x="55094" y="778909"/>
                </a:lnTo>
                <a:lnTo>
                  <a:pt x="93932" y="800352"/>
                </a:lnTo>
                <a:lnTo>
                  <a:pt x="140496" y="816697"/>
                </a:lnTo>
                <a:lnTo>
                  <a:pt x="193283" y="827113"/>
                </a:lnTo>
                <a:lnTo>
                  <a:pt x="250786" y="830770"/>
                </a:lnTo>
                <a:lnTo>
                  <a:pt x="2064092" y="830770"/>
                </a:lnTo>
                <a:lnTo>
                  <a:pt x="2121595" y="827113"/>
                </a:lnTo>
                <a:lnTo>
                  <a:pt x="2174380" y="816697"/>
                </a:lnTo>
                <a:lnTo>
                  <a:pt x="2220942" y="800352"/>
                </a:lnTo>
                <a:lnTo>
                  <a:pt x="2259777" y="778909"/>
                </a:lnTo>
                <a:lnTo>
                  <a:pt x="2289379" y="753199"/>
                </a:lnTo>
                <a:lnTo>
                  <a:pt x="2314867" y="692302"/>
                </a:lnTo>
                <a:lnTo>
                  <a:pt x="2314867" y="138468"/>
                </a:lnTo>
                <a:lnTo>
                  <a:pt x="2289379" y="77576"/>
                </a:lnTo>
                <a:lnTo>
                  <a:pt x="2259777" y="51866"/>
                </a:lnTo>
                <a:lnTo>
                  <a:pt x="2220942" y="30422"/>
                </a:lnTo>
                <a:lnTo>
                  <a:pt x="2174380" y="14075"/>
                </a:lnTo>
                <a:lnTo>
                  <a:pt x="2121595" y="3657"/>
                </a:lnTo>
                <a:lnTo>
                  <a:pt x="2064092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43581" y="2906684"/>
            <a:ext cx="2315210" cy="831215"/>
          </a:xfrm>
          <a:custGeom>
            <a:avLst/>
            <a:gdLst/>
            <a:ahLst/>
            <a:cxnLst/>
            <a:rect l="l" t="t" r="r" b="b"/>
            <a:pathLst>
              <a:path w="2315210" h="831214">
                <a:moveTo>
                  <a:pt x="0" y="138468"/>
                </a:moveTo>
                <a:lnTo>
                  <a:pt x="25490" y="77576"/>
                </a:lnTo>
                <a:lnTo>
                  <a:pt x="55094" y="51866"/>
                </a:lnTo>
                <a:lnTo>
                  <a:pt x="93932" y="30422"/>
                </a:lnTo>
                <a:lnTo>
                  <a:pt x="140496" y="14075"/>
                </a:lnTo>
                <a:lnTo>
                  <a:pt x="193283" y="3657"/>
                </a:lnTo>
                <a:lnTo>
                  <a:pt x="250786" y="0"/>
                </a:lnTo>
                <a:lnTo>
                  <a:pt x="2064092" y="0"/>
                </a:lnTo>
                <a:lnTo>
                  <a:pt x="2121595" y="3657"/>
                </a:lnTo>
                <a:lnTo>
                  <a:pt x="2174380" y="14075"/>
                </a:lnTo>
                <a:lnTo>
                  <a:pt x="2220942" y="30422"/>
                </a:lnTo>
                <a:lnTo>
                  <a:pt x="2259777" y="51866"/>
                </a:lnTo>
                <a:lnTo>
                  <a:pt x="2289379" y="77576"/>
                </a:lnTo>
                <a:lnTo>
                  <a:pt x="2314867" y="138468"/>
                </a:lnTo>
                <a:lnTo>
                  <a:pt x="2314867" y="692302"/>
                </a:lnTo>
                <a:lnTo>
                  <a:pt x="2289379" y="753199"/>
                </a:lnTo>
                <a:lnTo>
                  <a:pt x="2259777" y="778909"/>
                </a:lnTo>
                <a:lnTo>
                  <a:pt x="2220942" y="800352"/>
                </a:lnTo>
                <a:lnTo>
                  <a:pt x="2174380" y="816697"/>
                </a:lnTo>
                <a:lnTo>
                  <a:pt x="2121595" y="827113"/>
                </a:lnTo>
                <a:lnTo>
                  <a:pt x="2064092" y="830770"/>
                </a:lnTo>
                <a:lnTo>
                  <a:pt x="250786" y="830770"/>
                </a:lnTo>
                <a:lnTo>
                  <a:pt x="193283" y="827113"/>
                </a:lnTo>
                <a:lnTo>
                  <a:pt x="140496" y="816697"/>
                </a:lnTo>
                <a:lnTo>
                  <a:pt x="93932" y="800352"/>
                </a:lnTo>
                <a:lnTo>
                  <a:pt x="55094" y="778909"/>
                </a:lnTo>
                <a:lnTo>
                  <a:pt x="25490" y="753199"/>
                </a:lnTo>
                <a:lnTo>
                  <a:pt x="0" y="692302"/>
                </a:lnTo>
                <a:lnTo>
                  <a:pt x="0" y="1384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497845" y="2993904"/>
            <a:ext cx="2006600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35280" marR="5080" indent="-323215">
              <a:lnSpc>
                <a:spcPts val="1510"/>
              </a:lnSpc>
              <a:spcBef>
                <a:spcPts val="295"/>
              </a:spcBef>
            </a:pPr>
            <a:r>
              <a:rPr sz="1400" b="1" spc="-5" dirty="0">
                <a:latin typeface="Arial"/>
                <a:cs typeface="Arial"/>
              </a:rPr>
              <a:t>6. </a:t>
            </a:r>
            <a:r>
              <a:rPr sz="1400" b="1" spc="-10" dirty="0">
                <a:latin typeface="Arial"/>
                <a:cs typeface="Arial"/>
              </a:rPr>
              <a:t>Утверждение </a:t>
            </a:r>
            <a:r>
              <a:rPr sz="1400" b="1" spc="-20" dirty="0">
                <a:latin typeface="Arial"/>
                <a:cs typeface="Arial"/>
              </a:rPr>
              <a:t>отчета  </a:t>
            </a:r>
            <a:r>
              <a:rPr sz="1400" b="1" spc="-5" dirty="0">
                <a:latin typeface="Arial"/>
                <a:cs typeface="Arial"/>
              </a:rPr>
              <a:t>об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исполнении</a:t>
            </a:r>
            <a:endParaRPr sz="1400" dirty="0">
              <a:latin typeface="Arial"/>
              <a:cs typeface="Arial"/>
            </a:endParaRPr>
          </a:p>
          <a:p>
            <a:pPr marL="614045">
              <a:lnSpc>
                <a:spcPts val="1490"/>
              </a:lnSpc>
            </a:pPr>
            <a:r>
              <a:rPr sz="1400" b="1" spc="-15" dirty="0">
                <a:latin typeface="Arial"/>
                <a:cs typeface="Arial"/>
              </a:rPr>
              <a:t>бюджета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2821" y="2952715"/>
            <a:ext cx="274764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6425" marR="5080" indent="-59436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5" dirty="0">
                <a:latin typeface="Arial"/>
                <a:cs typeface="Arial"/>
              </a:rPr>
              <a:t>проекта </a:t>
            </a:r>
            <a:r>
              <a:rPr sz="1400" b="1" spc="-15" dirty="0">
                <a:latin typeface="Arial"/>
                <a:cs typeface="Arial"/>
              </a:rPr>
              <a:t>бюджета  </a:t>
            </a:r>
            <a:r>
              <a:rPr sz="1400" b="1" spc="-10" dirty="0">
                <a:latin typeface="Arial"/>
                <a:cs typeface="Arial"/>
              </a:rPr>
              <a:t>основывается </a:t>
            </a:r>
            <a:r>
              <a:rPr sz="1400" b="1" dirty="0">
                <a:latin typeface="Arial"/>
                <a:cs typeface="Arial"/>
              </a:rPr>
              <a:t>на: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42350" y="3834128"/>
            <a:ext cx="5532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83205" algn="l"/>
              </a:tabLst>
            </a:pPr>
            <a:r>
              <a:rPr sz="1200" spc="-5" dirty="0">
                <a:latin typeface="Arial"/>
                <a:cs typeface="Arial"/>
              </a:rPr>
              <a:t>Собранию </a:t>
            </a:r>
            <a:r>
              <a:rPr sz="1200" spc="1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Российской </a:t>
            </a:r>
            <a:r>
              <a:rPr sz="1200" spc="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Федерации	определяющих бюджетную </a:t>
            </a:r>
            <a:r>
              <a:rPr sz="1200" spc="-5" dirty="0">
                <a:latin typeface="Arial"/>
                <a:cs typeface="Arial"/>
              </a:rPr>
              <a:t>политику  (требования </a:t>
            </a:r>
            <a:r>
              <a:rPr sz="1200" dirty="0">
                <a:latin typeface="Arial"/>
                <a:cs typeface="Arial"/>
              </a:rPr>
              <a:t>к </a:t>
            </a:r>
            <a:r>
              <a:rPr sz="1200" spc="-10" dirty="0">
                <a:latin typeface="Arial"/>
                <a:cs typeface="Arial"/>
              </a:rPr>
              <a:t>бюджетной </a:t>
            </a:r>
            <a:r>
              <a:rPr sz="1200" spc="-5" dirty="0">
                <a:latin typeface="Arial"/>
                <a:cs typeface="Arial"/>
              </a:rPr>
              <a:t>политике) </a:t>
            </a:r>
            <a:r>
              <a:rPr sz="1200" dirty="0">
                <a:latin typeface="Arial"/>
                <a:cs typeface="Arial"/>
              </a:rPr>
              <a:t>в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73210" y="3461815"/>
            <a:ext cx="11322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1. </a:t>
            </a:r>
            <a:r>
              <a:rPr sz="1200" spc="-10" dirty="0">
                <a:latin typeface="Arial"/>
                <a:cs typeface="Arial"/>
              </a:rPr>
              <a:t>Положениях  </a:t>
            </a:r>
            <a:r>
              <a:rPr sz="1200" spc="-5" dirty="0">
                <a:latin typeface="Arial"/>
                <a:cs typeface="Arial"/>
              </a:rPr>
              <a:t>Российской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33558" y="3461815"/>
            <a:ext cx="8839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325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5" dirty="0">
                <a:latin typeface="Arial"/>
                <a:cs typeface="Arial"/>
              </a:rPr>
              <a:t>с</a:t>
            </a:r>
            <a:r>
              <a:rPr sz="1200" spc="0" dirty="0">
                <a:latin typeface="Arial"/>
                <a:cs typeface="Arial"/>
              </a:rPr>
              <a:t>л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dirty="0">
                <a:latin typeface="Arial"/>
                <a:cs typeface="Arial"/>
              </a:rPr>
              <a:t>ия  </a:t>
            </a:r>
            <a:r>
              <a:rPr sz="1200" spc="-5" dirty="0">
                <a:latin typeface="Arial"/>
                <a:cs typeface="Arial"/>
              </a:rPr>
              <a:t>Федерации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01298" y="3461815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40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П</a:t>
            </a:r>
            <a:r>
              <a:rPr sz="1200" spc="0" dirty="0">
                <a:latin typeface="Arial"/>
                <a:cs typeface="Arial"/>
              </a:rPr>
              <a:t>р</a:t>
            </a:r>
            <a:r>
              <a:rPr sz="1200" spc="-20" dirty="0">
                <a:latin typeface="Arial"/>
                <a:cs typeface="Arial"/>
              </a:rPr>
              <a:t>е</a:t>
            </a:r>
            <a:r>
              <a:rPr sz="1200" dirty="0">
                <a:latin typeface="Arial"/>
                <a:cs typeface="Arial"/>
              </a:rPr>
              <a:t>зи</a:t>
            </a:r>
            <a:r>
              <a:rPr sz="1200" spc="-5" dirty="0">
                <a:latin typeface="Arial"/>
                <a:cs typeface="Arial"/>
              </a:rPr>
              <a:t>д</a:t>
            </a:r>
            <a:r>
              <a:rPr sz="1200" dirty="0">
                <a:latin typeface="Arial"/>
                <a:cs typeface="Arial"/>
              </a:rPr>
              <a:t>е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  </a:t>
            </a:r>
            <a:r>
              <a:rPr sz="1200" spc="-5" dirty="0">
                <a:latin typeface="Arial"/>
                <a:cs typeface="Arial"/>
              </a:rPr>
              <a:t>Федеральному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3972" y="4219548"/>
            <a:ext cx="68910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3505" marR="5080" indent="941705" algn="ctr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2521585" algn="l"/>
              </a:tabLst>
            </a:pPr>
            <a:r>
              <a:rPr sz="1200" spc="-5" dirty="0">
                <a:latin typeface="Arial"/>
                <a:cs typeface="Arial"/>
              </a:rPr>
              <a:t>Основных </a:t>
            </a:r>
            <a:r>
              <a:rPr sz="1200" spc="-10" dirty="0">
                <a:latin typeface="Arial"/>
                <a:cs typeface="Arial"/>
              </a:rPr>
              <a:t>направлениях бюджетной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lang="ru-RU" sz="1200" spc="-10" dirty="0">
                <a:latin typeface="Arial"/>
                <a:cs typeface="Arial"/>
              </a:rPr>
              <a:t>налоговой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политики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2215515" marR="502920" indent="85090" algn="ctr">
              <a:lnSpc>
                <a:spcPct val="100000"/>
              </a:lnSpc>
              <a:spcBef>
                <a:spcPts val="110"/>
              </a:spcBef>
              <a:buAutoNum type="arabicPeriod" startAt="2"/>
              <a:tabLst>
                <a:tab pos="2470785" algn="l"/>
              </a:tabLst>
            </a:pPr>
            <a:r>
              <a:rPr lang="ru-RU" sz="1200" spc="-5" dirty="0">
                <a:latin typeface="Arial"/>
                <a:cs typeface="Arial"/>
              </a:rPr>
              <a:t> Прогнозе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социально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lang="ru-RU" sz="1200" spc="-5" dirty="0">
                <a:latin typeface="Arial"/>
                <a:cs typeface="Arial"/>
              </a:rPr>
              <a:t>экономического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5" dirty="0">
                <a:latin typeface="Arial"/>
                <a:cs typeface="Arial"/>
              </a:rPr>
              <a:t>развития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lang="ru-RU" sz="1200" spc="-10" dirty="0">
                <a:latin typeface="Arial"/>
                <a:cs typeface="Arial"/>
              </a:rPr>
              <a:t>Китовского</a:t>
            </a:r>
            <a:r>
              <a:rPr sz="1200" spc="-10" dirty="0">
                <a:latin typeface="Arial"/>
                <a:cs typeface="Arial"/>
              </a:rPr>
              <a:t> сельского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ts val="1575"/>
              </a:lnSpc>
            </a:pPr>
            <a:r>
              <a:rPr sz="1400" b="1" spc="-5" dirty="0">
                <a:latin typeface="Arial"/>
                <a:cs typeface="Arial"/>
              </a:rPr>
              <a:t>5. </a:t>
            </a:r>
            <a:r>
              <a:rPr sz="1400" b="1" spc="-10" dirty="0">
                <a:latin typeface="Arial"/>
                <a:cs typeface="Arial"/>
              </a:rPr>
              <a:t>Составление </a:t>
            </a:r>
            <a:r>
              <a:rPr sz="1400" b="1" spc="-20" dirty="0">
                <a:latin typeface="Arial"/>
                <a:cs typeface="Arial"/>
              </a:rPr>
              <a:t>отчета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73210" y="5037936"/>
            <a:ext cx="3670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9100" algn="l"/>
                <a:tab pos="1850389" algn="l"/>
                <a:tab pos="2973705" algn="l"/>
              </a:tabLst>
            </a:pPr>
            <a:r>
              <a:rPr sz="1200" spc="-5" dirty="0">
                <a:latin typeface="Arial"/>
                <a:cs typeface="Arial"/>
              </a:rPr>
              <a:t>4</a:t>
            </a:r>
            <a:r>
              <a:rPr sz="1200" dirty="0">
                <a:latin typeface="Arial"/>
                <a:cs typeface="Arial"/>
              </a:rPr>
              <a:t>.	</a:t>
            </a:r>
            <a:r>
              <a:rPr sz="1200" spc="0" dirty="0">
                <a:latin typeface="Arial"/>
                <a:cs typeface="Arial"/>
              </a:rPr>
              <a:t>М</a:t>
            </a: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-5" dirty="0">
                <a:latin typeface="Arial"/>
                <a:cs typeface="Arial"/>
              </a:rPr>
              <a:t>н</a:t>
            </a:r>
            <a:r>
              <a:rPr sz="1200" spc="5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ц</a:t>
            </a:r>
            <a:r>
              <a:rPr sz="1200" dirty="0">
                <a:latin typeface="Arial"/>
                <a:cs typeface="Arial"/>
              </a:rPr>
              <a:t>и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а</a:t>
            </a:r>
            <a:r>
              <a:rPr sz="1200" spc="-5" dirty="0">
                <a:latin typeface="Arial"/>
                <a:cs typeface="Arial"/>
              </a:rPr>
              <a:t>льн</a:t>
            </a:r>
            <a:r>
              <a:rPr sz="1200" spc="5" dirty="0">
                <a:latin typeface="Arial"/>
                <a:cs typeface="Arial"/>
              </a:rPr>
              <a:t>ы</a:t>
            </a:r>
            <a:r>
              <a:rPr sz="1200" dirty="0">
                <a:latin typeface="Arial"/>
                <a:cs typeface="Arial"/>
              </a:rPr>
              <a:t>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20" dirty="0">
                <a:latin typeface="Arial"/>
                <a:cs typeface="Arial"/>
              </a:rPr>
              <a:t>г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ам</a:t>
            </a:r>
            <a:r>
              <a:rPr sz="1200" spc="-10" dirty="0">
                <a:latin typeface="Arial"/>
                <a:cs typeface="Arial"/>
              </a:rPr>
              <a:t>м</a:t>
            </a:r>
            <a:r>
              <a:rPr sz="1200" dirty="0">
                <a:latin typeface="Arial"/>
                <a:cs typeface="Arial"/>
              </a:rPr>
              <a:t>ах	</a:t>
            </a:r>
            <a:r>
              <a:rPr sz="1200" spc="-5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п</a:t>
            </a:r>
            <a:r>
              <a:rPr sz="1200" spc="-10" dirty="0">
                <a:latin typeface="Arial"/>
                <a:cs typeface="Arial"/>
              </a:rPr>
              <a:t>р</a:t>
            </a:r>
            <a:r>
              <a:rPr sz="1200" dirty="0">
                <a:latin typeface="Arial"/>
                <a:cs typeface="Arial"/>
              </a:rPr>
              <a:t>о</a:t>
            </a:r>
            <a:r>
              <a:rPr sz="1200" spc="-10" dirty="0">
                <a:latin typeface="Arial"/>
                <a:cs typeface="Arial"/>
              </a:rPr>
              <a:t>е</a:t>
            </a:r>
            <a:r>
              <a:rPr sz="1200" spc="5" dirty="0">
                <a:latin typeface="Arial"/>
                <a:cs typeface="Arial"/>
              </a:rPr>
              <a:t>к</a:t>
            </a:r>
            <a:r>
              <a:rPr sz="1200" spc="-25" dirty="0">
                <a:latin typeface="Arial"/>
                <a:cs typeface="Arial"/>
              </a:rPr>
              <a:t>т</a:t>
            </a:r>
            <a:r>
              <a:rPr sz="1200" dirty="0">
                <a:latin typeface="Arial"/>
                <a:cs typeface="Arial"/>
              </a:rPr>
              <a:t>ах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73210" y="5220816"/>
            <a:ext cx="3669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7885" algn="l"/>
              </a:tabLst>
            </a:pPr>
            <a:r>
              <a:rPr sz="1200" spc="-5" dirty="0">
                <a:latin typeface="Arial"/>
                <a:cs typeface="Arial"/>
              </a:rPr>
              <a:t>муниципальных  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программ,	проектах</a:t>
            </a:r>
            <a:r>
              <a:rPr sz="1200" spc="2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изменений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05870" y="5403696"/>
            <a:ext cx="14376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Arial"/>
                <a:cs typeface="Arial"/>
              </a:rPr>
              <a:t>Китовского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773210" y="5403696"/>
            <a:ext cx="1878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1127760" algn="l"/>
              </a:tabLst>
            </a:pPr>
            <a:r>
              <a:rPr sz="1200" spc="-15" dirty="0">
                <a:latin typeface="Arial"/>
                <a:cs typeface="Arial"/>
              </a:rPr>
              <a:t>у</a:t>
            </a:r>
            <a:r>
              <a:rPr sz="1200" spc="25" dirty="0">
                <a:latin typeface="Arial"/>
                <a:cs typeface="Arial"/>
              </a:rPr>
              <a:t>к</a:t>
            </a:r>
            <a:r>
              <a:rPr sz="1200" spc="-10" dirty="0">
                <a:latin typeface="Arial"/>
                <a:cs typeface="Arial"/>
              </a:rPr>
              <a:t>а</a:t>
            </a:r>
            <a:r>
              <a:rPr sz="1200" dirty="0">
                <a:latin typeface="Arial"/>
                <a:cs typeface="Arial"/>
              </a:rPr>
              <a:t>за</a:t>
            </a:r>
            <a:r>
              <a:rPr sz="1200" spc="-5" dirty="0">
                <a:latin typeface="Arial"/>
                <a:cs typeface="Arial"/>
              </a:rPr>
              <a:t>нн</a:t>
            </a:r>
            <a:r>
              <a:rPr sz="1200" dirty="0">
                <a:latin typeface="Arial"/>
                <a:cs typeface="Arial"/>
              </a:rPr>
              <a:t>ых	</a:t>
            </a:r>
            <a:r>
              <a:rPr sz="1200" spc="-5" dirty="0">
                <a:latin typeface="Arial"/>
                <a:cs typeface="Arial"/>
              </a:rPr>
              <a:t>п</a:t>
            </a:r>
            <a:r>
              <a:rPr sz="1200" dirty="0">
                <a:latin typeface="Arial"/>
                <a:cs typeface="Arial"/>
              </a:rPr>
              <a:t>ро</a:t>
            </a:r>
            <a:r>
              <a:rPr sz="1200" spc="-10" dirty="0">
                <a:latin typeface="Arial"/>
                <a:cs typeface="Arial"/>
              </a:rPr>
              <a:t>гр</a:t>
            </a:r>
            <a:r>
              <a:rPr sz="1200" dirty="0">
                <a:latin typeface="Arial"/>
                <a:cs typeface="Arial"/>
              </a:rPr>
              <a:t>амм)  </a:t>
            </a:r>
            <a:r>
              <a:rPr sz="1200" spc="-10" dirty="0">
                <a:latin typeface="Arial"/>
                <a:cs typeface="Arial"/>
              </a:rPr>
              <a:t>сельского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поселения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0" y="84023"/>
                </a:lnTo>
                <a:lnTo>
                  <a:pt x="554545" y="296887"/>
                </a:lnTo>
                <a:lnTo>
                  <a:pt x="538429" y="338899"/>
                </a:lnTo>
                <a:lnTo>
                  <a:pt x="654697" y="287134"/>
                </a:lnTo>
                <a:lnTo>
                  <a:pt x="621631" y="212864"/>
                </a:lnTo>
                <a:lnTo>
                  <a:pt x="586803" y="212864"/>
                </a:lnTo>
                <a:lnTo>
                  <a:pt x="32258" y="0"/>
                </a:lnTo>
                <a:close/>
              </a:path>
              <a:path w="655320" h="339089">
                <a:moveTo>
                  <a:pt x="602932" y="170865"/>
                </a:moveTo>
                <a:lnTo>
                  <a:pt x="586803" y="212864"/>
                </a:lnTo>
                <a:lnTo>
                  <a:pt x="621631" y="212864"/>
                </a:lnTo>
                <a:lnTo>
                  <a:pt x="602932" y="17086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884255" y="2476003"/>
            <a:ext cx="655320" cy="339090"/>
          </a:xfrm>
          <a:custGeom>
            <a:avLst/>
            <a:gdLst/>
            <a:ahLst/>
            <a:cxnLst/>
            <a:rect l="l" t="t" r="r" b="b"/>
            <a:pathLst>
              <a:path w="655320" h="339089">
                <a:moveTo>
                  <a:pt x="32258" y="0"/>
                </a:moveTo>
                <a:lnTo>
                  <a:pt x="586803" y="212864"/>
                </a:lnTo>
                <a:lnTo>
                  <a:pt x="602932" y="170853"/>
                </a:lnTo>
                <a:lnTo>
                  <a:pt x="654697" y="287134"/>
                </a:lnTo>
                <a:lnTo>
                  <a:pt x="538429" y="338899"/>
                </a:lnTo>
                <a:lnTo>
                  <a:pt x="554545" y="296887"/>
                </a:lnTo>
                <a:lnTo>
                  <a:pt x="0" y="84023"/>
                </a:lnTo>
                <a:lnTo>
                  <a:pt x="32258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530694" y="0"/>
                </a:move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lnTo>
                  <a:pt x="585597" y="123316"/>
                </a:lnTo>
                <a:lnTo>
                  <a:pt x="619689" y="123316"/>
                </a:lnTo>
                <a:lnTo>
                  <a:pt x="649516" y="45605"/>
                </a:lnTo>
                <a:lnTo>
                  <a:pt x="530694" y="0"/>
                </a:lnTo>
                <a:close/>
              </a:path>
              <a:path w="649605" h="368300">
                <a:moveTo>
                  <a:pt x="619689" y="123316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19689" y="123316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2580876" y="2496569"/>
            <a:ext cx="649605" cy="368300"/>
          </a:xfrm>
          <a:custGeom>
            <a:avLst/>
            <a:gdLst/>
            <a:ahLst/>
            <a:cxnLst/>
            <a:rect l="l" t="t" r="r" b="b"/>
            <a:pathLst>
              <a:path w="649605" h="368300">
                <a:moveTo>
                  <a:pt x="36601" y="367753"/>
                </a:moveTo>
                <a:lnTo>
                  <a:pt x="585597" y="123316"/>
                </a:lnTo>
                <a:lnTo>
                  <a:pt x="603910" y="164426"/>
                </a:lnTo>
                <a:lnTo>
                  <a:pt x="649516" y="45605"/>
                </a:lnTo>
                <a:lnTo>
                  <a:pt x="530694" y="0"/>
                </a:lnTo>
                <a:lnTo>
                  <a:pt x="548995" y="41109"/>
                </a:lnTo>
                <a:lnTo>
                  <a:pt x="0" y="285534"/>
                </a:lnTo>
                <a:lnTo>
                  <a:pt x="36601" y="367753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295585" y="124269"/>
                </a:move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lnTo>
                  <a:pt x="295585" y="124269"/>
                </a:lnTo>
                <a:close/>
              </a:path>
              <a:path w="654050" h="359410">
                <a:moveTo>
                  <a:pt x="118008" y="0"/>
                </a:move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295585" y="124269"/>
                </a:lnTo>
                <a:lnTo>
                  <a:pt x="100418" y="41427"/>
                </a:lnTo>
                <a:lnTo>
                  <a:pt x="11800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595814" y="5730499"/>
            <a:ext cx="654050" cy="359410"/>
          </a:xfrm>
          <a:custGeom>
            <a:avLst/>
            <a:gdLst/>
            <a:ahLst/>
            <a:cxnLst/>
            <a:rect l="l" t="t" r="r" b="b"/>
            <a:pathLst>
              <a:path w="654050" h="359410">
                <a:moveTo>
                  <a:pt x="653605" y="276237"/>
                </a:moveTo>
                <a:lnTo>
                  <a:pt x="100418" y="41427"/>
                </a:lnTo>
                <a:lnTo>
                  <a:pt x="118008" y="0"/>
                </a:lnTo>
                <a:lnTo>
                  <a:pt x="0" y="47688"/>
                </a:lnTo>
                <a:lnTo>
                  <a:pt x="47675" y="165696"/>
                </a:lnTo>
                <a:lnTo>
                  <a:pt x="65252" y="124269"/>
                </a:lnTo>
                <a:lnTo>
                  <a:pt x="618439" y="359079"/>
                </a:lnTo>
                <a:lnTo>
                  <a:pt x="653605" y="27623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5913285" y="5778430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51777" y="173354"/>
                </a:move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319039" y="215366"/>
                </a:lnTo>
                <a:lnTo>
                  <a:pt x="67906" y="215366"/>
                </a:lnTo>
                <a:lnTo>
                  <a:pt x="51777" y="173354"/>
                </a:lnTo>
                <a:close/>
              </a:path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319039" y="215366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913285" y="5778431"/>
            <a:ext cx="661670" cy="341630"/>
          </a:xfrm>
          <a:custGeom>
            <a:avLst/>
            <a:gdLst/>
            <a:ahLst/>
            <a:cxnLst/>
            <a:rect l="l" t="t" r="r" b="b"/>
            <a:pathLst>
              <a:path w="661670" h="341629">
                <a:moveTo>
                  <a:pt x="628942" y="0"/>
                </a:moveTo>
                <a:lnTo>
                  <a:pt x="67906" y="215366"/>
                </a:lnTo>
                <a:lnTo>
                  <a:pt x="51777" y="173355"/>
                </a:lnTo>
                <a:lnTo>
                  <a:pt x="0" y="289623"/>
                </a:lnTo>
                <a:lnTo>
                  <a:pt x="116281" y="341401"/>
                </a:lnTo>
                <a:lnTo>
                  <a:pt x="100152" y="299389"/>
                </a:lnTo>
                <a:lnTo>
                  <a:pt x="661200" y="84023"/>
                </a:lnTo>
                <a:lnTo>
                  <a:pt x="628942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35003" y="90779"/>
                </a:move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lnTo>
                  <a:pt x="135003" y="90779"/>
                </a:lnTo>
                <a:close/>
              </a:path>
              <a:path w="180339" h="692150">
                <a:moveTo>
                  <a:pt x="88417" y="0"/>
                </a:moveTo>
                <a:lnTo>
                  <a:pt x="0" y="91554"/>
                </a:lnTo>
                <a:lnTo>
                  <a:pt x="44996" y="90779"/>
                </a:lnTo>
                <a:lnTo>
                  <a:pt x="135003" y="90779"/>
                </a:ln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488070" y="3960310"/>
            <a:ext cx="180340" cy="692150"/>
          </a:xfrm>
          <a:custGeom>
            <a:avLst/>
            <a:gdLst/>
            <a:ahLst/>
            <a:cxnLst/>
            <a:rect l="l" t="t" r="r" b="b"/>
            <a:pathLst>
              <a:path w="180339" h="692150">
                <a:moveTo>
                  <a:pt x="145465" y="690067"/>
                </a:moveTo>
                <a:lnTo>
                  <a:pt x="134975" y="89204"/>
                </a:lnTo>
                <a:lnTo>
                  <a:pt x="179971" y="88417"/>
                </a:lnTo>
                <a:lnTo>
                  <a:pt x="88417" y="0"/>
                </a:lnTo>
                <a:lnTo>
                  <a:pt x="0" y="91554"/>
                </a:lnTo>
                <a:lnTo>
                  <a:pt x="44996" y="90779"/>
                </a:lnTo>
                <a:lnTo>
                  <a:pt x="55473" y="691641"/>
                </a:lnTo>
                <a:lnTo>
                  <a:pt x="145465" y="690067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179997" y="600951"/>
                </a:move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close/>
              </a:path>
              <a:path w="180340" h="691514">
                <a:moveTo>
                  <a:pt x="135001" y="0"/>
                </a:moveTo>
                <a:lnTo>
                  <a:pt x="44996" y="0"/>
                </a:lnTo>
                <a:lnTo>
                  <a:pt x="44996" y="600951"/>
                </a:lnTo>
                <a:lnTo>
                  <a:pt x="135001" y="600951"/>
                </a:lnTo>
                <a:lnTo>
                  <a:pt x="13500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7552980" y="3958849"/>
            <a:ext cx="180340" cy="691515"/>
          </a:xfrm>
          <a:custGeom>
            <a:avLst/>
            <a:gdLst/>
            <a:ahLst/>
            <a:cxnLst/>
            <a:rect l="l" t="t" r="r" b="b"/>
            <a:pathLst>
              <a:path w="180340" h="691514">
                <a:moveTo>
                  <a:pt x="44996" y="0"/>
                </a:moveTo>
                <a:lnTo>
                  <a:pt x="44996" y="600951"/>
                </a:lnTo>
                <a:lnTo>
                  <a:pt x="0" y="600951"/>
                </a:lnTo>
                <a:lnTo>
                  <a:pt x="89992" y="690956"/>
                </a:lnTo>
                <a:lnTo>
                  <a:pt x="179997" y="600951"/>
                </a:lnTo>
                <a:lnTo>
                  <a:pt x="135001" y="600951"/>
                </a:lnTo>
                <a:lnTo>
                  <a:pt x="135001" y="0"/>
                </a:lnTo>
                <a:lnTo>
                  <a:pt x="44996" y="0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13"/>
          <p:cNvSpPr/>
          <p:nvPr/>
        </p:nvSpPr>
        <p:spPr>
          <a:xfrm>
            <a:off x="973218" y="13568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5"/>
          <p:cNvSpPr txBox="1">
            <a:spLocks/>
          </p:cNvSpPr>
          <p:nvPr/>
        </p:nvSpPr>
        <p:spPr>
          <a:xfrm>
            <a:off x="1219200" y="163256"/>
            <a:ext cx="6803425" cy="781624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1800" b="1" i="0" kern="120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Bookman Old Style"/>
                <a:ea typeface="+mj-ea"/>
                <a:cs typeface="Bookman Old Style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spc="-5" dirty="0">
                <a:solidFill>
                  <a:schemeClr val="tx1"/>
                </a:solidFill>
                <a:effectLst/>
              </a:rPr>
              <a:t>ГРАЖДАН- УЧАСТНИК БЮДЖЕТНОГО ПРОЦЕССА</a:t>
            </a:r>
            <a:endParaRPr lang="ru-RU" sz="2500" dirty="0">
              <a:solidFill>
                <a:schemeClr val="tx1"/>
              </a:solidFill>
              <a:effectLst/>
            </a:endParaRPr>
          </a:p>
        </p:txBody>
      </p:sp>
      <p:pic>
        <p:nvPicPr>
          <p:cNvPr id="27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52" y="3649913"/>
            <a:ext cx="1731221" cy="1648212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16" y="1424486"/>
            <a:ext cx="2101544" cy="1776803"/>
          </a:xfrm>
          <a:prstGeom prst="rect">
            <a:avLst/>
          </a:prstGeom>
          <a:noFill/>
          <a:ln w="34925">
            <a:noFill/>
          </a:ln>
        </p:spPr>
      </p:pic>
      <p:grpSp>
        <p:nvGrpSpPr>
          <p:cNvPr id="29" name="Группа 28"/>
          <p:cNvGrpSpPr/>
          <p:nvPr/>
        </p:nvGrpSpPr>
        <p:grpSpPr>
          <a:xfrm>
            <a:off x="425886" y="2800442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655361" y="2757370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5" name="Стрелка углом 34"/>
          <p:cNvSpPr/>
          <p:nvPr/>
        </p:nvSpPr>
        <p:spPr>
          <a:xfrm>
            <a:off x="1068071" y="1676400"/>
            <a:ext cx="2086524" cy="703806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491634" y="1027426"/>
            <a:ext cx="630069" cy="235341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552264" y="3476936"/>
            <a:ext cx="854219" cy="2282348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углом 37"/>
          <p:cNvSpPr/>
          <p:nvPr/>
        </p:nvSpPr>
        <p:spPr>
          <a:xfrm rot="10800000">
            <a:off x="5604020" y="4065575"/>
            <a:ext cx="2304261" cy="99851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629960" y="4730885"/>
            <a:ext cx="2375577" cy="216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ru-RU" sz="1100" b="1" cap="all" dirty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379907" y="5486400"/>
            <a:ext cx="8208909" cy="1069194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875688" y="969750"/>
            <a:ext cx="2751031" cy="1619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7046163" y="0"/>
                </a:moveTo>
                <a:lnTo>
                  <a:pt x="132016" y="0"/>
                </a:lnTo>
                <a:lnTo>
                  <a:pt x="90289" y="6730"/>
                </a:lnTo>
                <a:lnTo>
                  <a:pt x="54049" y="25471"/>
                </a:lnTo>
                <a:lnTo>
                  <a:pt x="25471" y="54049"/>
                </a:lnTo>
                <a:lnTo>
                  <a:pt x="6730" y="90289"/>
                </a:lnTo>
                <a:lnTo>
                  <a:pt x="0" y="132016"/>
                </a:lnTo>
                <a:lnTo>
                  <a:pt x="0" y="660069"/>
                </a:lnTo>
                <a:lnTo>
                  <a:pt x="6730" y="701797"/>
                </a:lnTo>
                <a:lnTo>
                  <a:pt x="25471" y="738037"/>
                </a:lnTo>
                <a:lnTo>
                  <a:pt x="54049" y="766614"/>
                </a:lnTo>
                <a:lnTo>
                  <a:pt x="90289" y="785356"/>
                </a:lnTo>
                <a:lnTo>
                  <a:pt x="132016" y="792086"/>
                </a:lnTo>
                <a:lnTo>
                  <a:pt x="7046163" y="792086"/>
                </a:lnTo>
                <a:lnTo>
                  <a:pt x="7087890" y="785356"/>
                </a:lnTo>
                <a:lnTo>
                  <a:pt x="7124130" y="766614"/>
                </a:lnTo>
                <a:lnTo>
                  <a:pt x="7152708" y="738037"/>
                </a:lnTo>
                <a:lnTo>
                  <a:pt x="7171449" y="701797"/>
                </a:lnTo>
                <a:lnTo>
                  <a:pt x="7178179" y="660069"/>
                </a:lnTo>
                <a:lnTo>
                  <a:pt x="7178179" y="132016"/>
                </a:lnTo>
                <a:lnTo>
                  <a:pt x="7171449" y="90289"/>
                </a:lnTo>
                <a:lnTo>
                  <a:pt x="7152708" y="54049"/>
                </a:lnTo>
                <a:lnTo>
                  <a:pt x="7124130" y="25471"/>
                </a:lnTo>
                <a:lnTo>
                  <a:pt x="7087890" y="6730"/>
                </a:lnTo>
                <a:lnTo>
                  <a:pt x="7046163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041278" y="149296"/>
            <a:ext cx="7178675" cy="792480"/>
          </a:xfrm>
          <a:custGeom>
            <a:avLst/>
            <a:gdLst/>
            <a:ahLst/>
            <a:cxnLst/>
            <a:rect l="l" t="t" r="r" b="b"/>
            <a:pathLst>
              <a:path w="7178675" h="792480">
                <a:moveTo>
                  <a:pt x="0" y="132016"/>
                </a:moveTo>
                <a:lnTo>
                  <a:pt x="6730" y="90289"/>
                </a:lnTo>
                <a:lnTo>
                  <a:pt x="25471" y="54049"/>
                </a:lnTo>
                <a:lnTo>
                  <a:pt x="54049" y="25471"/>
                </a:lnTo>
                <a:lnTo>
                  <a:pt x="90289" y="6730"/>
                </a:lnTo>
                <a:lnTo>
                  <a:pt x="132016" y="0"/>
                </a:lnTo>
                <a:lnTo>
                  <a:pt x="7046163" y="0"/>
                </a:lnTo>
                <a:lnTo>
                  <a:pt x="7087890" y="6730"/>
                </a:lnTo>
                <a:lnTo>
                  <a:pt x="7124130" y="25471"/>
                </a:lnTo>
                <a:lnTo>
                  <a:pt x="7152708" y="54049"/>
                </a:lnTo>
                <a:lnTo>
                  <a:pt x="7171449" y="90289"/>
                </a:lnTo>
                <a:lnTo>
                  <a:pt x="7178179" y="132016"/>
                </a:lnTo>
                <a:lnTo>
                  <a:pt x="7178179" y="660069"/>
                </a:lnTo>
                <a:lnTo>
                  <a:pt x="7171449" y="701797"/>
                </a:lnTo>
                <a:lnTo>
                  <a:pt x="7152708" y="738037"/>
                </a:lnTo>
                <a:lnTo>
                  <a:pt x="7124130" y="766614"/>
                </a:lnTo>
                <a:lnTo>
                  <a:pt x="7087890" y="785356"/>
                </a:lnTo>
                <a:lnTo>
                  <a:pt x="7046163" y="792086"/>
                </a:lnTo>
                <a:lnTo>
                  <a:pt x="132016" y="792086"/>
                </a:lnTo>
                <a:lnTo>
                  <a:pt x="90289" y="785356"/>
                </a:lnTo>
                <a:lnTo>
                  <a:pt x="54049" y="766614"/>
                </a:lnTo>
                <a:lnTo>
                  <a:pt x="25471" y="738037"/>
                </a:lnTo>
                <a:lnTo>
                  <a:pt x="6730" y="701797"/>
                </a:lnTo>
                <a:lnTo>
                  <a:pt x="0" y="660069"/>
                </a:lnTo>
                <a:lnTo>
                  <a:pt x="0" y="132016"/>
                </a:lnTo>
                <a:close/>
              </a:path>
            </a:pathLst>
          </a:custGeom>
          <a:ln w="25400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521" y="331472"/>
            <a:ext cx="689355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500" b="1" spc="-5" dirty="0">
                <a:solidFill>
                  <a:schemeClr val="tx1"/>
                </a:solidFill>
                <a:effectLst/>
              </a:rPr>
              <a:t>КИТОВСКОЕ СЕЛЬСКОЕ ПОСЕЛЕНИЕ</a:t>
            </a:r>
            <a:endParaRPr sz="25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349" y="5373656"/>
            <a:ext cx="1299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Население  </a:t>
            </a:r>
            <a:r>
              <a:rPr sz="1800" b="1" dirty="0" err="1">
                <a:latin typeface="Arial"/>
                <a:cs typeface="Arial"/>
              </a:rPr>
              <a:t>на</a:t>
            </a:r>
            <a:r>
              <a:rPr sz="1800" b="1" dirty="0">
                <a:latin typeface="Arial"/>
                <a:cs typeface="Arial"/>
              </a:rPr>
              <a:t>     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01</a:t>
            </a:r>
            <a:r>
              <a:rPr sz="1800" b="1" dirty="0">
                <a:latin typeface="Arial"/>
                <a:cs typeface="Arial"/>
              </a:rPr>
              <a:t>.</a:t>
            </a:r>
            <a:r>
              <a:rPr sz="1800" b="1" spc="-10" dirty="0">
                <a:latin typeface="Arial"/>
                <a:cs typeface="Arial"/>
              </a:rPr>
              <a:t>20</a:t>
            </a:r>
            <a:r>
              <a:rPr lang="ru-RU" sz="1800" b="1" spc="-10" dirty="0" smtClean="0">
                <a:latin typeface="Arial"/>
                <a:cs typeface="Arial"/>
              </a:rPr>
              <a:t>22</a:t>
            </a:r>
            <a:r>
              <a:rPr sz="1800" b="1" spc="-190" dirty="0" smtClean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745" y="5512188"/>
            <a:ext cx="9448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 smtClean="0">
                <a:latin typeface="Arial"/>
                <a:cs typeface="Arial"/>
              </a:rPr>
              <a:t>3142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spc="-5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к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0150" y="1219200"/>
            <a:ext cx="338201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2005330" indent="127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latin typeface="Arial"/>
                <a:cs typeface="Arial"/>
              </a:rPr>
              <a:t>Площадь</a:t>
            </a:r>
            <a:r>
              <a:rPr sz="1800" b="1" spc="-10" dirty="0">
                <a:latin typeface="Arial"/>
                <a:cs typeface="Arial"/>
              </a:rPr>
              <a:t>  </a:t>
            </a:r>
            <a:r>
              <a:rPr lang="ru-RU" sz="1800" b="1" spc="-30" dirty="0">
                <a:latin typeface="Arial"/>
                <a:cs typeface="Arial"/>
              </a:rPr>
              <a:t>территории</a:t>
            </a:r>
            <a:r>
              <a:rPr sz="1800" b="1" dirty="0">
                <a:latin typeface="Arial"/>
                <a:cs typeface="Arial"/>
              </a:rPr>
              <a:t>  </a:t>
            </a:r>
            <a:r>
              <a:rPr lang="ru-RU" b="1" dirty="0"/>
              <a:t>23540</a:t>
            </a:r>
            <a:r>
              <a:rPr lang="ru-RU" dirty="0"/>
              <a:t> </a:t>
            </a:r>
            <a:r>
              <a:rPr sz="1800" b="1" spc="-5" dirty="0" err="1">
                <a:latin typeface="Arial"/>
                <a:cs typeface="Arial"/>
              </a:rPr>
              <a:t>га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  <a:spcBef>
                <a:spcPts val="1789"/>
              </a:spcBef>
            </a:pPr>
            <a:r>
              <a:rPr sz="1800" b="1" dirty="0">
                <a:solidFill>
                  <a:srgbClr val="0000CC"/>
                </a:solidFill>
                <a:latin typeface="Arial"/>
                <a:cs typeface="Arial"/>
              </a:rPr>
              <a:t>В </a:t>
            </a:r>
            <a:r>
              <a:rPr lang="ru-RU" sz="1800" b="1" spc="-15" dirty="0">
                <a:solidFill>
                  <a:srgbClr val="0000CC"/>
                </a:solidFill>
                <a:latin typeface="Arial"/>
                <a:cs typeface="Arial"/>
              </a:rPr>
              <a:t>состав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lang="ru-RU" sz="1800" b="1" spc="-20" dirty="0">
                <a:solidFill>
                  <a:srgbClr val="0000CC"/>
                </a:solidFill>
                <a:latin typeface="Arial"/>
                <a:cs typeface="Arial"/>
              </a:rPr>
              <a:t>Китовского</a:t>
            </a:r>
            <a:r>
              <a:rPr sz="1800" b="1" spc="-20" dirty="0">
                <a:solidFill>
                  <a:srgbClr val="0000CC"/>
                </a:solidFill>
                <a:latin typeface="Arial"/>
                <a:cs typeface="Arial"/>
              </a:rPr>
              <a:t> 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сельского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поселения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входят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территории </a:t>
            </a:r>
            <a:r>
              <a:rPr sz="1800" b="1" spc="-15" dirty="0">
                <a:solidFill>
                  <a:srgbClr val="0000CC"/>
                </a:solidFill>
                <a:latin typeface="Arial"/>
                <a:cs typeface="Arial"/>
              </a:rPr>
              <a:t>следующих  </a:t>
            </a:r>
            <a:r>
              <a:rPr sz="1800" b="1" spc="-10" dirty="0">
                <a:solidFill>
                  <a:srgbClr val="0000CC"/>
                </a:solidFill>
                <a:latin typeface="Arial"/>
                <a:cs typeface="Arial"/>
              </a:rPr>
              <a:t>населенных пунктов:</a:t>
            </a:r>
            <a:endParaRPr sz="1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lang="ru-RU" spc="-5" dirty="0">
                <a:latin typeface="Arial"/>
                <a:cs typeface="Arial"/>
              </a:rPr>
              <a:t>с.Китово</a:t>
            </a:r>
          </a:p>
          <a:p>
            <a:pPr marL="3175" algn="ctr">
              <a:lnSpc>
                <a:spcPct val="100000"/>
              </a:lnSpc>
            </a:pPr>
            <a:r>
              <a:rPr lang="ru-RU" dirty="0"/>
              <a:t>Деревени: Брылиха, Высоково, Горяново, Елизарово, Палкино, Петрилово, Русилово, Слободка, Трутнево, Фатьяново, Юркино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6044" y="5212079"/>
            <a:ext cx="1402079" cy="1402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928794" y="5373656"/>
            <a:ext cx="1295400" cy="1136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95400"/>
            <a:ext cx="4095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75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2750" y="134950"/>
            <a:ext cx="8731250" cy="274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09575" y="134937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0" y="136525"/>
                </a:moveTo>
                <a:lnTo>
                  <a:pt x="138112" y="136525"/>
                </a:lnTo>
                <a:lnTo>
                  <a:pt x="138112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47687" y="0"/>
            <a:ext cx="139700" cy="135255"/>
          </a:xfrm>
          <a:custGeom>
            <a:avLst/>
            <a:gdLst/>
            <a:ahLst/>
            <a:cxnLst/>
            <a:rect l="l" t="t" r="r" b="b"/>
            <a:pathLst>
              <a:path w="139700" h="135255">
                <a:moveTo>
                  <a:pt x="0" y="134937"/>
                </a:moveTo>
                <a:lnTo>
                  <a:pt x="139700" y="134937"/>
                </a:lnTo>
                <a:lnTo>
                  <a:pt x="139700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47687" y="134937"/>
            <a:ext cx="139700" cy="141605"/>
          </a:xfrm>
          <a:custGeom>
            <a:avLst/>
            <a:gdLst/>
            <a:ahLst/>
            <a:cxnLst/>
            <a:rect l="l" t="t" r="r" b="b"/>
            <a:pathLst>
              <a:path w="139700" h="141604">
                <a:moveTo>
                  <a:pt x="0" y="0"/>
                </a:moveTo>
                <a:lnTo>
                  <a:pt x="139700" y="0"/>
                </a:lnTo>
                <a:lnTo>
                  <a:pt x="139700" y="141287"/>
                </a:lnTo>
                <a:lnTo>
                  <a:pt x="0" y="141287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74637" y="274637"/>
            <a:ext cx="136525" cy="135255"/>
          </a:xfrm>
          <a:custGeom>
            <a:avLst/>
            <a:gdLst/>
            <a:ahLst/>
            <a:cxnLst/>
            <a:rect l="l" t="t" r="r" b="b"/>
            <a:pathLst>
              <a:path w="136525" h="135254">
                <a:moveTo>
                  <a:pt x="0" y="134937"/>
                </a:moveTo>
                <a:lnTo>
                  <a:pt x="136525" y="134937"/>
                </a:lnTo>
                <a:lnTo>
                  <a:pt x="136525" y="0"/>
                </a:lnTo>
                <a:lnTo>
                  <a:pt x="0" y="0"/>
                </a:lnTo>
                <a:lnTo>
                  <a:pt x="0" y="134937"/>
                </a:lnTo>
                <a:close/>
              </a:path>
            </a:pathLst>
          </a:custGeom>
          <a:solidFill>
            <a:srgbClr val="CCCC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31762" y="136525"/>
            <a:ext cx="141605" cy="138430"/>
          </a:xfrm>
          <a:custGeom>
            <a:avLst/>
            <a:gdLst/>
            <a:ahLst/>
            <a:cxnLst/>
            <a:rect l="l" t="t" r="r" b="b"/>
            <a:pathLst>
              <a:path w="141604" h="138429">
                <a:moveTo>
                  <a:pt x="0" y="0"/>
                </a:moveTo>
                <a:lnTo>
                  <a:pt x="141287" y="0"/>
                </a:lnTo>
                <a:lnTo>
                  <a:pt x="141287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0000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09575" y="27146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0"/>
                </a:moveTo>
                <a:lnTo>
                  <a:pt x="138112" y="0"/>
                </a:lnTo>
                <a:lnTo>
                  <a:pt x="138112" y="138112"/>
                </a:lnTo>
                <a:lnTo>
                  <a:pt x="0" y="138112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4637" y="409575"/>
            <a:ext cx="136525" cy="136525"/>
          </a:xfrm>
          <a:custGeom>
            <a:avLst/>
            <a:gdLst/>
            <a:ahLst/>
            <a:cxnLst/>
            <a:rect l="l" t="t" r="r" b="b"/>
            <a:pathLst>
              <a:path w="136525" h="136525">
                <a:moveTo>
                  <a:pt x="0" y="0"/>
                </a:moveTo>
                <a:lnTo>
                  <a:pt x="136525" y="0"/>
                </a:lnTo>
                <a:lnTo>
                  <a:pt x="136525" y="136525"/>
                </a:lnTo>
                <a:lnTo>
                  <a:pt x="0" y="136525"/>
                </a:lnTo>
                <a:lnTo>
                  <a:pt x="0" y="0"/>
                </a:lnTo>
                <a:close/>
              </a:path>
            </a:pathLst>
          </a:custGeom>
          <a:solidFill>
            <a:srgbClr val="9999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8138211" y="149873"/>
            <a:ext cx="1005787" cy="5759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7076173" y="0"/>
                </a:moveTo>
                <a:lnTo>
                  <a:pt x="102006" y="0"/>
                </a:lnTo>
                <a:lnTo>
                  <a:pt x="62300" y="8016"/>
                </a:lnTo>
                <a:lnTo>
                  <a:pt x="29876" y="29876"/>
                </a:lnTo>
                <a:lnTo>
                  <a:pt x="8016" y="62300"/>
                </a:lnTo>
                <a:lnTo>
                  <a:pt x="0" y="102006"/>
                </a:lnTo>
                <a:lnTo>
                  <a:pt x="0" y="510006"/>
                </a:lnTo>
                <a:lnTo>
                  <a:pt x="8016" y="549705"/>
                </a:lnTo>
                <a:lnTo>
                  <a:pt x="29876" y="582125"/>
                </a:lnTo>
                <a:lnTo>
                  <a:pt x="62300" y="603984"/>
                </a:lnTo>
                <a:lnTo>
                  <a:pt x="102006" y="612000"/>
                </a:lnTo>
                <a:lnTo>
                  <a:pt x="7076173" y="612000"/>
                </a:lnTo>
                <a:lnTo>
                  <a:pt x="7115879" y="603984"/>
                </a:lnTo>
                <a:lnTo>
                  <a:pt x="7148302" y="582125"/>
                </a:lnTo>
                <a:lnTo>
                  <a:pt x="7170163" y="549705"/>
                </a:lnTo>
                <a:lnTo>
                  <a:pt x="7178179" y="510006"/>
                </a:lnTo>
                <a:lnTo>
                  <a:pt x="7178179" y="102006"/>
                </a:lnTo>
                <a:lnTo>
                  <a:pt x="7170163" y="62300"/>
                </a:lnTo>
                <a:lnTo>
                  <a:pt x="7148302" y="29876"/>
                </a:lnTo>
                <a:lnTo>
                  <a:pt x="7115879" y="8016"/>
                </a:lnTo>
                <a:lnTo>
                  <a:pt x="7076173" y="0"/>
                </a:lnTo>
                <a:close/>
              </a:path>
            </a:pathLst>
          </a:custGeom>
          <a:solidFill>
            <a:srgbClr val="230BB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82912" y="149292"/>
            <a:ext cx="7178675" cy="612140"/>
          </a:xfrm>
          <a:custGeom>
            <a:avLst/>
            <a:gdLst/>
            <a:ahLst/>
            <a:cxnLst/>
            <a:rect l="l" t="t" r="r" b="b"/>
            <a:pathLst>
              <a:path w="7178675" h="612140">
                <a:moveTo>
                  <a:pt x="0" y="102006"/>
                </a:moveTo>
                <a:lnTo>
                  <a:pt x="8016" y="62300"/>
                </a:lnTo>
                <a:lnTo>
                  <a:pt x="29876" y="29876"/>
                </a:lnTo>
                <a:lnTo>
                  <a:pt x="62300" y="8016"/>
                </a:lnTo>
                <a:lnTo>
                  <a:pt x="102006" y="0"/>
                </a:lnTo>
                <a:lnTo>
                  <a:pt x="7076173" y="0"/>
                </a:lnTo>
                <a:lnTo>
                  <a:pt x="7115879" y="8016"/>
                </a:lnTo>
                <a:lnTo>
                  <a:pt x="7148302" y="29876"/>
                </a:lnTo>
                <a:lnTo>
                  <a:pt x="7170163" y="62300"/>
                </a:lnTo>
                <a:lnTo>
                  <a:pt x="7178179" y="102006"/>
                </a:lnTo>
                <a:lnTo>
                  <a:pt x="7178179" y="510006"/>
                </a:lnTo>
                <a:lnTo>
                  <a:pt x="7170163" y="549705"/>
                </a:lnTo>
                <a:lnTo>
                  <a:pt x="7148302" y="582125"/>
                </a:lnTo>
                <a:lnTo>
                  <a:pt x="7115879" y="603984"/>
                </a:lnTo>
                <a:lnTo>
                  <a:pt x="7076173" y="612000"/>
                </a:lnTo>
                <a:lnTo>
                  <a:pt x="102006" y="612000"/>
                </a:lnTo>
                <a:lnTo>
                  <a:pt x="62300" y="603984"/>
                </a:lnTo>
                <a:lnTo>
                  <a:pt x="29876" y="582125"/>
                </a:lnTo>
                <a:lnTo>
                  <a:pt x="8016" y="549705"/>
                </a:lnTo>
                <a:lnTo>
                  <a:pt x="0" y="510006"/>
                </a:lnTo>
                <a:lnTo>
                  <a:pt x="0" y="102006"/>
                </a:lnTo>
                <a:close/>
              </a:path>
            </a:pathLst>
          </a:custGeom>
          <a:ln w="25399">
            <a:solidFill>
              <a:srgbClr val="6F6FB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995612" y="160656"/>
            <a:ext cx="7153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marR="335915" indent="882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Bookman Old Style"/>
                <a:cs typeface="Bookman Old Style"/>
              </a:rPr>
              <a:t>Основные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показатели социально-экономического  </a:t>
            </a:r>
            <a:r>
              <a:rPr sz="1800" b="1" spc="-5" dirty="0" err="1">
                <a:solidFill>
                  <a:srgbClr val="FFFFFF"/>
                </a:solidFill>
                <a:latin typeface="Bookman Old Style"/>
                <a:cs typeface="Bookman Old Style"/>
              </a:rPr>
              <a:t>развития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lang="ru-RU"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Китовского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 сельского</a:t>
            </a:r>
            <a:r>
              <a:rPr sz="1800" b="1" spc="-30" dirty="0">
                <a:solidFill>
                  <a:srgbClr val="FFFFFF"/>
                </a:solidFill>
                <a:latin typeface="Bookman Old Style"/>
                <a:cs typeface="Bookman Old Style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Bookman Old Style"/>
                <a:cs typeface="Bookman Old Style"/>
              </a:rPr>
              <a:t>поселения</a:t>
            </a:r>
            <a:endParaRPr sz="1800" dirty="0">
              <a:latin typeface="Bookman Old Style"/>
              <a:cs typeface="Bookman Old Style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68133"/>
              </p:ext>
            </p:extLst>
          </p:nvPr>
        </p:nvGraphicFramePr>
        <p:xfrm>
          <a:off x="395536" y="838200"/>
          <a:ext cx="8519865" cy="50991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8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6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63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489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3410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/>
                        </a:rPr>
                        <a:t>Основные показатели прогноза экономического и социального развития Китовского сельского поселения Шуйского муниципального района Ивановской области на </a:t>
                      </a:r>
                      <a:r>
                        <a:rPr lang="ru-RU" sz="1400" b="1" i="0" u="none" strike="noStrike" dirty="0" smtClean="0">
                          <a:latin typeface="Times New Roman"/>
                        </a:rPr>
                        <a:t>2023-2025 </a:t>
                      </a:r>
                      <a:r>
                        <a:rPr lang="ru-RU" sz="1400" b="1" i="0" u="none" strike="noStrike" dirty="0">
                          <a:latin typeface="Times New Roman"/>
                        </a:rPr>
                        <a:t>годы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5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Отчет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2021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Оценка </a:t>
                      </a:r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2022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2023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2024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2025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effectLst/>
                          <a:latin typeface="Times New Roman"/>
                        </a:rPr>
                        <a:t>1.2. </a:t>
                      </a:r>
                      <a:r>
                        <a:rPr lang="ru-RU" sz="1100" b="1" i="0" u="none" strike="noStrike" dirty="0">
                          <a:effectLst/>
                          <a:latin typeface="Times New Roman"/>
                        </a:rPr>
                        <a:t>Рынок товаров и услуг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Оборот розничной торговли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45626,2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46128,1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46543,3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47008,7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47572,8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9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Количество торговых объектов</a:t>
                      </a:r>
                    </a:p>
                  </a:txBody>
                  <a:tcPr marL="228600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единиц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8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Объем платных услуг населению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тыс. руб. в ценах соответствующих лет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445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Words>5238</Words>
  <Application>Microsoft Office PowerPoint</Application>
  <PresentationFormat>Экран (4:3)</PresentationFormat>
  <Paragraphs>1663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Bookman Old Style</vt:lpstr>
      <vt:lpstr>Calibri</vt:lpstr>
      <vt:lpstr>Century Gothic</vt:lpstr>
      <vt:lpstr>Courier New</vt:lpstr>
      <vt:lpstr>Palatino Linotype</vt:lpstr>
      <vt:lpstr>Times New Roman</vt:lpstr>
      <vt:lpstr>Wingdings</vt:lpstr>
      <vt:lpstr>Исполнительная</vt:lpstr>
      <vt:lpstr>Бюджет для</vt:lpstr>
      <vt:lpstr>Уважаемые жители Китовского сельского поселения!</vt:lpstr>
      <vt:lpstr>Бюджет и сбалансированность бюджета</vt:lpstr>
      <vt:lpstr>ДОХОДЫ БЮДЖЕТА</vt:lpstr>
      <vt:lpstr>МЕЖБЮДЖЕТНЫЕ ТРАНСФЕРТЫ</vt:lpstr>
      <vt:lpstr>БЮДЖЕТНЫЙ ПРОЦЕСС</vt:lpstr>
      <vt:lpstr>Презентация PowerPoint</vt:lpstr>
      <vt:lpstr>КИТОВСКОЕ СЕЛЬСКОЕ ПОСЕЛЕНИЕ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Китовского сельского поселения на 2023 год и плановый период 2024 и 2025 годов </vt:lpstr>
      <vt:lpstr>Презентация PowerPoint</vt:lpstr>
      <vt:lpstr>Доходы  бюджета  Китовского  сельского  поселения в 2023 - 2025 годах, 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Пользователь</dc:creator>
  <cp:lastModifiedBy>Колосова</cp:lastModifiedBy>
  <cp:revision>367</cp:revision>
  <cp:lastPrinted>2019-12-20T11:47:22Z</cp:lastPrinted>
  <dcterms:created xsi:type="dcterms:W3CDTF">2017-12-06T00:04:37Z</dcterms:created>
  <dcterms:modified xsi:type="dcterms:W3CDTF">2022-11-15T12:55:35Z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2017-11-08T00:00:00Z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2017-12-06T00:00:00Z</vt:filetime>
  </property>
</Properties>
</file>