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3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310" r:id="rId10"/>
    <p:sldId id="264" r:id="rId11"/>
    <p:sldId id="312" r:id="rId12"/>
    <p:sldId id="311" r:id="rId13"/>
    <p:sldId id="313" r:id="rId14"/>
    <p:sldId id="314" r:id="rId15"/>
    <p:sldId id="265" r:id="rId16"/>
    <p:sldId id="266" r:id="rId17"/>
    <p:sldId id="267" r:id="rId18"/>
    <p:sldId id="268" r:id="rId19"/>
    <p:sldId id="278" r:id="rId20"/>
    <p:sldId id="279" r:id="rId21"/>
    <p:sldId id="281" r:id="rId22"/>
    <p:sldId id="282" r:id="rId23"/>
    <p:sldId id="283" r:id="rId24"/>
    <p:sldId id="320" r:id="rId25"/>
    <p:sldId id="323" r:id="rId26"/>
    <p:sldId id="322" r:id="rId27"/>
    <p:sldId id="317" r:id="rId28"/>
    <p:sldId id="325" r:id="rId29"/>
    <p:sldId id="327" r:id="rId30"/>
    <p:sldId id="329" r:id="rId31"/>
    <p:sldId id="330" r:id="rId32"/>
    <p:sldId id="316" r:id="rId33"/>
    <p:sldId id="331" r:id="rId34"/>
    <p:sldId id="315" r:id="rId35"/>
    <p:sldId id="333" r:id="rId36"/>
    <p:sldId id="334" r:id="rId37"/>
    <p:sldId id="338" r:id="rId38"/>
    <p:sldId id="337" r:id="rId39"/>
    <p:sldId id="335" r:id="rId40"/>
    <p:sldId id="336" r:id="rId4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94660"/>
  </p:normalViewPr>
  <p:slideViewPr>
    <p:cSldViewPr>
      <p:cViewPr>
        <p:scale>
          <a:sx n="98" d="100"/>
          <a:sy n="98" d="100"/>
        </p:scale>
        <p:origin x="-1956" y="-2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84615384615394"/>
          <c:y val="4.1666666666666678E-2"/>
          <c:w val="0.78205128205128205"/>
          <c:h val="0.8472222222222222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  <c:explosion val="4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200" dirty="0" smtClean="0"/>
                      <a:t>17,3%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5899202503533225"/>
                  <c:y val="-0.2416666666666667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82,7</a:t>
                    </a:r>
                    <a:r>
                      <a:rPr lang="ru-RU" sz="1400" dirty="0" smtClean="0"/>
                      <a:t>%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17.3</c:v>
                </c:pt>
                <c:pt idx="1">
                  <c:v>82.7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chemeClr val="bg1">
            <a:lumMod val="95000"/>
          </a:schemeClr>
        </a:solidFill>
      </c:spPr>
    </c:sideWall>
    <c:backWall>
      <c:thickness val="0"/>
      <c:spPr>
        <a:solidFill>
          <a:schemeClr val="bg1">
            <a:lumMod val="95000"/>
          </a:schemeClr>
        </a:solidFill>
      </c:spPr>
    </c:backWall>
    <c:plotArea>
      <c:layout>
        <c:manualLayout>
          <c:layoutTarget val="inner"/>
          <c:xMode val="edge"/>
          <c:yMode val="edge"/>
          <c:x val="0.13944820524992174"/>
          <c:y val="0.11733919291054273"/>
          <c:w val="0.79158139625900148"/>
          <c:h val="0.7241334171243857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 w="3175">
              <a:solidFill>
                <a:srgbClr val="FFFFE5"/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3175"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1.4288342961893123E-2"/>
                  <c:y val="-4.4091697024161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67553605154981E-2"/>
                      <c:h val="0.1148626865253219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6573679313409622E-2"/>
                  <c:y val="2.869360761244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94980418842351E-2"/>
                  <c:y val="-2.714133899002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444214531718698E-2"/>
                  <c:y val="-5.27459839591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125.1</c:v>
                </c:pt>
                <c:pt idx="1">
                  <c:v>50</c:v>
                </c:pt>
                <c:pt idx="2">
                  <c:v>40</c:v>
                </c:pt>
                <c:pt idx="3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shape val="cylinder"/>
        <c:axId val="225297920"/>
        <c:axId val="226564736"/>
        <c:axId val="0"/>
      </c:bar3DChart>
      <c:catAx>
        <c:axId val="225297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 Narrow" panose="020B0606020202030204" pitchFamily="34" charset="0"/>
              </a:defRPr>
            </a:pPr>
            <a:endParaRPr lang="ru-RU"/>
          </a:p>
        </c:txPr>
        <c:crossAx val="226564736"/>
        <c:crosses val="autoZero"/>
        <c:auto val="1"/>
        <c:lblAlgn val="ctr"/>
        <c:lblOffset val="100"/>
        <c:noMultiLvlLbl val="0"/>
      </c:catAx>
      <c:valAx>
        <c:axId val="226564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 Narrow" panose="020B0606020202030204" pitchFamily="34" charset="0"/>
              </a:defRPr>
            </a:pPr>
            <a:endParaRPr lang="ru-RU"/>
          </a:p>
        </c:txPr>
        <c:crossAx val="22529792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gradFill>
      <a:gsLst>
        <a:gs pos="0">
          <a:srgbClr val="C6D9F1"/>
        </a:gs>
        <a:gs pos="0">
          <a:srgbClr val="ADC9EB"/>
        </a:gs>
        <a:gs pos="50000">
          <a:srgbClr val="EBF3FB"/>
        </a:gs>
        <a:gs pos="100000">
          <a:srgbClr val="C6D9F1"/>
        </a:gs>
      </a:gsLst>
      <a:lin ang="5400000" scaled="0"/>
    </a:gradFill>
    <a:ln w="76200">
      <a:noFill/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chemeClr val="bg1">
            <a:lumMod val="95000"/>
          </a:schemeClr>
        </a:solidFill>
      </c:spPr>
    </c:sideWall>
    <c:backWall>
      <c:thickness val="0"/>
      <c:spPr>
        <a:solidFill>
          <a:schemeClr val="bg1">
            <a:lumMod val="95000"/>
          </a:schemeClr>
        </a:solidFill>
      </c:spPr>
    </c:backWall>
    <c:plotArea>
      <c:layout>
        <c:manualLayout>
          <c:layoutTarget val="inner"/>
          <c:xMode val="edge"/>
          <c:yMode val="edge"/>
          <c:x val="0.13944820524992174"/>
          <c:y val="0.11733919291054273"/>
          <c:w val="0.79158139625900148"/>
          <c:h val="0.7241334171243857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 w="3175">
              <a:solidFill>
                <a:srgbClr val="FFFFE5"/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3175"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1.4288342961893123E-2"/>
                  <c:y val="-4.4091697024161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67553605154981E-2"/>
                      <c:h val="0.1148626865253219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6573679313409622E-2"/>
                  <c:y val="2.869360761244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94980418842351E-2"/>
                  <c:y val="-2.714133899002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444214531718698E-2"/>
                  <c:y val="-5.27459839591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1736.27</c:v>
                </c:pt>
                <c:pt idx="1">
                  <c:v>1023.41</c:v>
                </c:pt>
                <c:pt idx="2">
                  <c:v>324.29000000000002</c:v>
                </c:pt>
                <c:pt idx="3">
                  <c:v>376.19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shape val="cylinder"/>
        <c:axId val="200921856"/>
        <c:axId val="200923776"/>
        <c:axId val="0"/>
      </c:bar3DChart>
      <c:catAx>
        <c:axId val="2009218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 Narrow" panose="020B0606020202030204" pitchFamily="34" charset="0"/>
              </a:defRPr>
            </a:pPr>
            <a:endParaRPr lang="ru-RU"/>
          </a:p>
        </c:txPr>
        <c:crossAx val="200923776"/>
        <c:crosses val="autoZero"/>
        <c:auto val="1"/>
        <c:lblAlgn val="ctr"/>
        <c:lblOffset val="100"/>
        <c:noMultiLvlLbl val="0"/>
      </c:catAx>
      <c:valAx>
        <c:axId val="200923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 Narrow" panose="020B0606020202030204" pitchFamily="34" charset="0"/>
              </a:defRPr>
            </a:pPr>
            <a:endParaRPr lang="ru-RU"/>
          </a:p>
        </c:txPr>
        <c:crossAx val="200921856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gradFill>
      <a:gsLst>
        <a:gs pos="0">
          <a:srgbClr val="C6D9F1"/>
        </a:gs>
        <a:gs pos="0">
          <a:srgbClr val="ADC9EB"/>
        </a:gs>
        <a:gs pos="50000">
          <a:srgbClr val="EBF3FB"/>
        </a:gs>
        <a:gs pos="100000">
          <a:srgbClr val="C6D9F1"/>
        </a:gs>
      </a:gsLst>
      <a:lin ang="5400000" scaled="0"/>
    </a:gradFill>
    <a:ln w="76200">
      <a:noFill/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chemeClr val="bg1">
            <a:lumMod val="95000"/>
          </a:schemeClr>
        </a:solidFill>
      </c:spPr>
    </c:sideWall>
    <c:backWall>
      <c:thickness val="0"/>
      <c:spPr>
        <a:solidFill>
          <a:schemeClr val="bg1">
            <a:lumMod val="95000"/>
          </a:schemeClr>
        </a:solidFill>
      </c:spPr>
    </c:backWall>
    <c:plotArea>
      <c:layout>
        <c:manualLayout>
          <c:layoutTarget val="inner"/>
          <c:xMode val="edge"/>
          <c:yMode val="edge"/>
          <c:x val="0.13944820524992174"/>
          <c:y val="0.11733919291054273"/>
          <c:w val="0.70780590351072115"/>
          <c:h val="0.5242482316779617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 w="3175">
              <a:solidFill>
                <a:srgbClr val="FFFFE5"/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3175"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1.4288342961893123E-2"/>
                  <c:y val="-4.4091697024161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67553605154981E-2"/>
                      <c:h val="0.1148626865253219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6573679313409622E-2"/>
                  <c:y val="2.869360761244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94980418842351E-2"/>
                  <c:y val="-2.714133899002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444214531718698E-2"/>
                  <c:y val="-5.27459839591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1">
                  <c:v>20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shape val="cylinder"/>
        <c:axId val="244433664"/>
        <c:axId val="249386496"/>
        <c:axId val="0"/>
      </c:bar3DChart>
      <c:catAx>
        <c:axId val="2444336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 Narrow" panose="020B0606020202030204" pitchFamily="34" charset="0"/>
              </a:defRPr>
            </a:pPr>
            <a:endParaRPr lang="ru-RU"/>
          </a:p>
        </c:txPr>
        <c:crossAx val="249386496"/>
        <c:crosses val="autoZero"/>
        <c:auto val="1"/>
        <c:lblAlgn val="ctr"/>
        <c:lblOffset val="100"/>
        <c:noMultiLvlLbl val="0"/>
      </c:catAx>
      <c:valAx>
        <c:axId val="249386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 Narrow" panose="020B0606020202030204" pitchFamily="34" charset="0"/>
              </a:defRPr>
            </a:pPr>
            <a:endParaRPr lang="ru-RU"/>
          </a:p>
        </c:txPr>
        <c:crossAx val="244433664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gradFill>
      <a:gsLst>
        <a:gs pos="0">
          <a:srgbClr val="C6D9F1"/>
        </a:gs>
        <a:gs pos="0">
          <a:srgbClr val="ADC9EB"/>
        </a:gs>
        <a:gs pos="50000">
          <a:srgbClr val="EBF3FB"/>
        </a:gs>
        <a:gs pos="100000">
          <a:srgbClr val="C6D9F1"/>
        </a:gs>
      </a:gsLst>
      <a:lin ang="5400000" scaled="0"/>
    </a:gradFill>
    <a:ln w="76200">
      <a:noFill/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chemeClr val="bg1">
            <a:lumMod val="95000"/>
          </a:schemeClr>
        </a:solidFill>
      </c:spPr>
    </c:sideWall>
    <c:backWall>
      <c:thickness val="0"/>
      <c:spPr>
        <a:solidFill>
          <a:schemeClr val="bg1">
            <a:lumMod val="95000"/>
          </a:schemeClr>
        </a:solidFill>
      </c:spPr>
    </c:backWall>
    <c:plotArea>
      <c:layout>
        <c:manualLayout>
          <c:layoutTarget val="inner"/>
          <c:xMode val="edge"/>
          <c:yMode val="edge"/>
          <c:x val="0.13944820524992174"/>
          <c:y val="0.17644072810371028"/>
          <c:w val="0.79158139625900148"/>
          <c:h val="0.6650316473560965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 w="3175">
              <a:solidFill>
                <a:srgbClr val="FFFFE5"/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3175"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1.4288342961893123E-2"/>
                  <c:y val="-4.4091697024161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67553605154981E-2"/>
                      <c:h val="0.1148626865253219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6573679313409622E-2"/>
                  <c:y val="2.869360761244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94980418842351E-2"/>
                  <c:y val="-2.714133899002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1444214531718698E-2"/>
                  <c:y val="-5.27459839591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2236.6</c:v>
                </c:pt>
                <c:pt idx="1">
                  <c:v>2302.3000000000002</c:v>
                </c:pt>
                <c:pt idx="2" formatCode="0.0">
                  <c:v>2310.4</c:v>
                </c:pt>
                <c:pt idx="3">
                  <c:v>1920.6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shape val="cylinder"/>
        <c:axId val="196577920"/>
        <c:axId val="196665728"/>
        <c:axId val="0"/>
      </c:bar3DChart>
      <c:catAx>
        <c:axId val="196577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 Narrow" panose="020B0606020202030204" pitchFamily="34" charset="0"/>
              </a:defRPr>
            </a:pPr>
            <a:endParaRPr lang="ru-RU"/>
          </a:p>
        </c:txPr>
        <c:crossAx val="196665728"/>
        <c:crosses val="autoZero"/>
        <c:auto val="1"/>
        <c:lblAlgn val="ctr"/>
        <c:lblOffset val="100"/>
        <c:noMultiLvlLbl val="0"/>
      </c:catAx>
      <c:valAx>
        <c:axId val="196665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 Narrow" panose="020B0606020202030204" pitchFamily="34" charset="0"/>
              </a:defRPr>
            </a:pPr>
            <a:endParaRPr lang="ru-RU"/>
          </a:p>
        </c:txPr>
        <c:crossAx val="19657792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gradFill>
      <a:gsLst>
        <a:gs pos="0">
          <a:srgbClr val="C6D9F1"/>
        </a:gs>
        <a:gs pos="0">
          <a:srgbClr val="ADC9EB"/>
        </a:gs>
        <a:gs pos="50000">
          <a:srgbClr val="EBF3FB"/>
        </a:gs>
        <a:gs pos="100000">
          <a:srgbClr val="C6D9F1"/>
        </a:gs>
      </a:gsLst>
      <a:lin ang="5400000" scaled="0"/>
    </a:gradFill>
    <a:ln w="76200">
      <a:noFill/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chemeClr val="bg1">
            <a:lumMod val="95000"/>
          </a:schemeClr>
        </a:solidFill>
      </c:spPr>
    </c:sideWall>
    <c:backWall>
      <c:thickness val="0"/>
      <c:spPr>
        <a:solidFill>
          <a:schemeClr val="bg1">
            <a:lumMod val="95000"/>
          </a:schemeClr>
        </a:solidFill>
      </c:spPr>
    </c:backWall>
    <c:plotArea>
      <c:layout>
        <c:manualLayout>
          <c:layoutTarget val="inner"/>
          <c:xMode val="edge"/>
          <c:yMode val="edge"/>
          <c:x val="0.13944820524992174"/>
          <c:y val="0.11733919291054273"/>
          <c:w val="0.79158139625900148"/>
          <c:h val="0.72413341712438573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 w="3175">
              <a:solidFill>
                <a:srgbClr val="FFFFE5"/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3175"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1.4288342961893123E-2"/>
                  <c:y val="-4.4091697024161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67553605154981E-2"/>
                      <c:h val="0.1148626865253219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6573679313409622E-2"/>
                  <c:y val="2.869360761244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94980418842351E-2"/>
                  <c:y val="-2.714133899002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444214531718698E-2"/>
                  <c:y val="-5.27459839591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1">
                  <c:v>20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shape val="cylinder"/>
        <c:axId val="197293184"/>
        <c:axId val="197294720"/>
        <c:axId val="0"/>
      </c:bar3DChart>
      <c:catAx>
        <c:axId val="197293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 Narrow" panose="020B0606020202030204" pitchFamily="34" charset="0"/>
              </a:defRPr>
            </a:pPr>
            <a:endParaRPr lang="ru-RU"/>
          </a:p>
        </c:txPr>
        <c:crossAx val="197294720"/>
        <c:crosses val="autoZero"/>
        <c:auto val="1"/>
        <c:lblAlgn val="ctr"/>
        <c:lblOffset val="100"/>
        <c:noMultiLvlLbl val="0"/>
      </c:catAx>
      <c:valAx>
        <c:axId val="1972947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 Narrow" panose="020B0606020202030204" pitchFamily="34" charset="0"/>
              </a:defRPr>
            </a:pPr>
            <a:endParaRPr lang="ru-RU"/>
          </a:p>
        </c:txPr>
        <c:crossAx val="197293184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gradFill>
      <a:gsLst>
        <a:gs pos="0">
          <a:srgbClr val="C6D9F1"/>
        </a:gs>
        <a:gs pos="0">
          <a:srgbClr val="ADC9EB"/>
        </a:gs>
        <a:gs pos="50000">
          <a:srgbClr val="EBF3FB"/>
        </a:gs>
        <a:gs pos="100000">
          <a:srgbClr val="C6D9F1"/>
        </a:gs>
      </a:gsLst>
      <a:lin ang="5400000" scaled="0"/>
    </a:gradFill>
    <a:ln w="76200">
      <a:noFill/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chemeClr val="bg1">
            <a:lumMod val="95000"/>
          </a:schemeClr>
        </a:solidFill>
      </c:spPr>
    </c:sideWall>
    <c:backWall>
      <c:thickness val="0"/>
      <c:spPr>
        <a:solidFill>
          <a:schemeClr val="bg1">
            <a:lumMod val="95000"/>
          </a:schemeClr>
        </a:solidFill>
      </c:spPr>
    </c:backWall>
    <c:plotArea>
      <c:layout>
        <c:manualLayout>
          <c:layoutTarget val="inner"/>
          <c:xMode val="edge"/>
          <c:yMode val="edge"/>
          <c:x val="0.13944820524992174"/>
          <c:y val="0.11733919291054273"/>
          <c:w val="0.70780590351072115"/>
          <c:h val="0.5242482316779617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 w="3175">
              <a:solidFill>
                <a:srgbClr val="FFFFE5"/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3175"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1.4288342961893123E-2"/>
                  <c:y val="-4.4091697024161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67553605154981E-2"/>
                      <c:h val="0.1148626865253219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6573679313409622E-2"/>
                  <c:y val="2.869360761244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94980418842351E-2"/>
                  <c:y val="-2.714133899002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444214531718698E-2"/>
                  <c:y val="-5.27459839591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1">
                  <c:v>90</c:v>
                </c:pt>
                <c:pt idx="2">
                  <c:v>30</c:v>
                </c:pt>
                <c:pt idx="3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shape val="cylinder"/>
        <c:axId val="241018752"/>
        <c:axId val="241035136"/>
        <c:axId val="0"/>
      </c:bar3DChart>
      <c:catAx>
        <c:axId val="241018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 Narrow" panose="020B0606020202030204" pitchFamily="34" charset="0"/>
              </a:defRPr>
            </a:pPr>
            <a:endParaRPr lang="ru-RU"/>
          </a:p>
        </c:txPr>
        <c:crossAx val="241035136"/>
        <c:crosses val="autoZero"/>
        <c:auto val="1"/>
        <c:lblAlgn val="ctr"/>
        <c:lblOffset val="100"/>
        <c:noMultiLvlLbl val="0"/>
      </c:catAx>
      <c:valAx>
        <c:axId val="241035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 Narrow" panose="020B0606020202030204" pitchFamily="34" charset="0"/>
              </a:defRPr>
            </a:pPr>
            <a:endParaRPr lang="ru-RU"/>
          </a:p>
        </c:txPr>
        <c:crossAx val="24101875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gradFill>
      <a:gsLst>
        <a:gs pos="0">
          <a:srgbClr val="C6D9F1"/>
        </a:gs>
        <a:gs pos="0">
          <a:srgbClr val="ADC9EB"/>
        </a:gs>
        <a:gs pos="50000">
          <a:srgbClr val="EBF3FB"/>
        </a:gs>
        <a:gs pos="100000">
          <a:srgbClr val="C6D9F1"/>
        </a:gs>
      </a:gsLst>
      <a:lin ang="5400000" scaled="0"/>
    </a:gradFill>
    <a:ln w="76200">
      <a:noFill/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chemeClr val="bg1">
            <a:lumMod val="95000"/>
          </a:schemeClr>
        </a:solidFill>
      </c:spPr>
    </c:sideWall>
    <c:backWall>
      <c:thickness val="0"/>
      <c:spPr>
        <a:solidFill>
          <a:schemeClr val="bg1">
            <a:lumMod val="95000"/>
          </a:schemeClr>
        </a:solidFill>
      </c:spPr>
    </c:backWall>
    <c:plotArea>
      <c:layout>
        <c:manualLayout>
          <c:layoutTarget val="inner"/>
          <c:xMode val="edge"/>
          <c:yMode val="edge"/>
          <c:x val="0.13944820524992174"/>
          <c:y val="0.11733919291054273"/>
          <c:w val="0.70780590351072115"/>
          <c:h val="0.5242482316779617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 w="3175">
              <a:solidFill>
                <a:srgbClr val="FFFFE5"/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3175"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1.4288342961893123E-2"/>
                  <c:y val="-4.4091697024161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67553605154981E-2"/>
                      <c:h val="0.1148626865253219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6573679313409622E-2"/>
                  <c:y val="2.869360761244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94980418842351E-2"/>
                  <c:y val="-2.714133899002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444214531718698E-2"/>
                  <c:y val="-5.27459839591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shape val="cylinder"/>
        <c:axId val="229097472"/>
        <c:axId val="229099008"/>
        <c:axId val="0"/>
      </c:bar3DChart>
      <c:catAx>
        <c:axId val="229097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 Narrow" panose="020B0606020202030204" pitchFamily="34" charset="0"/>
              </a:defRPr>
            </a:pPr>
            <a:endParaRPr lang="ru-RU"/>
          </a:p>
        </c:txPr>
        <c:crossAx val="229099008"/>
        <c:crosses val="autoZero"/>
        <c:auto val="1"/>
        <c:lblAlgn val="ctr"/>
        <c:lblOffset val="100"/>
        <c:noMultiLvlLbl val="0"/>
      </c:catAx>
      <c:valAx>
        <c:axId val="229099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 Narrow" panose="020B0606020202030204" pitchFamily="34" charset="0"/>
              </a:defRPr>
            </a:pPr>
            <a:endParaRPr lang="ru-RU"/>
          </a:p>
        </c:txPr>
        <c:crossAx val="22909747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gradFill>
      <a:gsLst>
        <a:gs pos="0">
          <a:srgbClr val="C6D9F1"/>
        </a:gs>
        <a:gs pos="0">
          <a:srgbClr val="ADC9EB"/>
        </a:gs>
        <a:gs pos="50000">
          <a:srgbClr val="EBF3FB"/>
        </a:gs>
        <a:gs pos="100000">
          <a:srgbClr val="C6D9F1"/>
        </a:gs>
      </a:gsLst>
      <a:lin ang="5400000" scaled="0"/>
    </a:gradFill>
    <a:ln w="76200">
      <a:noFill/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235294117647092E-2"/>
          <c:y val="0.28757273104019898"/>
          <c:w val="0.55925235448510113"/>
          <c:h val="0.6004604227103190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16"/>
          <c:dPt>
            <c:idx val="0"/>
            <c:bubble3D val="0"/>
            <c:explosion val="0"/>
          </c:dPt>
          <c:dPt>
            <c:idx val="1"/>
            <c:bubble3D val="0"/>
            <c:explosion val="0"/>
          </c:dPt>
          <c:dLbls>
            <c:dLbl>
              <c:idx val="0"/>
              <c:layout>
                <c:manualLayout>
                  <c:x val="-9.7105231032167491E-2"/>
                  <c:y val="0.12245374015748031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19,3%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 dirty="0" smtClean="0"/>
                      <a:t>8</a:t>
                    </a:r>
                    <a:r>
                      <a:rPr lang="ru-RU" sz="1200" dirty="0" smtClean="0"/>
                      <a:t>0,7%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16.5</c:v>
                </c:pt>
                <c:pt idx="1">
                  <c:v>80.7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44444444444456"/>
          <c:y val="0.14583333333333343"/>
          <c:w val="0.69444444444444464"/>
          <c:h val="0.7440476190476192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</c:dPt>
          <c:dLbls>
            <c:dLbl>
              <c:idx val="0"/>
              <c:layout>
                <c:manualLayout>
                  <c:x val="-0.19317104111986003"/>
                  <c:y val="0.1897619047619048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23,4%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3648250218722661"/>
                  <c:y val="-0.2194642857142857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76,6%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23.4</c:v>
                </c:pt>
                <c:pt idx="1">
                  <c:v>76.599999999999994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200" dirty="0" smtClean="0"/>
                      <a:t>23,8%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200" dirty="0" smtClean="0"/>
                      <a:t>76,2%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23.8</c:v>
                </c:pt>
                <c:pt idx="1">
                  <c:v>76.2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.17283950617283952"/>
          <c:w val="0.85897435897435892"/>
          <c:h val="0.827160493827160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Lbls>
            <c:dLbl>
              <c:idx val="2"/>
              <c:layout>
                <c:manualLayout>
                  <c:x val="3.0803927286866921E-2"/>
                  <c:y val="7.0841839214542627E-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88.5</c:v>
                </c:pt>
                <c:pt idx="1">
                  <c:v>5.0999999999999996</c:v>
                </c:pt>
                <c:pt idx="2">
                  <c:v>2</c:v>
                </c:pt>
                <c:pt idx="3">
                  <c:v>4.4000000000000004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000000000000016E-2"/>
          <c:y val="0.1111111111111111"/>
          <c:w val="0.8533333333333335"/>
          <c:h val="0.7901234567901235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2"/>
              <c:layout>
                <c:manualLayout>
                  <c:x val="4.8308923884514438E-2"/>
                  <c:y val="1.543209876543209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88</c:v>
                </c:pt>
                <c:pt idx="1">
                  <c:v>5.8</c:v>
                </c:pt>
                <c:pt idx="2">
                  <c:v>2.6</c:v>
                </c:pt>
                <c:pt idx="3">
                  <c:v>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07407407407407E-2"/>
          <c:y val="7.6923076923076927E-2"/>
          <c:w val="0.8271604938271605"/>
          <c:h val="0.8589743589743589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1"/>
              <c:layout>
                <c:manualLayout>
                  <c:x val="-0.15669024010887528"/>
                  <c:y val="6.4102564102564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Лист1!$A$2:$A$4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97.1</c:v>
                </c:pt>
                <c:pt idx="1">
                  <c:v>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774193548387108E-2"/>
          <c:y val="7.2289156626506021E-2"/>
          <c:w val="0.77419354838709675"/>
          <c:h val="0.8674698795180725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1"/>
              <c:layout>
                <c:manualLayout>
                  <c:x val="-0.16049190726159229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Лист1!$A$2:$A$4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chemeClr val="bg1">
            <a:lumMod val="95000"/>
          </a:schemeClr>
        </a:solidFill>
      </c:spPr>
    </c:sideWall>
    <c:backWall>
      <c:thickness val="0"/>
      <c:spPr>
        <a:solidFill>
          <a:schemeClr val="bg1">
            <a:lumMod val="95000"/>
          </a:schemeClr>
        </a:solidFill>
      </c:spPr>
    </c:backWall>
    <c:plotArea>
      <c:layout>
        <c:manualLayout>
          <c:layoutTarget val="inner"/>
          <c:xMode val="edge"/>
          <c:yMode val="edge"/>
          <c:x val="0.13944820524992174"/>
          <c:y val="0.17644072810371028"/>
          <c:w val="0.79158139625900148"/>
          <c:h val="0.6650316473560965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ln w="3175">
              <a:solidFill>
                <a:srgbClr val="FFFFE5"/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3175">
                <a:solidFill>
                  <a:srgbClr val="92D05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1.4288342961893123E-2"/>
                  <c:y val="-4.409169702416148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3267553605154981E-2"/>
                      <c:h val="0.1148626865253219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1.6573679313409622E-2"/>
                  <c:y val="2.8693607612449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94980418842351E-2"/>
                  <c:y val="-2.714133899002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1444214531718698E-2"/>
                  <c:y val="-5.27459839591986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5314.2</c:v>
                </c:pt>
                <c:pt idx="1">
                  <c:v>5164</c:v>
                </c:pt>
                <c:pt idx="2" formatCode="0.0">
                  <c:v>5165.8</c:v>
                </c:pt>
                <c:pt idx="3">
                  <c:v>5165.8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shape val="cylinder"/>
        <c:axId val="196544000"/>
        <c:axId val="196545536"/>
        <c:axId val="0"/>
      </c:bar3DChart>
      <c:catAx>
        <c:axId val="196544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>
                <a:latin typeface="Arial Narrow" panose="020B0606020202030204" pitchFamily="34" charset="0"/>
              </a:defRPr>
            </a:pPr>
            <a:endParaRPr lang="ru-RU"/>
          </a:p>
        </c:txPr>
        <c:crossAx val="196545536"/>
        <c:crosses val="autoZero"/>
        <c:auto val="1"/>
        <c:lblAlgn val="ctr"/>
        <c:lblOffset val="100"/>
        <c:noMultiLvlLbl val="0"/>
      </c:catAx>
      <c:valAx>
        <c:axId val="196545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500">
                <a:latin typeface="Arial Narrow" panose="020B0606020202030204" pitchFamily="34" charset="0"/>
              </a:defRPr>
            </a:pPr>
            <a:endParaRPr lang="ru-RU"/>
          </a:p>
        </c:txPr>
        <c:crossAx val="196544000"/>
        <c:crosses val="autoZero"/>
        <c:crossBetween val="between"/>
      </c:valAx>
      <c:spPr>
        <a:noFill/>
      </c:spPr>
    </c:plotArea>
    <c:plotVisOnly val="1"/>
    <c:dispBlanksAs val="gap"/>
    <c:showDLblsOverMax val="0"/>
  </c:chart>
  <c:spPr>
    <a:gradFill>
      <a:gsLst>
        <a:gs pos="0">
          <a:srgbClr val="C6D9F1"/>
        </a:gs>
        <a:gs pos="0">
          <a:srgbClr val="ADC9EB"/>
        </a:gs>
        <a:gs pos="50000">
          <a:srgbClr val="EBF3FB"/>
        </a:gs>
        <a:gs pos="100000">
          <a:srgbClr val="C6D9F1"/>
        </a:gs>
      </a:gsLst>
      <a:lin ang="5400000" scaled="0"/>
    </a:gradFill>
    <a:ln w="76200">
      <a:noFill/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363291-C587-457E-96EA-54AC863A2B48}" type="doc">
      <dgm:prSet loTypeId="urn:microsoft.com/office/officeart/2008/layout/PictureStrips" loCatId="pictur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DBAB862-4B75-474B-8D06-A627475D7E3E}" type="pres">
      <dgm:prSet presAssocID="{9C363291-C587-457E-96EA-54AC863A2B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1DB80B7-8786-4F67-BCC4-3AAC1BFD0224}" type="presOf" srcId="{9C363291-C587-457E-96EA-54AC863A2B48}" destId="{FDBAB862-4B75-474B-8D06-A627475D7E3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363291-C587-457E-96EA-54AC863A2B48}" type="doc">
      <dgm:prSet loTypeId="urn:microsoft.com/office/officeart/2008/layout/PictureStrips" loCatId="pictur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DBAB862-4B75-474B-8D06-A627475D7E3E}" type="pres">
      <dgm:prSet presAssocID="{9C363291-C587-457E-96EA-54AC863A2B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AD8EDCB-09C7-4D04-86A2-64F9AA53D015}" type="presOf" srcId="{9C363291-C587-457E-96EA-54AC863A2B48}" destId="{FDBAB862-4B75-474B-8D06-A627475D7E3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363291-C587-457E-96EA-54AC863A2B48}" type="doc">
      <dgm:prSet loTypeId="urn:microsoft.com/office/officeart/2008/layout/PictureStrips" loCatId="pictur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FDBAB862-4B75-474B-8D06-A627475D7E3E}" type="pres">
      <dgm:prSet presAssocID="{9C363291-C587-457E-96EA-54AC863A2B4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3DDC111-BDC6-4AB0-BF05-C0CA8E4A3DCE}" type="presOf" srcId="{9C363291-C587-457E-96EA-54AC863A2B48}" destId="{FDBAB862-4B75-474B-8D06-A627475D7E3E}" srcOrd="0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227A1-4222-451C-A396-5568BCD60911}" type="datetimeFigureOut">
              <a:rPr lang="ru-RU" smtClean="0"/>
              <a:t>23.12.2018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1B8BE-5B1C-4044-981F-B7E851A82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63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1B8BE-5B1C-4044-981F-B7E851A82BC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841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94494" y="2446404"/>
            <a:ext cx="2869565" cy="3845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960446" y="1394434"/>
            <a:ext cx="2833370" cy="4270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12/23/2018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12/23/2018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41.png"/><Relationship Id="rId7" Type="http://schemas.openxmlformats.org/officeDocument/2006/relationships/chart" Target="../charts/chart2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Relationship Id="rId9" Type="http://schemas.openxmlformats.org/officeDocument/2006/relationships/chart" Target="../charts/char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kitovo.ru/documents/759.html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image" Target="../media/image48.png"/><Relationship Id="rId7" Type="http://schemas.openxmlformats.org/officeDocument/2006/relationships/chart" Target="../charts/chart6.xm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Relationship Id="rId9" Type="http://schemas.openxmlformats.org/officeDocument/2006/relationships/chart" Target="../charts/char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hart" Target="../charts/chart9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diagramLayout" Target="../diagrams/layout2.xml"/><Relationship Id="rId7" Type="http://schemas.openxmlformats.org/officeDocument/2006/relationships/chart" Target="../charts/chart1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64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g"/><Relationship Id="rId3" Type="http://schemas.openxmlformats.org/officeDocument/2006/relationships/diagramLayout" Target="../diagrams/layout3.xml"/><Relationship Id="rId7" Type="http://schemas.openxmlformats.org/officeDocument/2006/relationships/chart" Target="../charts/chart1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67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itovo1@rambler.ru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8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716087" y="1690700"/>
            <a:ext cx="7428230" cy="2525544"/>
          </a:xfrm>
          <a:custGeom>
            <a:avLst/>
            <a:gdLst/>
            <a:ahLst/>
            <a:cxnLst/>
            <a:rect l="l" t="t" r="r" b="b"/>
            <a:pathLst>
              <a:path w="7428230" h="2533650">
                <a:moveTo>
                  <a:pt x="0" y="2533637"/>
                </a:moveTo>
                <a:lnTo>
                  <a:pt x="7427912" y="2533637"/>
                </a:lnTo>
                <a:lnTo>
                  <a:pt x="7427912" y="0"/>
                </a:lnTo>
                <a:lnTo>
                  <a:pt x="0" y="0"/>
                </a:lnTo>
                <a:lnTo>
                  <a:pt x="0" y="253363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573087" y="3592513"/>
            <a:ext cx="568325" cy="623732"/>
          </a:xfrm>
          <a:custGeom>
            <a:avLst/>
            <a:gdLst/>
            <a:ahLst/>
            <a:cxnLst/>
            <a:rect l="l" t="t" r="r" b="b"/>
            <a:pathLst>
              <a:path w="568325" h="631825">
                <a:moveTo>
                  <a:pt x="0" y="631825"/>
                </a:moveTo>
                <a:lnTo>
                  <a:pt x="568325" y="631825"/>
                </a:lnTo>
                <a:lnTo>
                  <a:pt x="568325" y="0"/>
                </a:lnTo>
                <a:lnTo>
                  <a:pt x="0" y="0"/>
                </a:lnTo>
                <a:lnTo>
                  <a:pt x="0" y="631825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1716087" y="1690687"/>
            <a:ext cx="565150" cy="633730"/>
          </a:xfrm>
          <a:custGeom>
            <a:avLst/>
            <a:gdLst/>
            <a:ahLst/>
            <a:cxnLst/>
            <a:rect l="l" t="t" r="r" b="b"/>
            <a:pathLst>
              <a:path w="565150" h="633730">
                <a:moveTo>
                  <a:pt x="0" y="633412"/>
                </a:moveTo>
                <a:lnTo>
                  <a:pt x="565150" y="633412"/>
                </a:lnTo>
                <a:lnTo>
                  <a:pt x="565150" y="0"/>
                </a:lnTo>
                <a:lnTo>
                  <a:pt x="0" y="0"/>
                </a:lnTo>
                <a:lnTo>
                  <a:pt x="0" y="633412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2281237" y="1066800"/>
            <a:ext cx="586105" cy="624205"/>
          </a:xfrm>
          <a:custGeom>
            <a:avLst/>
            <a:gdLst/>
            <a:ahLst/>
            <a:cxnLst/>
            <a:rect l="l" t="t" r="r" b="b"/>
            <a:pathLst>
              <a:path w="586105" h="624205">
                <a:moveTo>
                  <a:pt x="0" y="623887"/>
                </a:moveTo>
                <a:lnTo>
                  <a:pt x="585787" y="623887"/>
                </a:lnTo>
                <a:lnTo>
                  <a:pt x="585787" y="0"/>
                </a:lnTo>
                <a:lnTo>
                  <a:pt x="0" y="0"/>
                </a:lnTo>
                <a:lnTo>
                  <a:pt x="0" y="62388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141412" y="3592513"/>
            <a:ext cx="584200" cy="623732"/>
          </a:xfrm>
          <a:custGeom>
            <a:avLst/>
            <a:gdLst/>
            <a:ahLst/>
            <a:cxnLst/>
            <a:rect l="l" t="t" r="r" b="b"/>
            <a:pathLst>
              <a:path w="584200" h="631825">
                <a:moveTo>
                  <a:pt x="0" y="631825"/>
                </a:moveTo>
                <a:lnTo>
                  <a:pt x="584200" y="631825"/>
                </a:lnTo>
                <a:lnTo>
                  <a:pt x="584200" y="0"/>
                </a:lnTo>
                <a:lnTo>
                  <a:pt x="0" y="0"/>
                </a:lnTo>
                <a:lnTo>
                  <a:pt x="0" y="631825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2281237" y="1690687"/>
            <a:ext cx="586105" cy="643255"/>
          </a:xfrm>
          <a:custGeom>
            <a:avLst/>
            <a:gdLst/>
            <a:ahLst/>
            <a:cxnLst/>
            <a:rect l="l" t="t" r="r" b="b"/>
            <a:pathLst>
              <a:path w="586105" h="643255">
                <a:moveTo>
                  <a:pt x="0" y="0"/>
                </a:moveTo>
                <a:lnTo>
                  <a:pt x="585787" y="0"/>
                </a:lnTo>
                <a:lnTo>
                  <a:pt x="585787" y="642937"/>
                </a:lnTo>
                <a:lnTo>
                  <a:pt x="0" y="64293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1141412" y="2324100"/>
            <a:ext cx="574675" cy="624205"/>
          </a:xfrm>
          <a:custGeom>
            <a:avLst/>
            <a:gdLst/>
            <a:ahLst/>
            <a:cxnLst/>
            <a:rect l="l" t="t" r="r" b="b"/>
            <a:pathLst>
              <a:path w="574675" h="624205">
                <a:moveTo>
                  <a:pt x="0" y="623887"/>
                </a:moveTo>
                <a:lnTo>
                  <a:pt x="574675" y="623887"/>
                </a:lnTo>
                <a:lnTo>
                  <a:pt x="574675" y="0"/>
                </a:lnTo>
                <a:lnTo>
                  <a:pt x="0" y="0"/>
                </a:lnTo>
                <a:lnTo>
                  <a:pt x="0" y="62388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0" y="2324100"/>
            <a:ext cx="582930" cy="633730"/>
          </a:xfrm>
          <a:custGeom>
            <a:avLst/>
            <a:gdLst/>
            <a:ahLst/>
            <a:cxnLst/>
            <a:rect l="l" t="t" r="r" b="b"/>
            <a:pathLst>
              <a:path w="582930" h="633730">
                <a:moveTo>
                  <a:pt x="0" y="633412"/>
                </a:moveTo>
                <a:lnTo>
                  <a:pt x="582612" y="633412"/>
                </a:lnTo>
                <a:lnTo>
                  <a:pt x="582612" y="0"/>
                </a:lnTo>
                <a:lnTo>
                  <a:pt x="0" y="0"/>
                </a:lnTo>
                <a:lnTo>
                  <a:pt x="0" y="633412"/>
                </a:lnTo>
                <a:close/>
              </a:path>
            </a:pathLst>
          </a:custGeom>
          <a:solidFill>
            <a:srgbClr val="00206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1716087" y="2324100"/>
            <a:ext cx="574675" cy="633730"/>
          </a:xfrm>
          <a:custGeom>
            <a:avLst/>
            <a:gdLst/>
            <a:ahLst/>
            <a:cxnLst/>
            <a:rect l="l" t="t" r="r" b="b"/>
            <a:pathLst>
              <a:path w="574675" h="633730">
                <a:moveTo>
                  <a:pt x="0" y="0"/>
                </a:moveTo>
                <a:lnTo>
                  <a:pt x="574675" y="0"/>
                </a:lnTo>
                <a:lnTo>
                  <a:pt x="574675" y="633412"/>
                </a:lnTo>
                <a:lnTo>
                  <a:pt x="0" y="6334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573087" y="2947987"/>
            <a:ext cx="568325" cy="644525"/>
          </a:xfrm>
          <a:custGeom>
            <a:avLst/>
            <a:gdLst/>
            <a:ahLst/>
            <a:cxnLst/>
            <a:rect l="l" t="t" r="r" b="b"/>
            <a:pathLst>
              <a:path w="568325" h="644525">
                <a:moveTo>
                  <a:pt x="0" y="644525"/>
                </a:moveTo>
                <a:lnTo>
                  <a:pt x="568325" y="644525"/>
                </a:lnTo>
                <a:lnTo>
                  <a:pt x="568325" y="0"/>
                </a:lnTo>
                <a:lnTo>
                  <a:pt x="0" y="0"/>
                </a:lnTo>
                <a:lnTo>
                  <a:pt x="0" y="644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4" name="object 14"/>
          <p:cNvSpPr/>
          <p:nvPr/>
        </p:nvSpPr>
        <p:spPr>
          <a:xfrm>
            <a:off x="1141412" y="2947987"/>
            <a:ext cx="584200" cy="644525"/>
          </a:xfrm>
          <a:custGeom>
            <a:avLst/>
            <a:gdLst/>
            <a:ahLst/>
            <a:cxnLst/>
            <a:rect l="l" t="t" r="r" b="b"/>
            <a:pathLst>
              <a:path w="584200" h="644525">
                <a:moveTo>
                  <a:pt x="0" y="0"/>
                </a:moveTo>
                <a:lnTo>
                  <a:pt x="584200" y="0"/>
                </a:lnTo>
                <a:lnTo>
                  <a:pt x="584200" y="644525"/>
                </a:lnTo>
                <a:lnTo>
                  <a:pt x="0" y="644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543987" y="640563"/>
            <a:ext cx="5665470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spc="-5" dirty="0">
                <a:solidFill>
                  <a:srgbClr val="000072"/>
                </a:solidFill>
              </a:rPr>
              <a:t>Бюджет</a:t>
            </a:r>
            <a:r>
              <a:rPr sz="6600" spc="-100" dirty="0">
                <a:solidFill>
                  <a:srgbClr val="000072"/>
                </a:solidFill>
              </a:rPr>
              <a:t> </a:t>
            </a:r>
            <a:r>
              <a:rPr sz="6600" spc="-5" dirty="0">
                <a:solidFill>
                  <a:srgbClr val="000072"/>
                </a:solidFill>
              </a:rPr>
              <a:t>для</a:t>
            </a:r>
            <a:endParaRPr sz="6600" dirty="0"/>
          </a:p>
        </p:txBody>
      </p:sp>
      <p:sp>
        <p:nvSpPr>
          <p:cNvPr id="16" name="object 16"/>
          <p:cNvSpPr txBox="1"/>
          <p:nvPr/>
        </p:nvSpPr>
        <p:spPr>
          <a:xfrm>
            <a:off x="3424935" y="1646403"/>
            <a:ext cx="3905885" cy="1031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граждан</a:t>
            </a:r>
            <a:endParaRPr sz="6600" dirty="0">
              <a:latin typeface="Bookman Old Style"/>
              <a:cs typeface="Bookman Old Styl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133600" y="2770683"/>
            <a:ext cx="6625785" cy="13978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56285" marR="748665" indent="63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проекту </a:t>
            </a:r>
            <a:r>
              <a:rPr sz="1800" b="1" spc="-1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sz="1800" b="1" spc="-2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Совета </a:t>
            </a:r>
            <a:endParaRPr lang="ru-RU" sz="1800" b="1" spc="-20" dirty="0" smtClean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56285" marR="748665" indent="635" algn="ctr">
              <a:lnSpc>
                <a:spcPct val="100000"/>
              </a:lnSpc>
              <a:spcBef>
                <a:spcPts val="100"/>
              </a:spcBef>
            </a:pPr>
            <a:r>
              <a:rPr lang="ru-RU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Китовского</a:t>
            </a:r>
            <a:r>
              <a:rPr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2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5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сельского</a:t>
            </a:r>
            <a:r>
              <a:rPr sz="1800" b="1" spc="11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поселения</a:t>
            </a:r>
            <a:endParaRPr sz="18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algn="ctr">
              <a:lnSpc>
                <a:spcPct val="100000"/>
              </a:lnSpc>
            </a:pPr>
            <a:r>
              <a:rPr lang="ru-RU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Шуйского</a:t>
            </a:r>
            <a:r>
              <a:rPr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sz="1800" b="1" spc="-5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b="1" spc="-15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Ивановской области</a:t>
            </a:r>
            <a:endParaRPr sz="18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0170" marR="33020" indent="-50800" algn="ctr">
              <a:lnSpc>
                <a:spcPct val="100000"/>
              </a:lnSpc>
            </a:pPr>
            <a:r>
              <a:rPr sz="1800" b="1" spc="-1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 </a:t>
            </a:r>
            <a:r>
              <a:rPr sz="1800" b="1" spc="-2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бюджете </a:t>
            </a:r>
            <a:r>
              <a:rPr lang="ru-RU" b="1" spc="-2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Китовского </a:t>
            </a:r>
            <a:r>
              <a:rPr sz="1800" b="1" spc="-2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5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сельского </a:t>
            </a:r>
            <a:r>
              <a:rPr sz="1800" b="1" spc="-1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поселения  </a:t>
            </a:r>
            <a:r>
              <a:rPr sz="1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ru-RU"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2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sz="1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 </a:t>
            </a:r>
            <a:r>
              <a:rPr sz="1800" b="1" spc="-5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</a:t>
            </a:r>
            <a:r>
              <a:rPr sz="1800" b="1" spc="-1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1800" b="1" spc="-1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sz="1800" b="1" spc="25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800" b="1" spc="-10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годов»</a:t>
            </a:r>
            <a:endParaRPr sz="18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Финансы\Downloads\fina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756" y="4216244"/>
            <a:ext cx="5950425" cy="262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38211" y="149873"/>
            <a:ext cx="1005787" cy="5759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7076173" y="0"/>
                </a:moveTo>
                <a:lnTo>
                  <a:pt x="102006" y="0"/>
                </a:lnTo>
                <a:lnTo>
                  <a:pt x="62300" y="8016"/>
                </a:lnTo>
                <a:lnTo>
                  <a:pt x="29876" y="29876"/>
                </a:lnTo>
                <a:lnTo>
                  <a:pt x="8016" y="62300"/>
                </a:lnTo>
                <a:lnTo>
                  <a:pt x="0" y="102006"/>
                </a:lnTo>
                <a:lnTo>
                  <a:pt x="0" y="510006"/>
                </a:lnTo>
                <a:lnTo>
                  <a:pt x="8016" y="549705"/>
                </a:lnTo>
                <a:lnTo>
                  <a:pt x="29876" y="582125"/>
                </a:lnTo>
                <a:lnTo>
                  <a:pt x="62300" y="603984"/>
                </a:lnTo>
                <a:lnTo>
                  <a:pt x="102006" y="612000"/>
                </a:lnTo>
                <a:lnTo>
                  <a:pt x="7076173" y="612000"/>
                </a:lnTo>
                <a:lnTo>
                  <a:pt x="7115879" y="603984"/>
                </a:lnTo>
                <a:lnTo>
                  <a:pt x="7148302" y="582125"/>
                </a:lnTo>
                <a:lnTo>
                  <a:pt x="7170163" y="549705"/>
                </a:lnTo>
                <a:lnTo>
                  <a:pt x="7178179" y="510006"/>
                </a:lnTo>
                <a:lnTo>
                  <a:pt x="7178179" y="102006"/>
                </a:lnTo>
                <a:lnTo>
                  <a:pt x="7170163" y="62300"/>
                </a:lnTo>
                <a:lnTo>
                  <a:pt x="7148302" y="29876"/>
                </a:lnTo>
                <a:lnTo>
                  <a:pt x="7115879" y="8016"/>
                </a:lnTo>
                <a:lnTo>
                  <a:pt x="7076173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0" y="102006"/>
                </a:moveTo>
                <a:lnTo>
                  <a:pt x="8016" y="62300"/>
                </a:lnTo>
                <a:lnTo>
                  <a:pt x="29876" y="29876"/>
                </a:lnTo>
                <a:lnTo>
                  <a:pt x="62300" y="8016"/>
                </a:lnTo>
                <a:lnTo>
                  <a:pt x="102006" y="0"/>
                </a:lnTo>
                <a:lnTo>
                  <a:pt x="7076173" y="0"/>
                </a:lnTo>
                <a:lnTo>
                  <a:pt x="7115879" y="8016"/>
                </a:lnTo>
                <a:lnTo>
                  <a:pt x="7148302" y="29876"/>
                </a:lnTo>
                <a:lnTo>
                  <a:pt x="7170163" y="62300"/>
                </a:lnTo>
                <a:lnTo>
                  <a:pt x="7178179" y="102006"/>
                </a:lnTo>
                <a:lnTo>
                  <a:pt x="7178179" y="510006"/>
                </a:lnTo>
                <a:lnTo>
                  <a:pt x="7170163" y="549705"/>
                </a:lnTo>
                <a:lnTo>
                  <a:pt x="7148302" y="582125"/>
                </a:lnTo>
                <a:lnTo>
                  <a:pt x="7115879" y="603984"/>
                </a:lnTo>
                <a:lnTo>
                  <a:pt x="7076173" y="612000"/>
                </a:lnTo>
                <a:lnTo>
                  <a:pt x="102006" y="612000"/>
                </a:lnTo>
                <a:lnTo>
                  <a:pt x="62300" y="603984"/>
                </a:lnTo>
                <a:lnTo>
                  <a:pt x="29876" y="582125"/>
                </a:lnTo>
                <a:lnTo>
                  <a:pt x="8016" y="549705"/>
                </a:lnTo>
                <a:lnTo>
                  <a:pt x="0" y="510006"/>
                </a:lnTo>
                <a:lnTo>
                  <a:pt x="0" y="102006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95612" y="160656"/>
            <a:ext cx="71532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265" marR="335915" indent="8826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Основные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показатели социально-экономического 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развития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</a:t>
            </a:r>
            <a:r>
              <a:rPr sz="1800" b="1" spc="-3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поселения</a:t>
            </a:r>
            <a:endParaRPr sz="1800" dirty="0">
              <a:latin typeface="Bookman Old Style"/>
              <a:cs typeface="Bookman Old Style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037287"/>
              </p:ext>
            </p:extLst>
          </p:nvPr>
        </p:nvGraphicFramePr>
        <p:xfrm>
          <a:off x="173649" y="839134"/>
          <a:ext cx="8785855" cy="56816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6304"/>
                <a:gridCol w="1008379"/>
                <a:gridCol w="864235"/>
                <a:gridCol w="864235"/>
                <a:gridCol w="864234"/>
                <a:gridCol w="864234"/>
                <a:gridCol w="864234"/>
              </a:tblGrid>
              <a:tr h="48069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Основные показатели прогноза экономического и социального развития </a:t>
                      </a:r>
                      <a:r>
                        <a:rPr lang="ru-RU" sz="1400" b="1" i="0" u="none" strike="noStrike" dirty="0" err="1" smtClean="0">
                          <a:latin typeface="Times New Roman"/>
                        </a:rPr>
                        <a:t>Китовского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сельского поселения Шуйского муниципального района Ивановской области на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2019-2021 годы            тыс.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руб.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4806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Показатели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Отчет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Оценка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Прогноз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97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2019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2020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2021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9497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1.4. Финансы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Доходы местного бюджета - всего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9414,7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9765,2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9585,4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8754,5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8623,9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013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в том числе: </a:t>
                      </a:r>
                    </a:p>
                  </a:txBody>
                  <a:tcPr marL="228600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Собственные доходы местного бюджета</a:t>
                      </a:r>
                    </a:p>
                  </a:txBody>
                  <a:tcPr marL="228600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2271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1953,3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1849,20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1849,20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1849,20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     из них: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     Налоговые доходы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2032,0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1689,1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1655,0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1655,0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1655,0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     Неналоговые доходы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239,0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264,2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194,2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194,2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194,2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     Безвозмездные поступления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7143,7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7811,9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7736,2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6905,3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6774,7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Расходы местного бюджета - всего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10124,2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10473,3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9585,4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8754,5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8623,9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530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Превышение доходов над расходами (+), или расходов на доходами (-)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-709,50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-708,10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38211" y="149873"/>
            <a:ext cx="1005787" cy="5759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7076173" y="0"/>
                </a:moveTo>
                <a:lnTo>
                  <a:pt x="102006" y="0"/>
                </a:lnTo>
                <a:lnTo>
                  <a:pt x="62300" y="8016"/>
                </a:lnTo>
                <a:lnTo>
                  <a:pt x="29876" y="29876"/>
                </a:lnTo>
                <a:lnTo>
                  <a:pt x="8016" y="62300"/>
                </a:lnTo>
                <a:lnTo>
                  <a:pt x="0" y="102006"/>
                </a:lnTo>
                <a:lnTo>
                  <a:pt x="0" y="510006"/>
                </a:lnTo>
                <a:lnTo>
                  <a:pt x="8016" y="549705"/>
                </a:lnTo>
                <a:lnTo>
                  <a:pt x="29876" y="582125"/>
                </a:lnTo>
                <a:lnTo>
                  <a:pt x="62300" y="603984"/>
                </a:lnTo>
                <a:lnTo>
                  <a:pt x="102006" y="612000"/>
                </a:lnTo>
                <a:lnTo>
                  <a:pt x="7076173" y="612000"/>
                </a:lnTo>
                <a:lnTo>
                  <a:pt x="7115879" y="603984"/>
                </a:lnTo>
                <a:lnTo>
                  <a:pt x="7148302" y="582125"/>
                </a:lnTo>
                <a:lnTo>
                  <a:pt x="7170163" y="549705"/>
                </a:lnTo>
                <a:lnTo>
                  <a:pt x="7178179" y="510006"/>
                </a:lnTo>
                <a:lnTo>
                  <a:pt x="7178179" y="102006"/>
                </a:lnTo>
                <a:lnTo>
                  <a:pt x="7170163" y="62300"/>
                </a:lnTo>
                <a:lnTo>
                  <a:pt x="7148302" y="29876"/>
                </a:lnTo>
                <a:lnTo>
                  <a:pt x="7115879" y="8016"/>
                </a:lnTo>
                <a:lnTo>
                  <a:pt x="7076173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0" y="102006"/>
                </a:moveTo>
                <a:lnTo>
                  <a:pt x="8016" y="62300"/>
                </a:lnTo>
                <a:lnTo>
                  <a:pt x="29876" y="29876"/>
                </a:lnTo>
                <a:lnTo>
                  <a:pt x="62300" y="8016"/>
                </a:lnTo>
                <a:lnTo>
                  <a:pt x="102006" y="0"/>
                </a:lnTo>
                <a:lnTo>
                  <a:pt x="7076173" y="0"/>
                </a:lnTo>
                <a:lnTo>
                  <a:pt x="7115879" y="8016"/>
                </a:lnTo>
                <a:lnTo>
                  <a:pt x="7148302" y="29876"/>
                </a:lnTo>
                <a:lnTo>
                  <a:pt x="7170163" y="62300"/>
                </a:lnTo>
                <a:lnTo>
                  <a:pt x="7178179" y="102006"/>
                </a:lnTo>
                <a:lnTo>
                  <a:pt x="7178179" y="510006"/>
                </a:lnTo>
                <a:lnTo>
                  <a:pt x="7170163" y="549705"/>
                </a:lnTo>
                <a:lnTo>
                  <a:pt x="7148302" y="582125"/>
                </a:lnTo>
                <a:lnTo>
                  <a:pt x="7115879" y="603984"/>
                </a:lnTo>
                <a:lnTo>
                  <a:pt x="7076173" y="612000"/>
                </a:lnTo>
                <a:lnTo>
                  <a:pt x="102006" y="612000"/>
                </a:lnTo>
                <a:lnTo>
                  <a:pt x="62300" y="603984"/>
                </a:lnTo>
                <a:lnTo>
                  <a:pt x="29876" y="582125"/>
                </a:lnTo>
                <a:lnTo>
                  <a:pt x="8016" y="549705"/>
                </a:lnTo>
                <a:lnTo>
                  <a:pt x="0" y="510006"/>
                </a:lnTo>
                <a:lnTo>
                  <a:pt x="0" y="102006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95612" y="160656"/>
            <a:ext cx="71532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265" marR="335915" indent="8826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Основные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показатели социально-экономического 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развития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</a:t>
            </a:r>
            <a:r>
              <a:rPr sz="1800" b="1" spc="-3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поселения</a:t>
            </a:r>
            <a:endParaRPr sz="1800" dirty="0">
              <a:latin typeface="Bookman Old Style"/>
              <a:cs typeface="Bookman Old Style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23438"/>
              </p:ext>
            </p:extLst>
          </p:nvPr>
        </p:nvGraphicFramePr>
        <p:xfrm>
          <a:off x="173649" y="922319"/>
          <a:ext cx="8785855" cy="57070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6304"/>
                <a:gridCol w="1008379"/>
                <a:gridCol w="864235"/>
                <a:gridCol w="864235"/>
                <a:gridCol w="864234"/>
                <a:gridCol w="864234"/>
                <a:gridCol w="864234"/>
              </a:tblGrid>
              <a:tr h="48069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Основные показатели прогноза экономического и социального развития </a:t>
                      </a:r>
                      <a:r>
                        <a:rPr lang="ru-RU" sz="1400" b="1" i="0" u="none" strike="noStrike" dirty="0" err="1" smtClean="0">
                          <a:latin typeface="Times New Roman"/>
                        </a:rPr>
                        <a:t>Китовского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сельского поселения Шуйского муниципального района Ивановской области на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2019-2010 годы            тыс.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руб.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4806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Показатели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Отчет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Оценка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Прогноз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1736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2019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2020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2021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1.5. Инвестиции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937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Инвестиции в основной капитал за счет всех источников финансирования - всего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тыс. руб. в ценах соответствующих лет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861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1.6. Малое и среднее предпринимательство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Количество малых и средних предприятий - всего по состоянию на конец года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Среднесписочная численность работников (без внешних совместителей), занятых на малых и средних предприятиях - всего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94,00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94,00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94,0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94,0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94,0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38211" y="149873"/>
            <a:ext cx="1005787" cy="5759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7076173" y="0"/>
                </a:moveTo>
                <a:lnTo>
                  <a:pt x="102006" y="0"/>
                </a:lnTo>
                <a:lnTo>
                  <a:pt x="62300" y="8016"/>
                </a:lnTo>
                <a:lnTo>
                  <a:pt x="29876" y="29876"/>
                </a:lnTo>
                <a:lnTo>
                  <a:pt x="8016" y="62300"/>
                </a:lnTo>
                <a:lnTo>
                  <a:pt x="0" y="102006"/>
                </a:lnTo>
                <a:lnTo>
                  <a:pt x="0" y="510006"/>
                </a:lnTo>
                <a:lnTo>
                  <a:pt x="8016" y="549705"/>
                </a:lnTo>
                <a:lnTo>
                  <a:pt x="29876" y="582125"/>
                </a:lnTo>
                <a:lnTo>
                  <a:pt x="62300" y="603984"/>
                </a:lnTo>
                <a:lnTo>
                  <a:pt x="102006" y="612000"/>
                </a:lnTo>
                <a:lnTo>
                  <a:pt x="7076173" y="612000"/>
                </a:lnTo>
                <a:lnTo>
                  <a:pt x="7115879" y="603984"/>
                </a:lnTo>
                <a:lnTo>
                  <a:pt x="7148302" y="582125"/>
                </a:lnTo>
                <a:lnTo>
                  <a:pt x="7170163" y="549705"/>
                </a:lnTo>
                <a:lnTo>
                  <a:pt x="7178179" y="510006"/>
                </a:lnTo>
                <a:lnTo>
                  <a:pt x="7178179" y="102006"/>
                </a:lnTo>
                <a:lnTo>
                  <a:pt x="7170163" y="62300"/>
                </a:lnTo>
                <a:lnTo>
                  <a:pt x="7148302" y="29876"/>
                </a:lnTo>
                <a:lnTo>
                  <a:pt x="7115879" y="8016"/>
                </a:lnTo>
                <a:lnTo>
                  <a:pt x="7076173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0" y="102006"/>
                </a:moveTo>
                <a:lnTo>
                  <a:pt x="8016" y="62300"/>
                </a:lnTo>
                <a:lnTo>
                  <a:pt x="29876" y="29876"/>
                </a:lnTo>
                <a:lnTo>
                  <a:pt x="62300" y="8016"/>
                </a:lnTo>
                <a:lnTo>
                  <a:pt x="102006" y="0"/>
                </a:lnTo>
                <a:lnTo>
                  <a:pt x="7076173" y="0"/>
                </a:lnTo>
                <a:lnTo>
                  <a:pt x="7115879" y="8016"/>
                </a:lnTo>
                <a:lnTo>
                  <a:pt x="7148302" y="29876"/>
                </a:lnTo>
                <a:lnTo>
                  <a:pt x="7170163" y="62300"/>
                </a:lnTo>
                <a:lnTo>
                  <a:pt x="7178179" y="102006"/>
                </a:lnTo>
                <a:lnTo>
                  <a:pt x="7178179" y="510006"/>
                </a:lnTo>
                <a:lnTo>
                  <a:pt x="7170163" y="549705"/>
                </a:lnTo>
                <a:lnTo>
                  <a:pt x="7148302" y="582125"/>
                </a:lnTo>
                <a:lnTo>
                  <a:pt x="7115879" y="603984"/>
                </a:lnTo>
                <a:lnTo>
                  <a:pt x="7076173" y="612000"/>
                </a:lnTo>
                <a:lnTo>
                  <a:pt x="102006" y="612000"/>
                </a:lnTo>
                <a:lnTo>
                  <a:pt x="62300" y="603984"/>
                </a:lnTo>
                <a:lnTo>
                  <a:pt x="29876" y="582125"/>
                </a:lnTo>
                <a:lnTo>
                  <a:pt x="8016" y="549705"/>
                </a:lnTo>
                <a:lnTo>
                  <a:pt x="0" y="510006"/>
                </a:lnTo>
                <a:lnTo>
                  <a:pt x="0" y="102006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95612" y="160656"/>
            <a:ext cx="71532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265" marR="335915" indent="8826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Основные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показатели социально-экономического 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развития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</a:t>
            </a:r>
            <a:r>
              <a:rPr sz="1800" b="1" spc="-3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поселения</a:t>
            </a:r>
            <a:endParaRPr sz="1800" dirty="0">
              <a:latin typeface="Bookman Old Style"/>
              <a:cs typeface="Bookman Old Style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400061"/>
              </p:ext>
            </p:extLst>
          </p:nvPr>
        </p:nvGraphicFramePr>
        <p:xfrm>
          <a:off x="173649" y="922317"/>
          <a:ext cx="8741753" cy="55546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38954"/>
                <a:gridCol w="1003317"/>
                <a:gridCol w="859897"/>
                <a:gridCol w="859897"/>
                <a:gridCol w="859896"/>
                <a:gridCol w="859896"/>
                <a:gridCol w="859896"/>
              </a:tblGrid>
              <a:tr h="58576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Основные показатели прогноза экономического и социального развития </a:t>
                      </a:r>
                      <a:r>
                        <a:rPr lang="ru-RU" sz="1400" b="1" i="0" u="none" strike="noStrike" dirty="0" err="1" smtClean="0">
                          <a:latin typeface="Times New Roman"/>
                        </a:rPr>
                        <a:t>Китовского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сельского поселения Шуйского муниципального района Ивановской области на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2019-2021 годы            тыс.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руб.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58576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Показатели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Отчет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Оценка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Прогноз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271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2019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2020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2021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757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1.7. Демография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356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Численность постоянного населения (среднегодовая) 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3381,00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3404,00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3404,00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3405,00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3403,00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42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Число родившихся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33,00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43,00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41,00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40,00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39,00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857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Число умерших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44,00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40,00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43,00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39,00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38,00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857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Число прибывших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69,00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90,00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92,00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85,00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88,00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8576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Число выбывших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100,00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70,00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89,00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89,00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91,00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38211" y="149873"/>
            <a:ext cx="1005787" cy="5759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7076173" y="0"/>
                </a:moveTo>
                <a:lnTo>
                  <a:pt x="102006" y="0"/>
                </a:lnTo>
                <a:lnTo>
                  <a:pt x="62300" y="8016"/>
                </a:lnTo>
                <a:lnTo>
                  <a:pt x="29876" y="29876"/>
                </a:lnTo>
                <a:lnTo>
                  <a:pt x="8016" y="62300"/>
                </a:lnTo>
                <a:lnTo>
                  <a:pt x="0" y="102006"/>
                </a:lnTo>
                <a:lnTo>
                  <a:pt x="0" y="510006"/>
                </a:lnTo>
                <a:lnTo>
                  <a:pt x="8016" y="549705"/>
                </a:lnTo>
                <a:lnTo>
                  <a:pt x="29876" y="582125"/>
                </a:lnTo>
                <a:lnTo>
                  <a:pt x="62300" y="603984"/>
                </a:lnTo>
                <a:lnTo>
                  <a:pt x="102006" y="612000"/>
                </a:lnTo>
                <a:lnTo>
                  <a:pt x="7076173" y="612000"/>
                </a:lnTo>
                <a:lnTo>
                  <a:pt x="7115879" y="603984"/>
                </a:lnTo>
                <a:lnTo>
                  <a:pt x="7148302" y="582125"/>
                </a:lnTo>
                <a:lnTo>
                  <a:pt x="7170163" y="549705"/>
                </a:lnTo>
                <a:lnTo>
                  <a:pt x="7178179" y="510006"/>
                </a:lnTo>
                <a:lnTo>
                  <a:pt x="7178179" y="102006"/>
                </a:lnTo>
                <a:lnTo>
                  <a:pt x="7170163" y="62300"/>
                </a:lnTo>
                <a:lnTo>
                  <a:pt x="7148302" y="29876"/>
                </a:lnTo>
                <a:lnTo>
                  <a:pt x="7115879" y="8016"/>
                </a:lnTo>
                <a:lnTo>
                  <a:pt x="7076173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0" y="102006"/>
                </a:moveTo>
                <a:lnTo>
                  <a:pt x="8016" y="62300"/>
                </a:lnTo>
                <a:lnTo>
                  <a:pt x="29876" y="29876"/>
                </a:lnTo>
                <a:lnTo>
                  <a:pt x="62300" y="8016"/>
                </a:lnTo>
                <a:lnTo>
                  <a:pt x="102006" y="0"/>
                </a:lnTo>
                <a:lnTo>
                  <a:pt x="7076173" y="0"/>
                </a:lnTo>
                <a:lnTo>
                  <a:pt x="7115879" y="8016"/>
                </a:lnTo>
                <a:lnTo>
                  <a:pt x="7148302" y="29876"/>
                </a:lnTo>
                <a:lnTo>
                  <a:pt x="7170163" y="62300"/>
                </a:lnTo>
                <a:lnTo>
                  <a:pt x="7178179" y="102006"/>
                </a:lnTo>
                <a:lnTo>
                  <a:pt x="7178179" y="510006"/>
                </a:lnTo>
                <a:lnTo>
                  <a:pt x="7170163" y="549705"/>
                </a:lnTo>
                <a:lnTo>
                  <a:pt x="7148302" y="582125"/>
                </a:lnTo>
                <a:lnTo>
                  <a:pt x="7115879" y="603984"/>
                </a:lnTo>
                <a:lnTo>
                  <a:pt x="7076173" y="612000"/>
                </a:lnTo>
                <a:lnTo>
                  <a:pt x="102006" y="612000"/>
                </a:lnTo>
                <a:lnTo>
                  <a:pt x="62300" y="603984"/>
                </a:lnTo>
                <a:lnTo>
                  <a:pt x="29876" y="582125"/>
                </a:lnTo>
                <a:lnTo>
                  <a:pt x="8016" y="549705"/>
                </a:lnTo>
                <a:lnTo>
                  <a:pt x="0" y="510006"/>
                </a:lnTo>
                <a:lnTo>
                  <a:pt x="0" y="102006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95612" y="160656"/>
            <a:ext cx="71532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265" marR="335915" indent="8826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Основные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показатели социально-экономического 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развития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</a:t>
            </a:r>
            <a:r>
              <a:rPr sz="1800" b="1" spc="-3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поселения</a:t>
            </a:r>
            <a:endParaRPr sz="1800" dirty="0">
              <a:latin typeface="Bookman Old Style"/>
              <a:cs typeface="Bookman Old Style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460892"/>
              </p:ext>
            </p:extLst>
          </p:nvPr>
        </p:nvGraphicFramePr>
        <p:xfrm>
          <a:off x="173649" y="922319"/>
          <a:ext cx="8785855" cy="55486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6304"/>
                <a:gridCol w="1008379"/>
                <a:gridCol w="864235"/>
                <a:gridCol w="864235"/>
                <a:gridCol w="864234"/>
                <a:gridCol w="864234"/>
                <a:gridCol w="864234"/>
              </a:tblGrid>
              <a:tr h="48069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Основные показатели прогноза экономического и социального развития </a:t>
                      </a:r>
                      <a:r>
                        <a:rPr lang="ru-RU" sz="1400" b="1" i="0" u="none" strike="noStrike" dirty="0" err="1" smtClean="0">
                          <a:latin typeface="Times New Roman"/>
                        </a:rPr>
                        <a:t>Китовского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сельского поселения Шуйского муниципального района Ивановской области на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2019-2021 годы            тыс.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руб.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4806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Показатели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Отчет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2017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Оценка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Прогноз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1736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2019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2020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2021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1.8. Труд и занятость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893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Численность трудовых ресурсов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latin typeface="Times New Roman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2171,00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2022,00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2022,00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2022,00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2022,00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Times New Roman"/>
                        </a:rPr>
                        <a:t>тыс. руб.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39787,0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40810,0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42972,9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45378,4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47635,2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Среднесписочная численность работников организаций - всего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240,00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240,00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240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240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240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Средняя заработная плата номинальная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руб.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13814,00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14170,00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14920,00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15750,00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16540,00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в % к предыдущему году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104,80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102,50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105,20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105,50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105,00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750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Численность безработных, зарегистрированных в органах государственной службы занятости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человек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48,00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50,00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48,00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45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45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38211" y="149873"/>
            <a:ext cx="1005787" cy="5759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7076173" y="0"/>
                </a:moveTo>
                <a:lnTo>
                  <a:pt x="102006" y="0"/>
                </a:lnTo>
                <a:lnTo>
                  <a:pt x="62300" y="8016"/>
                </a:lnTo>
                <a:lnTo>
                  <a:pt x="29876" y="29876"/>
                </a:lnTo>
                <a:lnTo>
                  <a:pt x="8016" y="62300"/>
                </a:lnTo>
                <a:lnTo>
                  <a:pt x="0" y="102006"/>
                </a:lnTo>
                <a:lnTo>
                  <a:pt x="0" y="510006"/>
                </a:lnTo>
                <a:lnTo>
                  <a:pt x="8016" y="549705"/>
                </a:lnTo>
                <a:lnTo>
                  <a:pt x="29876" y="582125"/>
                </a:lnTo>
                <a:lnTo>
                  <a:pt x="62300" y="603984"/>
                </a:lnTo>
                <a:lnTo>
                  <a:pt x="102006" y="612000"/>
                </a:lnTo>
                <a:lnTo>
                  <a:pt x="7076173" y="612000"/>
                </a:lnTo>
                <a:lnTo>
                  <a:pt x="7115879" y="603984"/>
                </a:lnTo>
                <a:lnTo>
                  <a:pt x="7148302" y="582125"/>
                </a:lnTo>
                <a:lnTo>
                  <a:pt x="7170163" y="549705"/>
                </a:lnTo>
                <a:lnTo>
                  <a:pt x="7178179" y="510006"/>
                </a:lnTo>
                <a:lnTo>
                  <a:pt x="7178179" y="102006"/>
                </a:lnTo>
                <a:lnTo>
                  <a:pt x="7170163" y="62300"/>
                </a:lnTo>
                <a:lnTo>
                  <a:pt x="7148302" y="29876"/>
                </a:lnTo>
                <a:lnTo>
                  <a:pt x="7115879" y="8016"/>
                </a:lnTo>
                <a:lnTo>
                  <a:pt x="7076173" y="0"/>
                </a:lnTo>
                <a:close/>
              </a:path>
            </a:pathLst>
          </a:custGeom>
          <a:solidFill>
            <a:srgbClr val="230BB5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0" y="102006"/>
                </a:moveTo>
                <a:lnTo>
                  <a:pt x="8016" y="62300"/>
                </a:lnTo>
                <a:lnTo>
                  <a:pt x="29876" y="29876"/>
                </a:lnTo>
                <a:lnTo>
                  <a:pt x="62300" y="8016"/>
                </a:lnTo>
                <a:lnTo>
                  <a:pt x="102006" y="0"/>
                </a:lnTo>
                <a:lnTo>
                  <a:pt x="7076173" y="0"/>
                </a:lnTo>
                <a:lnTo>
                  <a:pt x="7115879" y="8016"/>
                </a:lnTo>
                <a:lnTo>
                  <a:pt x="7148302" y="29876"/>
                </a:lnTo>
                <a:lnTo>
                  <a:pt x="7170163" y="62300"/>
                </a:lnTo>
                <a:lnTo>
                  <a:pt x="7178179" y="102006"/>
                </a:lnTo>
                <a:lnTo>
                  <a:pt x="7178179" y="510006"/>
                </a:lnTo>
                <a:lnTo>
                  <a:pt x="7170163" y="549705"/>
                </a:lnTo>
                <a:lnTo>
                  <a:pt x="7148302" y="582125"/>
                </a:lnTo>
                <a:lnTo>
                  <a:pt x="7115879" y="603984"/>
                </a:lnTo>
                <a:lnTo>
                  <a:pt x="7076173" y="612000"/>
                </a:lnTo>
                <a:lnTo>
                  <a:pt x="102006" y="612000"/>
                </a:lnTo>
                <a:lnTo>
                  <a:pt x="62300" y="603984"/>
                </a:lnTo>
                <a:lnTo>
                  <a:pt x="29876" y="582125"/>
                </a:lnTo>
                <a:lnTo>
                  <a:pt x="8016" y="549705"/>
                </a:lnTo>
                <a:lnTo>
                  <a:pt x="0" y="510006"/>
                </a:lnTo>
                <a:lnTo>
                  <a:pt x="0" y="102006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95613" y="160656"/>
            <a:ext cx="7005388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265" marR="335915" indent="8826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Основные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показатели социально-экономического 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развития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</a:t>
            </a:r>
            <a:r>
              <a:rPr sz="1800" b="1" spc="-3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поселения</a:t>
            </a:r>
            <a:endParaRPr sz="1800" dirty="0">
              <a:latin typeface="Bookman Old Style"/>
              <a:cs typeface="Bookman Old Style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523474"/>
              </p:ext>
            </p:extLst>
          </p:nvPr>
        </p:nvGraphicFramePr>
        <p:xfrm>
          <a:off x="173649" y="838200"/>
          <a:ext cx="8785855" cy="58372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6304"/>
                <a:gridCol w="1008379"/>
                <a:gridCol w="864235"/>
                <a:gridCol w="864235"/>
                <a:gridCol w="864234"/>
                <a:gridCol w="864234"/>
                <a:gridCol w="864234"/>
              </a:tblGrid>
              <a:tr h="68580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Основные показатели прогноза экономического и социального развития </a:t>
                      </a:r>
                      <a:r>
                        <a:rPr lang="ru-RU" sz="1400" b="1" i="0" u="none" strike="noStrike" dirty="0" err="1" smtClean="0">
                          <a:latin typeface="Times New Roman"/>
                        </a:rPr>
                        <a:t>Китовского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сельского поселения Шуйского муниципального района Ивановской области на 2018-2020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годы            тыс.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руб.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48069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Показатели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Отчет 2016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Оценка 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Прогноз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1736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1.9. Развитие социальной сферы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Ввод в действие жилых домов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Times New Roman"/>
                        </a:rPr>
                        <a:t>кв. м общей площади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Наличие на территории социально-культурных объектов (указать расположенные на территории школы, дошкольные учреждения, больницы, поликлиники, ФАПы, Дома культуры, клубы, бибилотеки и т.п.):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450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МОУ </a:t>
                      </a:r>
                      <a:r>
                        <a:rPr lang="ru-RU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Китовская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СШ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latin typeface="Times New Roman"/>
                        </a:rPr>
                        <a:t>Детский сад</a:t>
                      </a:r>
                    </a:p>
                  </a:txBody>
                  <a:tcPr marL="114300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8610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Times New Roman"/>
                        </a:rPr>
                        <a:t>Офис врача общей практики</a:t>
                      </a:r>
                    </a:p>
                  </a:txBody>
                  <a:tcPr marL="114300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latin typeface="Times New Roman"/>
                        </a:rPr>
                        <a:t>МБУК "Культурно досуговый центр"</a:t>
                      </a:r>
                    </a:p>
                  </a:txBody>
                  <a:tcPr marL="114300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8069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Школа детского творчества</a:t>
                      </a:r>
                    </a:p>
                  </a:txBody>
                  <a:tcPr marL="9525" marR="9525" marT="9525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latin typeface="Times New Roman"/>
                        </a:rPr>
                        <a:t>МАУК "Библиотечное объединение Шуйского муниципального района"</a:t>
                      </a:r>
                    </a:p>
                  </a:txBody>
                  <a:tcPr marL="114300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latin typeface="Times New Roman"/>
                        </a:rPr>
                        <a:t>единиц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1,00</a:t>
                      </a:r>
                    </a:p>
                  </a:txBody>
                  <a:tcPr marL="9525" marR="9525" marT="95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992154"/>
            <a:ext cx="9143999" cy="560527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90600" y="266700"/>
            <a:ext cx="7178675" cy="1273707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7015607" y="0"/>
                </a:moveTo>
                <a:lnTo>
                  <a:pt x="162572" y="0"/>
                </a:lnTo>
                <a:lnTo>
                  <a:pt x="119353" y="5807"/>
                </a:lnTo>
                <a:lnTo>
                  <a:pt x="80517" y="22195"/>
                </a:lnTo>
                <a:lnTo>
                  <a:pt x="47615" y="47615"/>
                </a:lnTo>
                <a:lnTo>
                  <a:pt x="22195" y="80518"/>
                </a:lnTo>
                <a:lnTo>
                  <a:pt x="5807" y="119353"/>
                </a:lnTo>
                <a:lnTo>
                  <a:pt x="0" y="162572"/>
                </a:lnTo>
                <a:lnTo>
                  <a:pt x="0" y="812825"/>
                </a:lnTo>
                <a:lnTo>
                  <a:pt x="5807" y="856039"/>
                </a:lnTo>
                <a:lnTo>
                  <a:pt x="22195" y="894871"/>
                </a:lnTo>
                <a:lnTo>
                  <a:pt x="47615" y="927771"/>
                </a:lnTo>
                <a:lnTo>
                  <a:pt x="80518" y="953190"/>
                </a:lnTo>
                <a:lnTo>
                  <a:pt x="119353" y="969578"/>
                </a:lnTo>
                <a:lnTo>
                  <a:pt x="162572" y="975385"/>
                </a:lnTo>
                <a:lnTo>
                  <a:pt x="7015607" y="975385"/>
                </a:lnTo>
                <a:lnTo>
                  <a:pt x="7058826" y="969578"/>
                </a:lnTo>
                <a:lnTo>
                  <a:pt x="7097661" y="953190"/>
                </a:lnTo>
                <a:lnTo>
                  <a:pt x="7130564" y="927771"/>
                </a:lnTo>
                <a:lnTo>
                  <a:pt x="7155984" y="894871"/>
                </a:lnTo>
                <a:lnTo>
                  <a:pt x="7172372" y="856039"/>
                </a:lnTo>
                <a:lnTo>
                  <a:pt x="7178179" y="812825"/>
                </a:lnTo>
                <a:lnTo>
                  <a:pt x="7178179" y="162572"/>
                </a:lnTo>
                <a:lnTo>
                  <a:pt x="7172372" y="119353"/>
                </a:lnTo>
                <a:lnTo>
                  <a:pt x="7155984" y="80518"/>
                </a:lnTo>
                <a:lnTo>
                  <a:pt x="7130564" y="47615"/>
                </a:lnTo>
                <a:lnTo>
                  <a:pt x="7097661" y="22195"/>
                </a:lnTo>
                <a:lnTo>
                  <a:pt x="7058826" y="5807"/>
                </a:lnTo>
                <a:lnTo>
                  <a:pt x="7015607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90600" y="266700"/>
            <a:ext cx="7178675" cy="1273707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0" y="162572"/>
                </a:moveTo>
                <a:lnTo>
                  <a:pt x="5807" y="119353"/>
                </a:lnTo>
                <a:lnTo>
                  <a:pt x="22195" y="80518"/>
                </a:lnTo>
                <a:lnTo>
                  <a:pt x="47615" y="47615"/>
                </a:lnTo>
                <a:lnTo>
                  <a:pt x="80518" y="22195"/>
                </a:lnTo>
                <a:lnTo>
                  <a:pt x="119353" y="5807"/>
                </a:lnTo>
                <a:lnTo>
                  <a:pt x="162572" y="0"/>
                </a:lnTo>
                <a:lnTo>
                  <a:pt x="7015607" y="0"/>
                </a:lnTo>
                <a:lnTo>
                  <a:pt x="7058826" y="5807"/>
                </a:lnTo>
                <a:lnTo>
                  <a:pt x="7097661" y="22195"/>
                </a:lnTo>
                <a:lnTo>
                  <a:pt x="7130564" y="47615"/>
                </a:lnTo>
                <a:lnTo>
                  <a:pt x="7155984" y="80518"/>
                </a:lnTo>
                <a:lnTo>
                  <a:pt x="7172372" y="119353"/>
                </a:lnTo>
                <a:lnTo>
                  <a:pt x="7178179" y="162572"/>
                </a:lnTo>
                <a:lnTo>
                  <a:pt x="7178179" y="812825"/>
                </a:lnTo>
                <a:lnTo>
                  <a:pt x="7172372" y="856039"/>
                </a:lnTo>
                <a:lnTo>
                  <a:pt x="7155984" y="894871"/>
                </a:lnTo>
                <a:lnTo>
                  <a:pt x="7130564" y="927771"/>
                </a:lnTo>
                <a:lnTo>
                  <a:pt x="7097661" y="953190"/>
                </a:lnTo>
                <a:lnTo>
                  <a:pt x="7058826" y="969578"/>
                </a:lnTo>
                <a:lnTo>
                  <a:pt x="7015607" y="975385"/>
                </a:lnTo>
                <a:lnTo>
                  <a:pt x="162572" y="975385"/>
                </a:lnTo>
                <a:lnTo>
                  <a:pt x="119353" y="969578"/>
                </a:lnTo>
                <a:lnTo>
                  <a:pt x="80518" y="953190"/>
                </a:lnTo>
                <a:lnTo>
                  <a:pt x="47615" y="927771"/>
                </a:lnTo>
                <a:lnTo>
                  <a:pt x="22195" y="894871"/>
                </a:lnTo>
                <a:lnTo>
                  <a:pt x="5807" y="856039"/>
                </a:lnTo>
                <a:lnTo>
                  <a:pt x="0" y="812825"/>
                </a:lnTo>
                <a:lnTo>
                  <a:pt x="0" y="162572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593055" y="276542"/>
            <a:ext cx="5973763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6390" marR="5080" indent="-314325"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chemeClr val="tx1"/>
                </a:solidFill>
                <a:effectLst/>
              </a:rPr>
              <a:t>Основные </a:t>
            </a:r>
            <a:r>
              <a:rPr sz="2000" b="1" dirty="0" err="1">
                <a:solidFill>
                  <a:schemeClr val="tx1"/>
                </a:solidFill>
                <a:effectLst/>
              </a:rPr>
              <a:t>направления</a:t>
            </a:r>
            <a:r>
              <a:rPr sz="2000" b="1" dirty="0">
                <a:solidFill>
                  <a:schemeClr val="tx1"/>
                </a:solidFill>
                <a:effectLst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/>
              </a:rPr>
              <a:t>бюджетной и налоговой политики </a:t>
            </a:r>
            <a:r>
              <a:rPr lang="ru-RU" sz="2000" b="1" dirty="0" err="1" smtClean="0">
                <a:solidFill>
                  <a:schemeClr val="tx1"/>
                </a:solidFill>
                <a:effectLst/>
              </a:rPr>
              <a:t>Китовского</a:t>
            </a:r>
            <a:r>
              <a:rPr lang="ru-RU" sz="2000" b="1" dirty="0" smtClean="0">
                <a:solidFill>
                  <a:schemeClr val="tx1"/>
                </a:solidFill>
                <a:effectLst/>
              </a:rPr>
              <a:t> сельского поселения на 2018 год и плановый период 2019 и 2020 годов</a:t>
            </a:r>
            <a:br>
              <a:rPr lang="ru-RU" sz="2000" b="1" dirty="0" smtClean="0">
                <a:solidFill>
                  <a:schemeClr val="tx1"/>
                </a:solidFill>
                <a:effectLst/>
              </a:rPr>
            </a:br>
            <a:endParaRPr sz="20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09600" y="1752600"/>
            <a:ext cx="7852409" cy="4724400"/>
          </a:xfrm>
          <a:custGeom>
            <a:avLst/>
            <a:gdLst/>
            <a:ahLst/>
            <a:cxnLst/>
            <a:rect l="l" t="t" r="r" b="b"/>
            <a:pathLst>
              <a:path w="7776209" h="4786630">
                <a:moveTo>
                  <a:pt x="0" y="0"/>
                </a:moveTo>
                <a:lnTo>
                  <a:pt x="7775994" y="0"/>
                </a:lnTo>
                <a:lnTo>
                  <a:pt x="7775994" y="4786350"/>
                </a:lnTo>
                <a:lnTo>
                  <a:pt x="0" y="478635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85800" y="1752600"/>
            <a:ext cx="7776209" cy="4786630"/>
          </a:xfrm>
          <a:custGeom>
            <a:avLst/>
            <a:gdLst/>
            <a:ahLst/>
            <a:cxnLst/>
            <a:rect l="l" t="t" r="r" b="b"/>
            <a:pathLst>
              <a:path w="7776209" h="4786630">
                <a:moveTo>
                  <a:pt x="0" y="0"/>
                </a:moveTo>
                <a:lnTo>
                  <a:pt x="7775994" y="0"/>
                </a:lnTo>
                <a:lnTo>
                  <a:pt x="7775994" y="4786350"/>
                </a:lnTo>
                <a:lnTo>
                  <a:pt x="0" y="478635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838200" y="1981200"/>
            <a:ext cx="7467600" cy="403764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3550" indent="-45085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463550" algn="l"/>
                <a:tab pos="464184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сохранение и укрепление доходного потенциала бюджета</a:t>
            </a:r>
            <a:r>
              <a:rPr sz="2000" spc="-2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Font typeface="Wingdings"/>
              <a:buChar char=""/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463550" marR="151765" indent="-450850">
              <a:lnSpc>
                <a:spcPct val="100000"/>
              </a:lnSpc>
              <a:buFont typeface="Wingdings"/>
              <a:buChar char=""/>
              <a:tabLst>
                <a:tab pos="463550" algn="l"/>
                <a:tab pos="464184" algn="l"/>
              </a:tabLst>
            </a:pPr>
            <a:r>
              <a:rPr sz="2000" dirty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эффективности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оказания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муниципальных 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услуг;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Wingdings"/>
              <a:buChar char=""/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463550" marR="285115" indent="-450850">
              <a:lnSpc>
                <a:spcPct val="100000"/>
              </a:lnSpc>
              <a:buFont typeface="Wingdings"/>
              <a:buChar char=""/>
              <a:tabLst>
                <a:tab pos="463550" algn="l"/>
                <a:tab pos="464184" algn="l"/>
              </a:tabLst>
            </a:pPr>
            <a:r>
              <a:rPr sz="2000" spc="-10" dirty="0">
                <a:latin typeface="Times New Roman" pitchFamily="18" charset="0"/>
                <a:cs typeface="Times New Roman" pitchFamily="18" charset="0"/>
              </a:rPr>
              <a:t>обеспечение сбалансированности </a:t>
            </a:r>
            <a:r>
              <a:rPr sz="2000" spc="-25" dirty="0" err="1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pc="-15" dirty="0" err="1" smtClean="0">
                <a:latin typeface="Times New Roman" pitchFamily="18" charset="0"/>
                <a:cs typeface="Times New Roman" pitchFamily="18" charset="0"/>
              </a:rPr>
              <a:t>Китовского</a:t>
            </a:r>
            <a:r>
              <a:rPr lang="ru-RU" sz="20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 err="1" smtClean="0">
                <a:latin typeface="Times New Roman" pitchFamily="18" charset="0"/>
                <a:cs typeface="Times New Roman" pitchFamily="18" charset="0"/>
              </a:rPr>
              <a:t>сельского</a:t>
            </a:r>
            <a:r>
              <a:rPr sz="20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поселения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его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устойчивости 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на всем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периоде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планирования;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Wingdings"/>
              <a:buChar char=""/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463550" marR="5080" indent="-450850">
              <a:lnSpc>
                <a:spcPct val="100000"/>
              </a:lnSpc>
              <a:buFont typeface="Wingdings"/>
              <a:buChar char=""/>
              <a:tabLst>
                <a:tab pos="463550" algn="l"/>
                <a:tab pos="464184" algn="l"/>
              </a:tabLst>
            </a:pPr>
            <a:r>
              <a:rPr sz="2000" spc="-5" dirty="0">
                <a:latin typeface="Times New Roman" pitchFamily="18" charset="0"/>
                <a:cs typeface="Times New Roman" pitchFamily="18" charset="0"/>
              </a:rPr>
              <a:t>дальнейшее развитие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программно-целевых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принципов  планирования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 err="1">
                <a:latin typeface="Times New Roman" pitchFamily="18" charset="0"/>
                <a:cs typeface="Times New Roman" pitchFamily="18" charset="0"/>
              </a:rPr>
              <a:t>управления</a:t>
            </a:r>
            <a:r>
              <a:rPr sz="2000" spc="-1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spc="-10" dirty="0" smtClean="0">
              <a:latin typeface="Times New Roman" pitchFamily="18" charset="0"/>
              <a:cs typeface="Times New Roman" pitchFamily="18" charset="0"/>
            </a:endParaRPr>
          </a:p>
          <a:p>
            <a:pPr marL="463550" marR="5080" indent="-450850">
              <a:lnSpc>
                <a:spcPct val="100000"/>
              </a:lnSpc>
              <a:buFont typeface="Wingdings"/>
              <a:buChar char=""/>
              <a:tabLst>
                <a:tab pos="463550" algn="l"/>
                <a:tab pos="464184" algn="l"/>
              </a:tabLst>
            </a:pPr>
            <a:endParaRPr sz="2000" dirty="0">
              <a:latin typeface="Times New Roman" pitchFamily="18" charset="0"/>
              <a:cs typeface="Times New Roman" pitchFamily="18" charset="0"/>
            </a:endParaRPr>
          </a:p>
          <a:p>
            <a:pPr marL="462915" marR="419734" indent="-450215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463550" algn="l"/>
                <a:tab pos="464184" algn="l"/>
              </a:tabLst>
            </a:pPr>
            <a:r>
              <a:rPr sz="2000" dirty="0" err="1" smtClean="0">
                <a:latin typeface="Times New Roman" pitchFamily="18" charset="0"/>
                <a:cs typeface="Times New Roman" pitchFamily="18" charset="0"/>
              </a:rPr>
              <a:t>повышение</a:t>
            </a:r>
            <a:r>
              <a:rPr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открытости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прозрачности</a:t>
            </a:r>
            <a:r>
              <a:rPr sz="2000" spc="-1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бюджетного 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процесса.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72005" y="149289"/>
            <a:ext cx="971994" cy="719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289"/>
            <a:ext cx="7178675" cy="756285"/>
          </a:xfrm>
          <a:custGeom>
            <a:avLst/>
            <a:gdLst/>
            <a:ahLst/>
            <a:cxnLst/>
            <a:rect l="l" t="t" r="r" b="b"/>
            <a:pathLst>
              <a:path w="7178675" h="756285">
                <a:moveTo>
                  <a:pt x="7052170" y="0"/>
                </a:moveTo>
                <a:lnTo>
                  <a:pt x="125996" y="0"/>
                </a:lnTo>
                <a:lnTo>
                  <a:pt x="76954" y="9903"/>
                </a:lnTo>
                <a:lnTo>
                  <a:pt x="36904" y="36910"/>
                </a:lnTo>
                <a:lnTo>
                  <a:pt x="9901" y="76964"/>
                </a:lnTo>
                <a:lnTo>
                  <a:pt x="0" y="126009"/>
                </a:lnTo>
                <a:lnTo>
                  <a:pt x="0" y="630008"/>
                </a:lnTo>
                <a:lnTo>
                  <a:pt x="9901" y="679051"/>
                </a:lnTo>
                <a:lnTo>
                  <a:pt x="36904" y="719100"/>
                </a:lnTo>
                <a:lnTo>
                  <a:pt x="76954" y="746103"/>
                </a:lnTo>
                <a:lnTo>
                  <a:pt x="125996" y="756005"/>
                </a:lnTo>
                <a:lnTo>
                  <a:pt x="7052170" y="756005"/>
                </a:lnTo>
                <a:lnTo>
                  <a:pt x="7101220" y="746103"/>
                </a:lnTo>
                <a:lnTo>
                  <a:pt x="7141273" y="719100"/>
                </a:lnTo>
                <a:lnTo>
                  <a:pt x="7168277" y="679051"/>
                </a:lnTo>
                <a:lnTo>
                  <a:pt x="7178179" y="630008"/>
                </a:lnTo>
                <a:lnTo>
                  <a:pt x="7178179" y="126009"/>
                </a:lnTo>
                <a:lnTo>
                  <a:pt x="7168277" y="76964"/>
                </a:lnTo>
                <a:lnTo>
                  <a:pt x="7141273" y="36910"/>
                </a:lnTo>
                <a:lnTo>
                  <a:pt x="7101220" y="9903"/>
                </a:lnTo>
                <a:lnTo>
                  <a:pt x="7052170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41278" y="149289"/>
            <a:ext cx="7178675" cy="756285"/>
          </a:xfrm>
          <a:custGeom>
            <a:avLst/>
            <a:gdLst/>
            <a:ahLst/>
            <a:cxnLst/>
            <a:rect l="l" t="t" r="r" b="b"/>
            <a:pathLst>
              <a:path w="7178675" h="756285">
                <a:moveTo>
                  <a:pt x="0" y="126009"/>
                </a:moveTo>
                <a:lnTo>
                  <a:pt x="9901" y="76964"/>
                </a:lnTo>
                <a:lnTo>
                  <a:pt x="36904" y="36910"/>
                </a:lnTo>
                <a:lnTo>
                  <a:pt x="76954" y="9903"/>
                </a:lnTo>
                <a:lnTo>
                  <a:pt x="125996" y="0"/>
                </a:lnTo>
                <a:lnTo>
                  <a:pt x="7052170" y="0"/>
                </a:lnTo>
                <a:lnTo>
                  <a:pt x="7101220" y="9903"/>
                </a:lnTo>
                <a:lnTo>
                  <a:pt x="7141273" y="36910"/>
                </a:lnTo>
                <a:lnTo>
                  <a:pt x="7168277" y="76964"/>
                </a:lnTo>
                <a:lnTo>
                  <a:pt x="7178179" y="126009"/>
                </a:lnTo>
                <a:lnTo>
                  <a:pt x="7178179" y="630008"/>
                </a:lnTo>
                <a:lnTo>
                  <a:pt x="7168277" y="679051"/>
                </a:lnTo>
                <a:lnTo>
                  <a:pt x="7141273" y="719100"/>
                </a:lnTo>
                <a:lnTo>
                  <a:pt x="7101220" y="746103"/>
                </a:lnTo>
                <a:lnTo>
                  <a:pt x="7052170" y="756005"/>
                </a:lnTo>
                <a:lnTo>
                  <a:pt x="125996" y="756005"/>
                </a:lnTo>
                <a:lnTo>
                  <a:pt x="76954" y="746103"/>
                </a:lnTo>
                <a:lnTo>
                  <a:pt x="36904" y="719100"/>
                </a:lnTo>
                <a:lnTo>
                  <a:pt x="9901" y="679051"/>
                </a:lnTo>
                <a:lnTo>
                  <a:pt x="0" y="630008"/>
                </a:lnTo>
                <a:lnTo>
                  <a:pt x="0" y="126009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1095578" y="266701"/>
            <a:ext cx="707642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7705" marR="5080" indent="-675640" algn="ctr">
              <a:lnSpc>
                <a:spcPct val="100000"/>
              </a:lnSpc>
              <a:spcBef>
                <a:spcPts val="100"/>
              </a:spcBef>
            </a:pPr>
            <a:r>
              <a:rPr lang="ru-RU"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Основные характеристики бюджета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поселения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 </a:t>
            </a:r>
            <a:r>
              <a:rPr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на</a:t>
            </a:r>
            <a:r>
              <a:rPr lang="ru-RU"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201</a:t>
            </a:r>
            <a:r>
              <a:rPr lang="ru-RU"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9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– 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202</a:t>
            </a:r>
            <a:r>
              <a:rPr lang="ru-RU"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1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годы, </a:t>
            </a:r>
            <a:r>
              <a:rPr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руб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.</a:t>
            </a:r>
            <a:endParaRPr sz="1800" dirty="0">
              <a:latin typeface="Bookman Old Style"/>
              <a:cs typeface="Bookman Old Style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82493"/>
              </p:ext>
            </p:extLst>
          </p:nvPr>
        </p:nvGraphicFramePr>
        <p:xfrm>
          <a:off x="281114" y="1065196"/>
          <a:ext cx="8569324" cy="240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4086"/>
                <a:gridCol w="1166303"/>
                <a:gridCol w="1149985"/>
                <a:gridCol w="1009650"/>
                <a:gridCol w="1009650"/>
                <a:gridCol w="1009650"/>
              </a:tblGrid>
              <a:tr h="3048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300" dirty="0">
                        <a:latin typeface="Times New Roman"/>
                        <a:cs typeface="Times New Roman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Показатели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400" spc="-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400" spc="-5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sz="1400" spc="-3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85" dirty="0">
                          <a:latin typeface="Arial"/>
                          <a:cs typeface="Arial"/>
                        </a:rPr>
                        <a:t>г.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0795" algn="ctr">
                        <a:lnSpc>
                          <a:spcPct val="100000"/>
                        </a:lnSpc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Факт</a:t>
                      </a:r>
                    </a:p>
                  </a:txBody>
                  <a:tcPr marL="0" marR="0" marT="857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12420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sz="1400" spc="-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400" spc="-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400" spc="-3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85" dirty="0">
                          <a:latin typeface="Arial"/>
                          <a:cs typeface="Arial"/>
                        </a:rPr>
                        <a:t>г.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365760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План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857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048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57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8572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400" spc="-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400" spc="-3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85" dirty="0">
                          <a:latin typeface="Arial"/>
                          <a:cs typeface="Arial"/>
                        </a:rPr>
                        <a:t>г.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400" spc="-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400" spc="-3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85" dirty="0">
                          <a:latin typeface="Arial"/>
                          <a:cs typeface="Arial"/>
                        </a:rPr>
                        <a:t>г.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5" dirty="0" smtClean="0"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400" spc="-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400" spc="-3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85" dirty="0">
                          <a:latin typeface="Arial"/>
                          <a:cs typeface="Arial"/>
                        </a:rPr>
                        <a:t>г.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CC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15" dirty="0" err="1" smtClean="0">
                          <a:latin typeface="Arial"/>
                          <a:cs typeface="Arial"/>
                        </a:rPr>
                        <a:t>Доходы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9414867,54</a:t>
                      </a:r>
                      <a:endParaRPr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9445176,90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9585469,40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8754521,80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8623966,80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% к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предыдущему </a:t>
                      </a:r>
                      <a:r>
                        <a:rPr sz="1200" spc="-15" dirty="0">
                          <a:latin typeface="Arial"/>
                          <a:cs typeface="Arial"/>
                        </a:rPr>
                        <a:t>году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72,5</a:t>
                      </a:r>
                      <a:endParaRPr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100,3</a:t>
                      </a:r>
                    </a:p>
                    <a:p>
                      <a:pPr marL="1206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101,5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91,3,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98,5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FF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600" spc="-20" dirty="0">
                          <a:latin typeface="Arial"/>
                          <a:cs typeface="Arial"/>
                        </a:rPr>
                        <a:t>Расходы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10124229,82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10473267,90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9585469,40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8754521,80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8623966,80</a:t>
                      </a:r>
                      <a:endParaRPr lang="ru-RU" sz="14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% к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предыдущему </a:t>
                      </a:r>
                      <a:r>
                        <a:rPr sz="1200" spc="-15" dirty="0">
                          <a:latin typeface="Arial"/>
                          <a:cs typeface="Arial"/>
                        </a:rPr>
                        <a:t>году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89,6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103,4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91,5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91,3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98,5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EDEFF"/>
                    </a:solidFill>
                  </a:tcPr>
                </a:tc>
              </a:tr>
              <a:tr h="31877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5" dirty="0">
                          <a:latin typeface="Arial"/>
                          <a:cs typeface="Arial"/>
                        </a:rPr>
                        <a:t>Дефицит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(-),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Профицит</a:t>
                      </a:r>
                      <a:r>
                        <a:rPr sz="14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(+)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-709362,28</a:t>
                      </a:r>
                      <a:endParaRPr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-1028091,00</a:t>
                      </a:r>
                      <a:endParaRPr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0,0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0,0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0,0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435898" y="5957778"/>
            <a:ext cx="83470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sz="1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том числе условно утвержденные расходы </a:t>
            </a:r>
            <a:r>
              <a:rPr sz="1200" spc="-5" dirty="0" err="1">
                <a:latin typeface="Times New Roman" pitchFamily="18" charset="0"/>
                <a:cs typeface="Times New Roman" pitchFamily="18" charset="0"/>
              </a:rPr>
              <a:t>бюджета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spc="-5" dirty="0" err="1" smtClean="0">
                <a:latin typeface="Times New Roman" pitchFamily="18" charset="0"/>
                <a:cs typeface="Times New Roman" pitchFamily="18" charset="0"/>
              </a:rPr>
              <a:t>Китовского</a:t>
            </a:r>
            <a:r>
              <a:rPr lang="ru-RU" sz="1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 err="1" smtClean="0">
                <a:latin typeface="Times New Roman" pitchFamily="18" charset="0"/>
                <a:cs typeface="Times New Roman" pitchFamily="18" charset="0"/>
              </a:rPr>
              <a:t>сельского</a:t>
            </a:r>
            <a:r>
              <a:rPr sz="1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 err="1" smtClean="0">
                <a:latin typeface="Times New Roman" pitchFamily="18" charset="0"/>
                <a:cs typeface="Times New Roman" pitchFamily="18" charset="0"/>
              </a:rPr>
              <a:t>поселения</a:t>
            </a:r>
            <a:r>
              <a:rPr sz="1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2020 год в сумме 213827,50 руб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.;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на 2021 год в сумме 421125,00 руб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14604" marR="5080" indent="-1270">
              <a:lnSpc>
                <a:spcPct val="100000"/>
              </a:lnSpc>
            </a:pPr>
            <a:r>
              <a:rPr sz="1200" spc="-5" dirty="0" err="1" smtClean="0">
                <a:latin typeface="Times New Roman" pitchFamily="18" charset="0"/>
                <a:cs typeface="Times New Roman" pitchFamily="18" charset="0"/>
              </a:rPr>
              <a:t>Под</a:t>
            </a:r>
            <a:r>
              <a:rPr sz="12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условно утвержденными расходами понимаются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распределенные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плановом периоде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соответствии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с 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классификацией расходов </a:t>
            </a:r>
            <a:r>
              <a:rPr sz="1200" dirty="0">
                <a:latin typeface="Times New Roman" pitchFamily="18" charset="0"/>
                <a:cs typeface="Times New Roman" pitchFamily="18" charset="0"/>
              </a:rPr>
              <a:t>бюджетов бюджетные</a:t>
            </a:r>
            <a:r>
              <a:rPr sz="1200" spc="-11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200" spc="-5" dirty="0">
                <a:latin typeface="Times New Roman" pitchFamily="18" charset="0"/>
                <a:cs typeface="Times New Roman" pitchFamily="18" charset="0"/>
              </a:rPr>
              <a:t>ассигнования</a:t>
            </a:r>
            <a:endParaRPr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66800" y="3797209"/>
            <a:ext cx="304800" cy="1803491"/>
          </a:xfrm>
          <a:custGeom>
            <a:avLst/>
            <a:gdLst/>
            <a:ahLst/>
            <a:cxnLst/>
            <a:rect l="l" t="t" r="r" b="b"/>
            <a:pathLst>
              <a:path w="304800" h="1790700">
                <a:moveTo>
                  <a:pt x="304800" y="0"/>
                </a:moveTo>
                <a:lnTo>
                  <a:pt x="0" y="0"/>
                </a:lnTo>
                <a:lnTo>
                  <a:pt x="0" y="1790700"/>
                </a:lnTo>
                <a:lnTo>
                  <a:pt x="304800" y="1790700"/>
                </a:lnTo>
                <a:lnTo>
                  <a:pt x="304800" y="0"/>
                </a:lnTo>
                <a:close/>
              </a:path>
            </a:pathLst>
          </a:custGeom>
          <a:solidFill>
            <a:srgbClr val="656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514600" y="3810000"/>
            <a:ext cx="304800" cy="1828800"/>
          </a:xfrm>
          <a:custGeom>
            <a:avLst/>
            <a:gdLst/>
            <a:ahLst/>
            <a:cxnLst/>
            <a:rect l="l" t="t" r="r" b="b"/>
            <a:pathLst>
              <a:path w="304800" h="2095500">
                <a:moveTo>
                  <a:pt x="304800" y="0"/>
                </a:moveTo>
                <a:lnTo>
                  <a:pt x="0" y="0"/>
                </a:lnTo>
                <a:lnTo>
                  <a:pt x="0" y="2095500"/>
                </a:lnTo>
                <a:lnTo>
                  <a:pt x="304800" y="2095500"/>
                </a:lnTo>
                <a:lnTo>
                  <a:pt x="304800" y="0"/>
                </a:lnTo>
                <a:close/>
              </a:path>
            </a:pathLst>
          </a:custGeom>
          <a:solidFill>
            <a:srgbClr val="656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810000" y="3657600"/>
            <a:ext cx="304800" cy="1964689"/>
          </a:xfrm>
          <a:custGeom>
            <a:avLst/>
            <a:gdLst/>
            <a:ahLst/>
            <a:cxnLst/>
            <a:rect l="l" t="t" r="r" b="b"/>
            <a:pathLst>
              <a:path w="304800" h="1964689">
                <a:moveTo>
                  <a:pt x="304800" y="0"/>
                </a:moveTo>
                <a:lnTo>
                  <a:pt x="0" y="0"/>
                </a:lnTo>
                <a:lnTo>
                  <a:pt x="0" y="1964436"/>
                </a:lnTo>
                <a:lnTo>
                  <a:pt x="304800" y="1964436"/>
                </a:lnTo>
                <a:lnTo>
                  <a:pt x="304800" y="0"/>
                </a:lnTo>
                <a:close/>
              </a:path>
            </a:pathLst>
          </a:custGeom>
          <a:solidFill>
            <a:srgbClr val="656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228844" y="3694176"/>
            <a:ext cx="306705" cy="1910080"/>
          </a:xfrm>
          <a:custGeom>
            <a:avLst/>
            <a:gdLst/>
            <a:ahLst/>
            <a:cxnLst/>
            <a:rect l="l" t="t" r="r" b="b"/>
            <a:pathLst>
              <a:path w="306704" h="1910079">
                <a:moveTo>
                  <a:pt x="306324" y="0"/>
                </a:moveTo>
                <a:lnTo>
                  <a:pt x="0" y="0"/>
                </a:lnTo>
                <a:lnTo>
                  <a:pt x="0" y="1909572"/>
                </a:lnTo>
                <a:lnTo>
                  <a:pt x="306324" y="1909572"/>
                </a:lnTo>
                <a:lnTo>
                  <a:pt x="306324" y="0"/>
                </a:lnTo>
                <a:close/>
              </a:path>
            </a:pathLst>
          </a:custGeom>
          <a:solidFill>
            <a:srgbClr val="656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603492" y="3662171"/>
            <a:ext cx="304800" cy="1941830"/>
          </a:xfrm>
          <a:custGeom>
            <a:avLst/>
            <a:gdLst/>
            <a:ahLst/>
            <a:cxnLst/>
            <a:rect l="l" t="t" r="r" b="b"/>
            <a:pathLst>
              <a:path w="304800" h="1941829">
                <a:moveTo>
                  <a:pt x="304800" y="0"/>
                </a:moveTo>
                <a:lnTo>
                  <a:pt x="0" y="0"/>
                </a:lnTo>
                <a:lnTo>
                  <a:pt x="0" y="1941576"/>
                </a:lnTo>
                <a:lnTo>
                  <a:pt x="304800" y="1941576"/>
                </a:lnTo>
                <a:lnTo>
                  <a:pt x="304800" y="0"/>
                </a:lnTo>
                <a:close/>
              </a:path>
            </a:pathLst>
          </a:custGeom>
          <a:solidFill>
            <a:srgbClr val="656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71600" y="3662171"/>
            <a:ext cx="306705" cy="1948828"/>
          </a:xfrm>
          <a:custGeom>
            <a:avLst/>
            <a:gdLst/>
            <a:ahLst/>
            <a:cxnLst/>
            <a:rect l="l" t="t" r="r" b="b"/>
            <a:pathLst>
              <a:path w="306705" h="1888489">
                <a:moveTo>
                  <a:pt x="306324" y="0"/>
                </a:moveTo>
                <a:lnTo>
                  <a:pt x="0" y="0"/>
                </a:lnTo>
                <a:lnTo>
                  <a:pt x="0" y="1888236"/>
                </a:lnTo>
                <a:lnTo>
                  <a:pt x="306324" y="1888236"/>
                </a:lnTo>
                <a:lnTo>
                  <a:pt x="306324" y="0"/>
                </a:lnTo>
                <a:close/>
              </a:path>
            </a:pathLst>
          </a:custGeom>
          <a:solidFill>
            <a:srgbClr val="CC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785872" y="3543300"/>
            <a:ext cx="306705" cy="2095500"/>
          </a:xfrm>
          <a:custGeom>
            <a:avLst/>
            <a:gdLst/>
            <a:ahLst/>
            <a:cxnLst/>
            <a:rect l="l" t="t" r="r" b="b"/>
            <a:pathLst>
              <a:path w="306705" h="2095500">
                <a:moveTo>
                  <a:pt x="306324" y="0"/>
                </a:moveTo>
                <a:lnTo>
                  <a:pt x="0" y="0"/>
                </a:lnTo>
                <a:lnTo>
                  <a:pt x="0" y="2095500"/>
                </a:lnTo>
                <a:lnTo>
                  <a:pt x="306324" y="2095500"/>
                </a:lnTo>
                <a:lnTo>
                  <a:pt x="306324" y="0"/>
                </a:lnTo>
                <a:close/>
              </a:path>
            </a:pathLst>
          </a:custGeom>
          <a:solidFill>
            <a:srgbClr val="CC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4114800" y="3657600"/>
            <a:ext cx="304800" cy="1964689"/>
          </a:xfrm>
          <a:custGeom>
            <a:avLst/>
            <a:gdLst/>
            <a:ahLst/>
            <a:cxnLst/>
            <a:rect l="l" t="t" r="r" b="b"/>
            <a:pathLst>
              <a:path w="304800" h="1964689">
                <a:moveTo>
                  <a:pt x="304800" y="0"/>
                </a:moveTo>
                <a:lnTo>
                  <a:pt x="0" y="0"/>
                </a:lnTo>
                <a:lnTo>
                  <a:pt x="0" y="1964436"/>
                </a:lnTo>
                <a:lnTo>
                  <a:pt x="304800" y="1964436"/>
                </a:lnTo>
                <a:lnTo>
                  <a:pt x="304800" y="0"/>
                </a:lnTo>
                <a:close/>
              </a:path>
            </a:pathLst>
          </a:custGeom>
          <a:solidFill>
            <a:srgbClr val="CC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535167" y="3694176"/>
            <a:ext cx="304800" cy="1910080"/>
          </a:xfrm>
          <a:custGeom>
            <a:avLst/>
            <a:gdLst/>
            <a:ahLst/>
            <a:cxnLst/>
            <a:rect l="l" t="t" r="r" b="b"/>
            <a:pathLst>
              <a:path w="304800" h="1910079">
                <a:moveTo>
                  <a:pt x="304800" y="0"/>
                </a:moveTo>
                <a:lnTo>
                  <a:pt x="0" y="0"/>
                </a:lnTo>
                <a:lnTo>
                  <a:pt x="0" y="1909572"/>
                </a:lnTo>
                <a:lnTo>
                  <a:pt x="304800" y="1909572"/>
                </a:lnTo>
                <a:lnTo>
                  <a:pt x="304800" y="0"/>
                </a:lnTo>
                <a:close/>
              </a:path>
            </a:pathLst>
          </a:custGeom>
          <a:solidFill>
            <a:srgbClr val="CC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908292" y="3662171"/>
            <a:ext cx="306705" cy="1941830"/>
          </a:xfrm>
          <a:custGeom>
            <a:avLst/>
            <a:gdLst/>
            <a:ahLst/>
            <a:cxnLst/>
            <a:rect l="l" t="t" r="r" b="b"/>
            <a:pathLst>
              <a:path w="306704" h="1941829">
                <a:moveTo>
                  <a:pt x="306324" y="0"/>
                </a:moveTo>
                <a:lnTo>
                  <a:pt x="0" y="0"/>
                </a:lnTo>
                <a:lnTo>
                  <a:pt x="0" y="1941576"/>
                </a:lnTo>
                <a:lnTo>
                  <a:pt x="306324" y="1941576"/>
                </a:lnTo>
                <a:lnTo>
                  <a:pt x="306324" y="0"/>
                </a:lnTo>
                <a:close/>
              </a:path>
            </a:pathLst>
          </a:custGeom>
          <a:solidFill>
            <a:srgbClr val="CC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717548" y="5603747"/>
            <a:ext cx="304800" cy="97790"/>
          </a:xfrm>
          <a:custGeom>
            <a:avLst/>
            <a:gdLst/>
            <a:ahLst/>
            <a:cxnLst/>
            <a:rect l="l" t="t" r="r" b="b"/>
            <a:pathLst>
              <a:path w="304800" h="97789">
                <a:moveTo>
                  <a:pt x="0" y="0"/>
                </a:moveTo>
                <a:lnTo>
                  <a:pt x="304800" y="0"/>
                </a:lnTo>
                <a:lnTo>
                  <a:pt x="304800" y="97535"/>
                </a:lnTo>
                <a:lnTo>
                  <a:pt x="0" y="97535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832103" y="5370576"/>
            <a:ext cx="45720" cy="0"/>
          </a:xfrm>
          <a:custGeom>
            <a:avLst/>
            <a:gdLst/>
            <a:ahLst/>
            <a:cxnLst/>
            <a:rect l="l" t="t" r="r" b="b"/>
            <a:pathLst>
              <a:path w="45719">
                <a:moveTo>
                  <a:pt x="0" y="0"/>
                </a:moveTo>
                <a:lnTo>
                  <a:pt x="45720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877824" y="5603747"/>
            <a:ext cx="6870700" cy="0"/>
          </a:xfrm>
          <a:custGeom>
            <a:avLst/>
            <a:gdLst/>
            <a:ahLst/>
            <a:cxnLst/>
            <a:rect l="l" t="t" r="r" b="b"/>
            <a:pathLst>
              <a:path w="6870700">
                <a:moveTo>
                  <a:pt x="0" y="0"/>
                </a:moveTo>
                <a:lnTo>
                  <a:pt x="6870192" y="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877824" y="5603747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2250948" y="5603747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625596" y="5603747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5000244" y="5603747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374891" y="5603747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7748016" y="5603747"/>
            <a:ext cx="0" cy="45720"/>
          </a:xfrm>
          <a:custGeom>
            <a:avLst/>
            <a:gdLst/>
            <a:ahLst/>
            <a:cxnLst/>
            <a:rect l="l" t="t" r="r" b="b"/>
            <a:pathLst>
              <a:path h="45720">
                <a:moveTo>
                  <a:pt x="0" y="0"/>
                </a:moveTo>
                <a:lnTo>
                  <a:pt x="0" y="45719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685800" y="4599148"/>
            <a:ext cx="819557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9414867,54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057400" y="4447053"/>
            <a:ext cx="822301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9445176,90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429000" y="4512433"/>
            <a:ext cx="82504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9585469,40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4800600" y="4540170"/>
            <a:ext cx="827787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8754521,80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172201" y="4524168"/>
            <a:ext cx="8305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8623966,80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1219200" y="3751804"/>
            <a:ext cx="91439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10124229,82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2690750" y="3544388"/>
            <a:ext cx="8906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10473267,90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065093" y="3675147"/>
            <a:ext cx="811707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9585469,40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410480" y="3730621"/>
            <a:ext cx="91412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8754521,80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784823" y="3698464"/>
            <a:ext cx="911377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8623966,80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838200" y="5381113"/>
            <a:ext cx="6934200" cy="48859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577850">
              <a:lnSpc>
                <a:spcPct val="100000"/>
              </a:lnSpc>
              <a:spcBef>
                <a:spcPts val="53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-709362,28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  <a:tabLst>
                <a:tab pos="1372870" algn="l"/>
                <a:tab pos="2645410" algn="l"/>
                <a:tab pos="4019550" algn="l"/>
                <a:tab pos="5393690" algn="l"/>
              </a:tabLst>
            </a:pPr>
            <a:r>
              <a:rPr sz="1200" spc="-30" dirty="0" smtClean="0">
                <a:latin typeface="Arial"/>
                <a:cs typeface="Arial"/>
              </a:rPr>
              <a:t>201</a:t>
            </a:r>
            <a:r>
              <a:rPr lang="ru-RU" sz="1200" spc="-30" dirty="0" smtClean="0">
                <a:latin typeface="Arial"/>
                <a:cs typeface="Arial"/>
              </a:rPr>
              <a:t>7</a:t>
            </a:r>
            <a:r>
              <a:rPr sz="1200" spc="-30" dirty="0" smtClean="0">
                <a:latin typeface="Arial"/>
                <a:cs typeface="Arial"/>
              </a:rPr>
              <a:t>г</a:t>
            </a:r>
            <a:r>
              <a:rPr sz="1200" spc="-30" dirty="0">
                <a:latin typeface="Arial"/>
                <a:cs typeface="Arial"/>
              </a:rPr>
              <a:t>.</a:t>
            </a:r>
            <a:r>
              <a:rPr sz="1200" spc="-15" dirty="0">
                <a:latin typeface="Arial"/>
                <a:cs typeface="Arial"/>
              </a:rPr>
              <a:t> </a:t>
            </a:r>
            <a:r>
              <a:rPr sz="1200" dirty="0">
                <a:latin typeface="Arial"/>
                <a:cs typeface="Arial"/>
              </a:rPr>
              <a:t>Факт	</a:t>
            </a:r>
            <a:r>
              <a:rPr sz="1200" spc="-30" dirty="0" smtClean="0">
                <a:latin typeface="Arial"/>
                <a:cs typeface="Arial"/>
              </a:rPr>
              <a:t>201</a:t>
            </a:r>
            <a:r>
              <a:rPr lang="ru-RU" sz="1200" spc="-30" dirty="0" smtClean="0">
                <a:latin typeface="Arial"/>
                <a:cs typeface="Arial"/>
              </a:rPr>
              <a:t>8</a:t>
            </a:r>
            <a:r>
              <a:rPr sz="1200" spc="-30" dirty="0" smtClean="0">
                <a:latin typeface="Arial"/>
                <a:cs typeface="Arial"/>
              </a:rPr>
              <a:t>г</a:t>
            </a:r>
            <a:r>
              <a:rPr sz="1200" spc="-30" dirty="0">
                <a:latin typeface="Arial"/>
                <a:cs typeface="Arial"/>
              </a:rPr>
              <a:t>.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План	</a:t>
            </a:r>
            <a:r>
              <a:rPr sz="1200" spc="-30" dirty="0" smtClean="0">
                <a:latin typeface="Arial"/>
                <a:cs typeface="Arial"/>
              </a:rPr>
              <a:t>201</a:t>
            </a:r>
            <a:r>
              <a:rPr lang="ru-RU" sz="1200" spc="-30" dirty="0" smtClean="0">
                <a:latin typeface="Arial"/>
                <a:cs typeface="Arial"/>
              </a:rPr>
              <a:t>9г</a:t>
            </a:r>
            <a:r>
              <a:rPr sz="1200" spc="-30" dirty="0" smtClean="0">
                <a:latin typeface="Arial"/>
                <a:cs typeface="Arial"/>
              </a:rPr>
              <a:t>.</a:t>
            </a:r>
            <a:r>
              <a:rPr sz="1200" spc="-10" dirty="0" smtClean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Прогноз	</a:t>
            </a:r>
            <a:r>
              <a:rPr sz="1200" spc="-30" dirty="0" smtClean="0">
                <a:latin typeface="Arial"/>
                <a:cs typeface="Arial"/>
              </a:rPr>
              <a:t>20</a:t>
            </a:r>
            <a:r>
              <a:rPr lang="ru-RU" sz="1200" spc="-30" dirty="0" smtClean="0">
                <a:latin typeface="Arial"/>
                <a:cs typeface="Arial"/>
              </a:rPr>
              <a:t>20</a:t>
            </a:r>
            <a:r>
              <a:rPr sz="1200" spc="-30" dirty="0" smtClean="0">
                <a:latin typeface="Arial"/>
                <a:cs typeface="Arial"/>
              </a:rPr>
              <a:t>г</a:t>
            </a:r>
            <a:r>
              <a:rPr sz="1200" spc="-30" dirty="0">
                <a:latin typeface="Arial"/>
                <a:cs typeface="Arial"/>
              </a:rPr>
              <a:t>.</a:t>
            </a:r>
            <a:r>
              <a:rPr sz="1200" spc="-1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Прогноз	</a:t>
            </a:r>
            <a:r>
              <a:rPr sz="1200" spc="-30" dirty="0" smtClean="0">
                <a:latin typeface="Arial"/>
                <a:cs typeface="Arial"/>
              </a:rPr>
              <a:t>202</a:t>
            </a:r>
            <a:r>
              <a:rPr lang="ru-RU" sz="1200" spc="-30" dirty="0" smtClean="0">
                <a:latin typeface="Arial"/>
                <a:cs typeface="Arial"/>
              </a:rPr>
              <a:t>1</a:t>
            </a:r>
            <a:r>
              <a:rPr sz="1200" spc="-30" dirty="0" smtClean="0">
                <a:latin typeface="Arial"/>
                <a:cs typeface="Arial"/>
              </a:rPr>
              <a:t>г</a:t>
            </a:r>
            <a:r>
              <a:rPr sz="1200" spc="-30" dirty="0">
                <a:latin typeface="Arial"/>
                <a:cs typeface="Arial"/>
              </a:rPr>
              <a:t>.</a:t>
            </a:r>
            <a:r>
              <a:rPr sz="1200" spc="-6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Прогноз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7851647" y="4501896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6200" y="0"/>
                </a:lnTo>
                <a:lnTo>
                  <a:pt x="76200" y="76199"/>
                </a:lnTo>
                <a:lnTo>
                  <a:pt x="0" y="76199"/>
                </a:lnTo>
                <a:lnTo>
                  <a:pt x="0" y="0"/>
                </a:lnTo>
                <a:close/>
              </a:path>
            </a:pathLst>
          </a:custGeom>
          <a:solidFill>
            <a:srgbClr val="6565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7851647" y="4745735"/>
            <a:ext cx="76200" cy="78105"/>
          </a:xfrm>
          <a:custGeom>
            <a:avLst/>
            <a:gdLst/>
            <a:ahLst/>
            <a:cxnLst/>
            <a:rect l="l" t="t" r="r" b="b"/>
            <a:pathLst>
              <a:path w="76200" h="78104">
                <a:moveTo>
                  <a:pt x="0" y="0"/>
                </a:moveTo>
                <a:lnTo>
                  <a:pt x="76200" y="0"/>
                </a:lnTo>
                <a:lnTo>
                  <a:pt x="76200" y="77724"/>
                </a:lnTo>
                <a:lnTo>
                  <a:pt x="0" y="77724"/>
                </a:lnTo>
                <a:lnTo>
                  <a:pt x="0" y="0"/>
                </a:lnTo>
                <a:close/>
              </a:path>
            </a:pathLst>
          </a:custGeom>
          <a:solidFill>
            <a:srgbClr val="CC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7851647" y="4991100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6200" y="0"/>
                </a:lnTo>
                <a:lnTo>
                  <a:pt x="76200" y="76200"/>
                </a:lnTo>
                <a:lnTo>
                  <a:pt x="0" y="76200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 txBox="1"/>
          <p:nvPr/>
        </p:nvSpPr>
        <p:spPr>
          <a:xfrm>
            <a:off x="7948461" y="4366699"/>
            <a:ext cx="651510" cy="760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900"/>
              </a:lnSpc>
              <a:spcBef>
                <a:spcPts val="100"/>
              </a:spcBef>
            </a:pPr>
            <a:r>
              <a:rPr sz="1200" spc="-15" dirty="0">
                <a:latin typeface="Arial"/>
                <a:cs typeface="Arial"/>
              </a:rPr>
              <a:t>доходы  </a:t>
            </a:r>
            <a:r>
              <a:rPr sz="1200" spc="-10" dirty="0">
                <a:latin typeface="Arial"/>
                <a:cs typeface="Arial"/>
              </a:rPr>
              <a:t>расходы  </a:t>
            </a:r>
            <a:r>
              <a:rPr sz="1200" spc="-5" dirty="0">
                <a:latin typeface="Arial"/>
                <a:cs typeface="Arial"/>
              </a:rPr>
              <a:t>д</a:t>
            </a:r>
            <a:r>
              <a:rPr sz="1200" dirty="0">
                <a:latin typeface="Arial"/>
                <a:cs typeface="Arial"/>
              </a:rPr>
              <a:t>е</a:t>
            </a:r>
            <a:r>
              <a:rPr sz="1200" spc="-5" dirty="0">
                <a:latin typeface="Arial"/>
                <a:cs typeface="Arial"/>
              </a:rPr>
              <a:t>ф</a:t>
            </a:r>
            <a:r>
              <a:rPr sz="1200" dirty="0">
                <a:latin typeface="Arial"/>
                <a:cs typeface="Arial"/>
              </a:rPr>
              <a:t>и</a:t>
            </a:r>
            <a:r>
              <a:rPr sz="1200" spc="-5" dirty="0">
                <a:latin typeface="Arial"/>
                <a:cs typeface="Arial"/>
              </a:rPr>
              <a:t>ц</a:t>
            </a:r>
            <a:r>
              <a:rPr sz="1200" dirty="0">
                <a:latin typeface="Arial"/>
                <a:cs typeface="Arial"/>
              </a:rPr>
              <a:t>ит</a:t>
            </a:r>
          </a:p>
        </p:txBody>
      </p:sp>
      <p:sp>
        <p:nvSpPr>
          <p:cNvPr id="55" name="object 64"/>
          <p:cNvSpPr/>
          <p:nvPr/>
        </p:nvSpPr>
        <p:spPr>
          <a:xfrm flipH="1">
            <a:off x="7848597" y="5181600"/>
            <a:ext cx="76202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76200" y="0"/>
                </a:lnTo>
                <a:lnTo>
                  <a:pt x="76200" y="76200"/>
                </a:lnTo>
                <a:lnTo>
                  <a:pt x="0" y="762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Прямоугольник 55"/>
          <p:cNvSpPr/>
          <p:nvPr/>
        </p:nvSpPr>
        <p:spPr>
          <a:xfrm>
            <a:off x="7848600" y="5029200"/>
            <a:ext cx="914400" cy="339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33900"/>
              </a:lnSpc>
              <a:spcBef>
                <a:spcPts val="100"/>
              </a:spcBef>
            </a:pPr>
            <a:r>
              <a:rPr lang="ru-RU" sz="1200" spc="-5" dirty="0" err="1" smtClean="0">
                <a:latin typeface="Arial"/>
                <a:cs typeface="Arial"/>
              </a:rPr>
              <a:t>профицит</a:t>
            </a:r>
            <a:endParaRPr lang="ru-RU" sz="1200" dirty="0">
              <a:latin typeface="Arial"/>
              <a:cs typeface="Arial"/>
            </a:endParaRPr>
          </a:p>
        </p:txBody>
      </p:sp>
      <p:sp>
        <p:nvSpPr>
          <p:cNvPr id="57" name="object 28"/>
          <p:cNvSpPr/>
          <p:nvPr/>
        </p:nvSpPr>
        <p:spPr>
          <a:xfrm>
            <a:off x="3124200" y="5562600"/>
            <a:ext cx="304800" cy="111253"/>
          </a:xfrm>
          <a:custGeom>
            <a:avLst/>
            <a:gdLst/>
            <a:ahLst/>
            <a:cxnLst/>
            <a:rect l="l" t="t" r="r" b="b"/>
            <a:pathLst>
              <a:path w="304800" h="97789">
                <a:moveTo>
                  <a:pt x="0" y="0"/>
                </a:moveTo>
                <a:lnTo>
                  <a:pt x="304800" y="0"/>
                </a:lnTo>
                <a:lnTo>
                  <a:pt x="304800" y="97535"/>
                </a:lnTo>
                <a:lnTo>
                  <a:pt x="0" y="97535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Прямоугольник 57"/>
          <p:cNvSpPr/>
          <p:nvPr/>
        </p:nvSpPr>
        <p:spPr>
          <a:xfrm>
            <a:off x="2895600" y="5334000"/>
            <a:ext cx="10496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b="1" spc="-5" dirty="0" smtClean="0">
                <a:latin typeface="Arial"/>
                <a:cs typeface="Arial"/>
              </a:rPr>
              <a:t>-1028091,00</a:t>
            </a:r>
            <a:endParaRPr lang="ru-RU" sz="12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35149" y="149301"/>
            <a:ext cx="1008849" cy="6153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302"/>
            <a:ext cx="7178675" cy="615950"/>
          </a:xfrm>
          <a:custGeom>
            <a:avLst/>
            <a:gdLst/>
            <a:ahLst/>
            <a:cxnLst/>
            <a:rect l="l" t="t" r="r" b="b"/>
            <a:pathLst>
              <a:path w="7178675" h="615950">
                <a:moveTo>
                  <a:pt x="7075614" y="0"/>
                </a:moveTo>
                <a:lnTo>
                  <a:pt x="102552" y="0"/>
                </a:lnTo>
                <a:lnTo>
                  <a:pt x="62632" y="8058"/>
                </a:lnTo>
                <a:lnTo>
                  <a:pt x="30035" y="30035"/>
                </a:lnTo>
                <a:lnTo>
                  <a:pt x="8058" y="62632"/>
                </a:lnTo>
                <a:lnTo>
                  <a:pt x="0" y="102552"/>
                </a:lnTo>
                <a:lnTo>
                  <a:pt x="0" y="512775"/>
                </a:lnTo>
                <a:lnTo>
                  <a:pt x="8058" y="552694"/>
                </a:lnTo>
                <a:lnTo>
                  <a:pt x="30035" y="585292"/>
                </a:lnTo>
                <a:lnTo>
                  <a:pt x="62632" y="607269"/>
                </a:lnTo>
                <a:lnTo>
                  <a:pt x="102552" y="615327"/>
                </a:lnTo>
                <a:lnTo>
                  <a:pt x="7075614" y="615327"/>
                </a:lnTo>
                <a:lnTo>
                  <a:pt x="7115536" y="607269"/>
                </a:lnTo>
                <a:lnTo>
                  <a:pt x="7148137" y="585292"/>
                </a:lnTo>
                <a:lnTo>
                  <a:pt x="7170119" y="552694"/>
                </a:lnTo>
                <a:lnTo>
                  <a:pt x="7178179" y="512775"/>
                </a:lnTo>
                <a:lnTo>
                  <a:pt x="7178179" y="102552"/>
                </a:lnTo>
                <a:lnTo>
                  <a:pt x="7170119" y="62632"/>
                </a:lnTo>
                <a:lnTo>
                  <a:pt x="7148137" y="30035"/>
                </a:lnTo>
                <a:lnTo>
                  <a:pt x="7115536" y="8058"/>
                </a:lnTo>
                <a:lnTo>
                  <a:pt x="7075614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41278" y="149302"/>
            <a:ext cx="7178675" cy="615950"/>
          </a:xfrm>
          <a:custGeom>
            <a:avLst/>
            <a:gdLst/>
            <a:ahLst/>
            <a:cxnLst/>
            <a:rect l="l" t="t" r="r" b="b"/>
            <a:pathLst>
              <a:path w="7178675" h="615950">
                <a:moveTo>
                  <a:pt x="0" y="102552"/>
                </a:moveTo>
                <a:lnTo>
                  <a:pt x="8058" y="62632"/>
                </a:lnTo>
                <a:lnTo>
                  <a:pt x="30035" y="30035"/>
                </a:lnTo>
                <a:lnTo>
                  <a:pt x="62632" y="8058"/>
                </a:lnTo>
                <a:lnTo>
                  <a:pt x="102552" y="0"/>
                </a:lnTo>
                <a:lnTo>
                  <a:pt x="7075614" y="0"/>
                </a:lnTo>
                <a:lnTo>
                  <a:pt x="7115536" y="8058"/>
                </a:lnTo>
                <a:lnTo>
                  <a:pt x="7148137" y="30035"/>
                </a:lnTo>
                <a:lnTo>
                  <a:pt x="7170119" y="62632"/>
                </a:lnTo>
                <a:lnTo>
                  <a:pt x="7178179" y="102552"/>
                </a:lnTo>
                <a:lnTo>
                  <a:pt x="7178179" y="512775"/>
                </a:lnTo>
                <a:lnTo>
                  <a:pt x="7170119" y="552694"/>
                </a:lnTo>
                <a:lnTo>
                  <a:pt x="7148137" y="585292"/>
                </a:lnTo>
                <a:lnTo>
                  <a:pt x="7115536" y="607269"/>
                </a:lnTo>
                <a:lnTo>
                  <a:pt x="7075614" y="615327"/>
                </a:lnTo>
                <a:lnTo>
                  <a:pt x="102552" y="615327"/>
                </a:lnTo>
                <a:lnTo>
                  <a:pt x="62632" y="607269"/>
                </a:lnTo>
                <a:lnTo>
                  <a:pt x="30035" y="585292"/>
                </a:lnTo>
                <a:lnTo>
                  <a:pt x="8058" y="552694"/>
                </a:lnTo>
                <a:lnTo>
                  <a:pt x="0" y="512775"/>
                </a:lnTo>
                <a:lnTo>
                  <a:pt x="0" y="102552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053978" y="162322"/>
            <a:ext cx="71532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9650" marR="508000" indent="-495934">
              <a:lnSpc>
                <a:spcPct val="100000"/>
              </a:lnSpc>
              <a:spcBef>
                <a:spcPts val="100"/>
              </a:spcBef>
            </a:pPr>
            <a:r>
              <a:rPr sz="1800" b="1" dirty="0" err="1" smtClean="0">
                <a:solidFill>
                  <a:schemeClr val="bg1"/>
                </a:solidFill>
                <a:effectLst/>
              </a:rPr>
              <a:t>Доходы</a:t>
            </a:r>
            <a:r>
              <a:rPr lang="ru-RU" sz="1800" b="1" dirty="0" smtClean="0">
                <a:solidFill>
                  <a:schemeClr val="bg1"/>
                </a:solidFill>
                <a:effectLst/>
              </a:rPr>
              <a:t> </a:t>
            </a:r>
            <a:r>
              <a:rPr sz="1800" b="1" dirty="0" smtClean="0">
                <a:solidFill>
                  <a:schemeClr val="bg1"/>
                </a:solidFill>
                <a:effectLst/>
              </a:rPr>
              <a:t> </a:t>
            </a:r>
            <a:r>
              <a:rPr sz="1800" b="1" spc="-5" dirty="0" err="1">
                <a:solidFill>
                  <a:schemeClr val="bg1"/>
                </a:solidFill>
                <a:effectLst/>
              </a:rPr>
              <a:t>бюджета</a:t>
            </a:r>
            <a:r>
              <a:rPr sz="1800" b="1" spc="-5" dirty="0">
                <a:solidFill>
                  <a:schemeClr val="bg1"/>
                </a:solidFill>
                <a:effectLst/>
              </a:rPr>
              <a:t> </a:t>
            </a:r>
            <a:r>
              <a:rPr lang="ru-RU" sz="1800" b="1" spc="-5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1800" b="1" spc="-5" dirty="0" err="1" smtClean="0">
                <a:solidFill>
                  <a:schemeClr val="bg1"/>
                </a:solidFill>
                <a:effectLst/>
              </a:rPr>
              <a:t>Китовского</a:t>
            </a:r>
            <a:r>
              <a:rPr lang="ru-RU" sz="1800" b="1" spc="-5" dirty="0" smtClean="0">
                <a:solidFill>
                  <a:schemeClr val="bg1"/>
                </a:solidFill>
                <a:effectLst/>
              </a:rPr>
              <a:t> </a:t>
            </a:r>
            <a:r>
              <a:rPr sz="1800" b="1" spc="-5" dirty="0" smtClean="0">
                <a:solidFill>
                  <a:schemeClr val="bg1"/>
                </a:solidFill>
                <a:effectLst/>
              </a:rPr>
              <a:t> </a:t>
            </a:r>
            <a:r>
              <a:rPr sz="1800" b="1" spc="-5" dirty="0">
                <a:solidFill>
                  <a:schemeClr val="bg1"/>
                </a:solidFill>
                <a:effectLst/>
              </a:rPr>
              <a:t>сельского  поселения </a:t>
            </a:r>
            <a:r>
              <a:rPr sz="1800" b="1" dirty="0">
                <a:solidFill>
                  <a:schemeClr val="bg1"/>
                </a:solidFill>
                <a:effectLst/>
              </a:rPr>
              <a:t>в </a:t>
            </a:r>
            <a:r>
              <a:rPr sz="1800" b="1" spc="-5" dirty="0">
                <a:solidFill>
                  <a:schemeClr val="bg1"/>
                </a:solidFill>
                <a:effectLst/>
              </a:rPr>
              <a:t>2016 </a:t>
            </a:r>
            <a:r>
              <a:rPr sz="1800" b="1" dirty="0">
                <a:solidFill>
                  <a:schemeClr val="bg1"/>
                </a:solidFill>
                <a:effectLst/>
              </a:rPr>
              <a:t>- </a:t>
            </a:r>
            <a:r>
              <a:rPr sz="1800" b="1" spc="-5" dirty="0">
                <a:solidFill>
                  <a:schemeClr val="bg1"/>
                </a:solidFill>
                <a:effectLst/>
              </a:rPr>
              <a:t>2020 </a:t>
            </a:r>
            <a:r>
              <a:rPr sz="1800" b="1" dirty="0">
                <a:solidFill>
                  <a:schemeClr val="bg1"/>
                </a:solidFill>
                <a:effectLst/>
              </a:rPr>
              <a:t>годах, </a:t>
            </a:r>
            <a:r>
              <a:rPr lang="ru-RU" sz="1800" b="1" dirty="0" smtClean="0">
                <a:solidFill>
                  <a:schemeClr val="bg1"/>
                </a:solidFill>
                <a:effectLst/>
              </a:rPr>
              <a:t> </a:t>
            </a:r>
            <a:r>
              <a:rPr sz="1800" b="1" spc="-5" dirty="0" err="1" smtClean="0">
                <a:solidFill>
                  <a:schemeClr val="bg1"/>
                </a:solidFill>
                <a:effectLst/>
              </a:rPr>
              <a:t>руб</a:t>
            </a:r>
            <a:r>
              <a:rPr sz="1800" b="1" spc="-5" dirty="0">
                <a:solidFill>
                  <a:schemeClr val="bg1"/>
                </a:solidFill>
                <a:effectLst/>
              </a:rPr>
              <a:t>.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157391"/>
              </p:ext>
            </p:extLst>
          </p:nvPr>
        </p:nvGraphicFramePr>
        <p:xfrm>
          <a:off x="342899" y="1066800"/>
          <a:ext cx="8572498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297"/>
                <a:gridCol w="962222"/>
                <a:gridCol w="962222"/>
                <a:gridCol w="769777"/>
                <a:gridCol w="833926"/>
                <a:gridCol w="769777"/>
                <a:gridCol w="833926"/>
                <a:gridCol w="769777"/>
                <a:gridCol w="810574"/>
              </a:tblGrid>
              <a:tr h="15827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ПОКАЗАТЕЛИ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Отчет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2017 год 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Оценка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2018 год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 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2019 год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Отклонение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2019 к 2018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в %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2020 год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Отклонение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2020 к 2019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 %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 </a:t>
                      </a:r>
                    </a:p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2021 год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Отклонение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2021 к 2020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 %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</a:tr>
              <a:tr h="861879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Налоговые</a:t>
                      </a:r>
                      <a:r>
                        <a:rPr lang="ru-RU" sz="1200" b="1" baseline="0" dirty="0" smtClean="0">
                          <a:latin typeface="Arial Narrow" panose="020B0606020202030204" pitchFamily="34" charset="0"/>
                        </a:rPr>
                        <a:t> и неналоговые доходы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2271,0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1953,3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1849,2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94,3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1849,2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1849,2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846208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межбюджетные трансферты: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150,1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341,7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275,5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80,6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50145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дотации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6592,3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6909,6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6812,4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98,6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6703,9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98,4</a:t>
                      </a:r>
                      <a:endParaRPr lang="ru-RU" sz="1200" b="0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6573,3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98,0</a:t>
                      </a:r>
                      <a:endParaRPr lang="ru-RU" sz="1200" b="0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145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субвенции</a:t>
                      </a: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138,7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157,6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201,4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127,8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201,4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201,4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687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субсидии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252,6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402,8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446,8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0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110,9</a:t>
                      </a:r>
                      <a:endParaRPr lang="ru-RU" sz="1200" b="0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41278" y="149302"/>
            <a:ext cx="7178675" cy="831850"/>
          </a:xfrm>
          <a:custGeom>
            <a:avLst/>
            <a:gdLst/>
            <a:ahLst/>
            <a:cxnLst/>
            <a:rect l="l" t="t" r="r" b="b"/>
            <a:pathLst>
              <a:path w="7178675" h="831850">
                <a:moveTo>
                  <a:pt x="7039609" y="0"/>
                </a:moveTo>
                <a:lnTo>
                  <a:pt x="138557" y="0"/>
                </a:lnTo>
                <a:lnTo>
                  <a:pt x="94764" y="7063"/>
                </a:lnTo>
                <a:lnTo>
                  <a:pt x="56729" y="26731"/>
                </a:lnTo>
                <a:lnTo>
                  <a:pt x="26735" y="56723"/>
                </a:lnTo>
                <a:lnTo>
                  <a:pt x="7064" y="94759"/>
                </a:lnTo>
                <a:lnTo>
                  <a:pt x="0" y="138556"/>
                </a:lnTo>
                <a:lnTo>
                  <a:pt x="0" y="692797"/>
                </a:lnTo>
                <a:lnTo>
                  <a:pt x="7064" y="736595"/>
                </a:lnTo>
                <a:lnTo>
                  <a:pt x="26735" y="774630"/>
                </a:lnTo>
                <a:lnTo>
                  <a:pt x="56729" y="804623"/>
                </a:lnTo>
                <a:lnTo>
                  <a:pt x="94764" y="824291"/>
                </a:lnTo>
                <a:lnTo>
                  <a:pt x="138557" y="831354"/>
                </a:lnTo>
                <a:lnTo>
                  <a:pt x="7039609" y="831354"/>
                </a:lnTo>
                <a:lnTo>
                  <a:pt x="7083408" y="824291"/>
                </a:lnTo>
                <a:lnTo>
                  <a:pt x="7121447" y="804623"/>
                </a:lnTo>
                <a:lnTo>
                  <a:pt x="7151443" y="774630"/>
                </a:lnTo>
                <a:lnTo>
                  <a:pt x="7171115" y="736595"/>
                </a:lnTo>
                <a:lnTo>
                  <a:pt x="7178179" y="692797"/>
                </a:lnTo>
                <a:lnTo>
                  <a:pt x="7178179" y="138556"/>
                </a:lnTo>
                <a:lnTo>
                  <a:pt x="7171115" y="94759"/>
                </a:lnTo>
                <a:lnTo>
                  <a:pt x="7151443" y="56723"/>
                </a:lnTo>
                <a:lnTo>
                  <a:pt x="7121447" y="26731"/>
                </a:lnTo>
                <a:lnTo>
                  <a:pt x="7083408" y="7063"/>
                </a:lnTo>
                <a:lnTo>
                  <a:pt x="7039609" y="0"/>
                </a:lnTo>
                <a:close/>
              </a:path>
            </a:pathLst>
          </a:custGeom>
          <a:solidFill>
            <a:srgbClr val="0000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302"/>
            <a:ext cx="7178675" cy="831850"/>
          </a:xfrm>
          <a:custGeom>
            <a:avLst/>
            <a:gdLst/>
            <a:ahLst/>
            <a:cxnLst/>
            <a:rect l="l" t="t" r="r" b="b"/>
            <a:pathLst>
              <a:path w="7178675" h="831850">
                <a:moveTo>
                  <a:pt x="0" y="138556"/>
                </a:moveTo>
                <a:lnTo>
                  <a:pt x="7064" y="94759"/>
                </a:lnTo>
                <a:lnTo>
                  <a:pt x="26735" y="56723"/>
                </a:lnTo>
                <a:lnTo>
                  <a:pt x="56729" y="26731"/>
                </a:lnTo>
                <a:lnTo>
                  <a:pt x="94764" y="7063"/>
                </a:lnTo>
                <a:lnTo>
                  <a:pt x="138557" y="0"/>
                </a:lnTo>
                <a:lnTo>
                  <a:pt x="7039609" y="0"/>
                </a:lnTo>
                <a:lnTo>
                  <a:pt x="7083408" y="7063"/>
                </a:lnTo>
                <a:lnTo>
                  <a:pt x="7121447" y="26731"/>
                </a:lnTo>
                <a:lnTo>
                  <a:pt x="7151443" y="56723"/>
                </a:lnTo>
                <a:lnTo>
                  <a:pt x="7171115" y="94759"/>
                </a:lnTo>
                <a:lnTo>
                  <a:pt x="7178179" y="138556"/>
                </a:lnTo>
                <a:lnTo>
                  <a:pt x="7178179" y="692797"/>
                </a:lnTo>
                <a:lnTo>
                  <a:pt x="7171115" y="736595"/>
                </a:lnTo>
                <a:lnTo>
                  <a:pt x="7151443" y="774630"/>
                </a:lnTo>
                <a:lnTo>
                  <a:pt x="7121447" y="804623"/>
                </a:lnTo>
                <a:lnTo>
                  <a:pt x="7083408" y="824291"/>
                </a:lnTo>
                <a:lnTo>
                  <a:pt x="7039609" y="831354"/>
                </a:lnTo>
                <a:lnTo>
                  <a:pt x="138557" y="831354"/>
                </a:lnTo>
                <a:lnTo>
                  <a:pt x="94764" y="824291"/>
                </a:lnTo>
                <a:lnTo>
                  <a:pt x="56729" y="804623"/>
                </a:lnTo>
                <a:lnTo>
                  <a:pt x="26735" y="774630"/>
                </a:lnTo>
                <a:lnTo>
                  <a:pt x="7064" y="736595"/>
                </a:lnTo>
                <a:lnTo>
                  <a:pt x="0" y="692797"/>
                </a:lnTo>
                <a:lnTo>
                  <a:pt x="0" y="138556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524001" y="205740"/>
            <a:ext cx="660177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Структура доходов бюджета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lang="ru-RU"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сельского поселения в 2019-2021 годах</a:t>
            </a:r>
            <a:endParaRPr sz="1800" dirty="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208000" y="149301"/>
            <a:ext cx="935999" cy="8279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441119" y="577221"/>
            <a:ext cx="423545" cy="1168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b="1" spc="-5" dirty="0">
                <a:latin typeface="Bookman Old Style"/>
                <a:cs typeface="Bookman Old Style"/>
              </a:rPr>
              <a:t>БЮДЖЕТ</a:t>
            </a:r>
            <a:endParaRPr sz="600">
              <a:latin typeface="Bookman Old Style"/>
              <a:cs typeface="Bookman Old Style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1219200" y="1524000"/>
            <a:ext cx="6192782" cy="30098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219200" y="1524000"/>
            <a:ext cx="6193155" cy="302260"/>
          </a:xfrm>
          <a:custGeom>
            <a:avLst/>
            <a:gdLst/>
            <a:ahLst/>
            <a:cxnLst/>
            <a:rect l="l" t="t" r="r" b="b"/>
            <a:pathLst>
              <a:path w="6193155" h="302260">
                <a:moveTo>
                  <a:pt x="0" y="150990"/>
                </a:moveTo>
                <a:lnTo>
                  <a:pt x="36804" y="127639"/>
                </a:lnTo>
                <a:lnTo>
                  <a:pt x="81778" y="116370"/>
                </a:lnTo>
                <a:lnTo>
                  <a:pt x="121134" y="109030"/>
                </a:lnTo>
                <a:lnTo>
                  <a:pt x="167751" y="101840"/>
                </a:lnTo>
                <a:lnTo>
                  <a:pt x="221424" y="94811"/>
                </a:lnTo>
                <a:lnTo>
                  <a:pt x="281951" y="87952"/>
                </a:lnTo>
                <a:lnTo>
                  <a:pt x="349127" y="81272"/>
                </a:lnTo>
                <a:lnTo>
                  <a:pt x="422749" y="74783"/>
                </a:lnTo>
                <a:lnTo>
                  <a:pt x="461912" y="71612"/>
                </a:lnTo>
                <a:lnTo>
                  <a:pt x="502611" y="68493"/>
                </a:lnTo>
                <a:lnTo>
                  <a:pt x="544819" y="65427"/>
                </a:lnTo>
                <a:lnTo>
                  <a:pt x="588510" y="62414"/>
                </a:lnTo>
                <a:lnTo>
                  <a:pt x="633660" y="59456"/>
                </a:lnTo>
                <a:lnTo>
                  <a:pt x="680243" y="56554"/>
                </a:lnTo>
                <a:lnTo>
                  <a:pt x="728233" y="53709"/>
                </a:lnTo>
                <a:lnTo>
                  <a:pt x="777605" y="50924"/>
                </a:lnTo>
                <a:lnTo>
                  <a:pt x="828333" y="48198"/>
                </a:lnTo>
                <a:lnTo>
                  <a:pt x="880392" y="45533"/>
                </a:lnTo>
                <a:lnTo>
                  <a:pt x="933757" y="42931"/>
                </a:lnTo>
                <a:lnTo>
                  <a:pt x="988401" y="40392"/>
                </a:lnTo>
                <a:lnTo>
                  <a:pt x="1044299" y="37919"/>
                </a:lnTo>
                <a:lnTo>
                  <a:pt x="1101427" y="35511"/>
                </a:lnTo>
                <a:lnTo>
                  <a:pt x="1159757" y="33171"/>
                </a:lnTo>
                <a:lnTo>
                  <a:pt x="1219266" y="30899"/>
                </a:lnTo>
                <a:lnTo>
                  <a:pt x="1279927" y="28698"/>
                </a:lnTo>
                <a:lnTo>
                  <a:pt x="1341714" y="26567"/>
                </a:lnTo>
                <a:lnTo>
                  <a:pt x="1404604" y="24509"/>
                </a:lnTo>
                <a:lnTo>
                  <a:pt x="1468568" y="22524"/>
                </a:lnTo>
                <a:lnTo>
                  <a:pt x="1533584" y="20614"/>
                </a:lnTo>
                <a:lnTo>
                  <a:pt x="1599624" y="18781"/>
                </a:lnTo>
                <a:lnTo>
                  <a:pt x="1666664" y="17024"/>
                </a:lnTo>
                <a:lnTo>
                  <a:pt x="1734677" y="15347"/>
                </a:lnTo>
                <a:lnTo>
                  <a:pt x="1803639" y="13749"/>
                </a:lnTo>
                <a:lnTo>
                  <a:pt x="1873523" y="12232"/>
                </a:lnTo>
                <a:lnTo>
                  <a:pt x="1944306" y="10797"/>
                </a:lnTo>
                <a:lnTo>
                  <a:pt x="2015960" y="9446"/>
                </a:lnTo>
                <a:lnTo>
                  <a:pt x="2088460" y="8180"/>
                </a:lnTo>
                <a:lnTo>
                  <a:pt x="2161781" y="6999"/>
                </a:lnTo>
                <a:lnTo>
                  <a:pt x="2235898" y="5906"/>
                </a:lnTo>
                <a:lnTo>
                  <a:pt x="2310785" y="4902"/>
                </a:lnTo>
                <a:lnTo>
                  <a:pt x="2386416" y="3987"/>
                </a:lnTo>
                <a:lnTo>
                  <a:pt x="2462765" y="3164"/>
                </a:lnTo>
                <a:lnTo>
                  <a:pt x="2539809" y="2432"/>
                </a:lnTo>
                <a:lnTo>
                  <a:pt x="2617520" y="1794"/>
                </a:lnTo>
                <a:lnTo>
                  <a:pt x="2695874" y="1251"/>
                </a:lnTo>
                <a:lnTo>
                  <a:pt x="2774844" y="804"/>
                </a:lnTo>
                <a:lnTo>
                  <a:pt x="2854407" y="454"/>
                </a:lnTo>
                <a:lnTo>
                  <a:pt x="2934535" y="202"/>
                </a:lnTo>
                <a:lnTo>
                  <a:pt x="3015203" y="50"/>
                </a:lnTo>
                <a:lnTo>
                  <a:pt x="3096387" y="0"/>
                </a:lnTo>
                <a:lnTo>
                  <a:pt x="3177571" y="50"/>
                </a:lnTo>
                <a:lnTo>
                  <a:pt x="3258240" y="202"/>
                </a:lnTo>
                <a:lnTo>
                  <a:pt x="3338368" y="454"/>
                </a:lnTo>
                <a:lnTo>
                  <a:pt x="3417931" y="804"/>
                </a:lnTo>
                <a:lnTo>
                  <a:pt x="3496902" y="1251"/>
                </a:lnTo>
                <a:lnTo>
                  <a:pt x="3575256" y="1794"/>
                </a:lnTo>
                <a:lnTo>
                  <a:pt x="3652968" y="2432"/>
                </a:lnTo>
                <a:lnTo>
                  <a:pt x="3730012" y="3164"/>
                </a:lnTo>
                <a:lnTo>
                  <a:pt x="3806362" y="3987"/>
                </a:lnTo>
                <a:lnTo>
                  <a:pt x="3881994" y="4902"/>
                </a:lnTo>
                <a:lnTo>
                  <a:pt x="3956881" y="5906"/>
                </a:lnTo>
                <a:lnTo>
                  <a:pt x="4030998" y="6999"/>
                </a:lnTo>
                <a:lnTo>
                  <a:pt x="4104319" y="8180"/>
                </a:lnTo>
                <a:lnTo>
                  <a:pt x="4176820" y="9446"/>
                </a:lnTo>
                <a:lnTo>
                  <a:pt x="4248475" y="10797"/>
                </a:lnTo>
                <a:lnTo>
                  <a:pt x="4319257" y="12232"/>
                </a:lnTo>
                <a:lnTo>
                  <a:pt x="4389142" y="13749"/>
                </a:lnTo>
                <a:lnTo>
                  <a:pt x="4458104" y="15347"/>
                </a:lnTo>
                <a:lnTo>
                  <a:pt x="4526118" y="17024"/>
                </a:lnTo>
                <a:lnTo>
                  <a:pt x="4593158" y="18781"/>
                </a:lnTo>
                <a:lnTo>
                  <a:pt x="4659198" y="20614"/>
                </a:lnTo>
                <a:lnTo>
                  <a:pt x="4724214" y="22524"/>
                </a:lnTo>
                <a:lnTo>
                  <a:pt x="4788179" y="24509"/>
                </a:lnTo>
                <a:lnTo>
                  <a:pt x="4851068" y="26567"/>
                </a:lnTo>
                <a:lnTo>
                  <a:pt x="4912856" y="28698"/>
                </a:lnTo>
                <a:lnTo>
                  <a:pt x="4973517" y="30899"/>
                </a:lnTo>
                <a:lnTo>
                  <a:pt x="5033026" y="33171"/>
                </a:lnTo>
                <a:lnTo>
                  <a:pt x="5091357" y="35511"/>
                </a:lnTo>
                <a:lnTo>
                  <a:pt x="5148484" y="37919"/>
                </a:lnTo>
                <a:lnTo>
                  <a:pt x="5204383" y="40392"/>
                </a:lnTo>
                <a:lnTo>
                  <a:pt x="5259027" y="42931"/>
                </a:lnTo>
                <a:lnTo>
                  <a:pt x="5312392" y="45533"/>
                </a:lnTo>
                <a:lnTo>
                  <a:pt x="5364451" y="48198"/>
                </a:lnTo>
                <a:lnTo>
                  <a:pt x="5415179" y="50924"/>
                </a:lnTo>
                <a:lnTo>
                  <a:pt x="5464551" y="53709"/>
                </a:lnTo>
                <a:lnTo>
                  <a:pt x="5512542" y="56554"/>
                </a:lnTo>
                <a:lnTo>
                  <a:pt x="5559124" y="59456"/>
                </a:lnTo>
                <a:lnTo>
                  <a:pt x="5604274" y="62414"/>
                </a:lnTo>
                <a:lnTo>
                  <a:pt x="5647966" y="65427"/>
                </a:lnTo>
                <a:lnTo>
                  <a:pt x="5690174" y="68493"/>
                </a:lnTo>
                <a:lnTo>
                  <a:pt x="5730873" y="71612"/>
                </a:lnTo>
                <a:lnTo>
                  <a:pt x="5770037" y="74783"/>
                </a:lnTo>
                <a:lnTo>
                  <a:pt x="5843658" y="81272"/>
                </a:lnTo>
                <a:lnTo>
                  <a:pt x="5910834" y="87952"/>
                </a:lnTo>
                <a:lnTo>
                  <a:pt x="5971361" y="94811"/>
                </a:lnTo>
                <a:lnTo>
                  <a:pt x="6025035" y="101840"/>
                </a:lnTo>
                <a:lnTo>
                  <a:pt x="6071652" y="109030"/>
                </a:lnTo>
                <a:lnTo>
                  <a:pt x="6111008" y="116370"/>
                </a:lnTo>
                <a:lnTo>
                  <a:pt x="6155981" y="127639"/>
                </a:lnTo>
                <a:lnTo>
                  <a:pt x="6191743" y="147031"/>
                </a:lnTo>
                <a:lnTo>
                  <a:pt x="6192786" y="150990"/>
                </a:lnTo>
                <a:lnTo>
                  <a:pt x="6191743" y="154949"/>
                </a:lnTo>
                <a:lnTo>
                  <a:pt x="6155981" y="174341"/>
                </a:lnTo>
                <a:lnTo>
                  <a:pt x="6111008" y="185610"/>
                </a:lnTo>
                <a:lnTo>
                  <a:pt x="6071652" y="192950"/>
                </a:lnTo>
                <a:lnTo>
                  <a:pt x="6025035" y="200139"/>
                </a:lnTo>
                <a:lnTo>
                  <a:pt x="5971361" y="207169"/>
                </a:lnTo>
                <a:lnTo>
                  <a:pt x="5910834" y="214028"/>
                </a:lnTo>
                <a:lnTo>
                  <a:pt x="5843658" y="220707"/>
                </a:lnTo>
                <a:lnTo>
                  <a:pt x="5770037" y="227197"/>
                </a:lnTo>
                <a:lnTo>
                  <a:pt x="5730873" y="230367"/>
                </a:lnTo>
                <a:lnTo>
                  <a:pt x="5690174" y="233486"/>
                </a:lnTo>
                <a:lnTo>
                  <a:pt x="5647966" y="236553"/>
                </a:lnTo>
                <a:lnTo>
                  <a:pt x="5604274" y="239566"/>
                </a:lnTo>
                <a:lnTo>
                  <a:pt x="5559124" y="242524"/>
                </a:lnTo>
                <a:lnTo>
                  <a:pt x="5512542" y="245426"/>
                </a:lnTo>
                <a:lnTo>
                  <a:pt x="5464551" y="248270"/>
                </a:lnTo>
                <a:lnTo>
                  <a:pt x="5415179" y="251056"/>
                </a:lnTo>
                <a:lnTo>
                  <a:pt x="5364451" y="253782"/>
                </a:lnTo>
                <a:lnTo>
                  <a:pt x="5312392" y="256447"/>
                </a:lnTo>
                <a:lnTo>
                  <a:pt x="5259027" y="259049"/>
                </a:lnTo>
                <a:lnTo>
                  <a:pt x="5204383" y="261587"/>
                </a:lnTo>
                <a:lnTo>
                  <a:pt x="5148484" y="264061"/>
                </a:lnTo>
                <a:lnTo>
                  <a:pt x="5091357" y="266469"/>
                </a:lnTo>
                <a:lnTo>
                  <a:pt x="5033026" y="268809"/>
                </a:lnTo>
                <a:lnTo>
                  <a:pt x="4973517" y="271080"/>
                </a:lnTo>
                <a:lnTo>
                  <a:pt x="4912856" y="273282"/>
                </a:lnTo>
                <a:lnTo>
                  <a:pt x="4851068" y="275413"/>
                </a:lnTo>
                <a:lnTo>
                  <a:pt x="4788179" y="277471"/>
                </a:lnTo>
                <a:lnTo>
                  <a:pt x="4724214" y="279455"/>
                </a:lnTo>
                <a:lnTo>
                  <a:pt x="4659198" y="281365"/>
                </a:lnTo>
                <a:lnTo>
                  <a:pt x="4593158" y="283199"/>
                </a:lnTo>
                <a:lnTo>
                  <a:pt x="4526118" y="284955"/>
                </a:lnTo>
                <a:lnTo>
                  <a:pt x="4458104" y="286633"/>
                </a:lnTo>
                <a:lnTo>
                  <a:pt x="4389142" y="288231"/>
                </a:lnTo>
                <a:lnTo>
                  <a:pt x="4319257" y="289748"/>
                </a:lnTo>
                <a:lnTo>
                  <a:pt x="4248475" y="291183"/>
                </a:lnTo>
                <a:lnTo>
                  <a:pt x="4176820" y="292534"/>
                </a:lnTo>
                <a:lnTo>
                  <a:pt x="4104319" y="293800"/>
                </a:lnTo>
                <a:lnTo>
                  <a:pt x="4030998" y="294980"/>
                </a:lnTo>
                <a:lnTo>
                  <a:pt x="3956881" y="296073"/>
                </a:lnTo>
                <a:lnTo>
                  <a:pt x="3881994" y="297078"/>
                </a:lnTo>
                <a:lnTo>
                  <a:pt x="3806362" y="297992"/>
                </a:lnTo>
                <a:lnTo>
                  <a:pt x="3730012" y="298816"/>
                </a:lnTo>
                <a:lnTo>
                  <a:pt x="3652968" y="299547"/>
                </a:lnTo>
                <a:lnTo>
                  <a:pt x="3575256" y="300185"/>
                </a:lnTo>
                <a:lnTo>
                  <a:pt x="3496902" y="300729"/>
                </a:lnTo>
                <a:lnTo>
                  <a:pt x="3417931" y="301176"/>
                </a:lnTo>
                <a:lnTo>
                  <a:pt x="3338368" y="301526"/>
                </a:lnTo>
                <a:lnTo>
                  <a:pt x="3258240" y="301777"/>
                </a:lnTo>
                <a:lnTo>
                  <a:pt x="3177571" y="301929"/>
                </a:lnTo>
                <a:lnTo>
                  <a:pt x="3096387" y="301980"/>
                </a:lnTo>
                <a:lnTo>
                  <a:pt x="3015203" y="301929"/>
                </a:lnTo>
                <a:lnTo>
                  <a:pt x="2934535" y="301777"/>
                </a:lnTo>
                <a:lnTo>
                  <a:pt x="2854407" y="301526"/>
                </a:lnTo>
                <a:lnTo>
                  <a:pt x="2774844" y="301176"/>
                </a:lnTo>
                <a:lnTo>
                  <a:pt x="2695874" y="300729"/>
                </a:lnTo>
                <a:lnTo>
                  <a:pt x="2617520" y="300185"/>
                </a:lnTo>
                <a:lnTo>
                  <a:pt x="2539809" y="299547"/>
                </a:lnTo>
                <a:lnTo>
                  <a:pt x="2462765" y="298816"/>
                </a:lnTo>
                <a:lnTo>
                  <a:pt x="2386416" y="297992"/>
                </a:lnTo>
                <a:lnTo>
                  <a:pt x="2310785" y="297078"/>
                </a:lnTo>
                <a:lnTo>
                  <a:pt x="2235898" y="296073"/>
                </a:lnTo>
                <a:lnTo>
                  <a:pt x="2161781" y="294980"/>
                </a:lnTo>
                <a:lnTo>
                  <a:pt x="2088460" y="293800"/>
                </a:lnTo>
                <a:lnTo>
                  <a:pt x="2015960" y="292534"/>
                </a:lnTo>
                <a:lnTo>
                  <a:pt x="1944306" y="291183"/>
                </a:lnTo>
                <a:lnTo>
                  <a:pt x="1873523" y="289748"/>
                </a:lnTo>
                <a:lnTo>
                  <a:pt x="1803639" y="288231"/>
                </a:lnTo>
                <a:lnTo>
                  <a:pt x="1734677" y="286633"/>
                </a:lnTo>
                <a:lnTo>
                  <a:pt x="1666664" y="284955"/>
                </a:lnTo>
                <a:lnTo>
                  <a:pt x="1599624" y="283199"/>
                </a:lnTo>
                <a:lnTo>
                  <a:pt x="1533584" y="281365"/>
                </a:lnTo>
                <a:lnTo>
                  <a:pt x="1468568" y="279455"/>
                </a:lnTo>
                <a:lnTo>
                  <a:pt x="1404604" y="277471"/>
                </a:lnTo>
                <a:lnTo>
                  <a:pt x="1341714" y="275413"/>
                </a:lnTo>
                <a:lnTo>
                  <a:pt x="1279927" y="273282"/>
                </a:lnTo>
                <a:lnTo>
                  <a:pt x="1219266" y="271080"/>
                </a:lnTo>
                <a:lnTo>
                  <a:pt x="1159757" y="268809"/>
                </a:lnTo>
                <a:lnTo>
                  <a:pt x="1101427" y="266469"/>
                </a:lnTo>
                <a:lnTo>
                  <a:pt x="1044299" y="264061"/>
                </a:lnTo>
                <a:lnTo>
                  <a:pt x="988401" y="261587"/>
                </a:lnTo>
                <a:lnTo>
                  <a:pt x="933757" y="259049"/>
                </a:lnTo>
                <a:lnTo>
                  <a:pt x="880392" y="256447"/>
                </a:lnTo>
                <a:lnTo>
                  <a:pt x="828333" y="253782"/>
                </a:lnTo>
                <a:lnTo>
                  <a:pt x="777605" y="251056"/>
                </a:lnTo>
                <a:lnTo>
                  <a:pt x="728233" y="248270"/>
                </a:lnTo>
                <a:lnTo>
                  <a:pt x="680243" y="245426"/>
                </a:lnTo>
                <a:lnTo>
                  <a:pt x="633660" y="242524"/>
                </a:lnTo>
                <a:lnTo>
                  <a:pt x="588510" y="239566"/>
                </a:lnTo>
                <a:lnTo>
                  <a:pt x="544819" y="236553"/>
                </a:lnTo>
                <a:lnTo>
                  <a:pt x="502611" y="233486"/>
                </a:lnTo>
                <a:lnTo>
                  <a:pt x="461912" y="230367"/>
                </a:lnTo>
                <a:lnTo>
                  <a:pt x="422749" y="227197"/>
                </a:lnTo>
                <a:lnTo>
                  <a:pt x="349127" y="220707"/>
                </a:lnTo>
                <a:lnTo>
                  <a:pt x="281951" y="214028"/>
                </a:lnTo>
                <a:lnTo>
                  <a:pt x="221424" y="207169"/>
                </a:lnTo>
                <a:lnTo>
                  <a:pt x="167751" y="200139"/>
                </a:lnTo>
                <a:lnTo>
                  <a:pt x="121134" y="192950"/>
                </a:lnTo>
                <a:lnTo>
                  <a:pt x="81778" y="185610"/>
                </a:lnTo>
                <a:lnTo>
                  <a:pt x="36804" y="174341"/>
                </a:lnTo>
                <a:lnTo>
                  <a:pt x="1043" y="154949"/>
                </a:lnTo>
                <a:lnTo>
                  <a:pt x="0" y="150990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 txBox="1"/>
          <p:nvPr/>
        </p:nvSpPr>
        <p:spPr>
          <a:xfrm>
            <a:off x="2057400" y="1524000"/>
            <a:ext cx="455930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5" dirty="0">
                <a:latin typeface="Arial"/>
                <a:cs typeface="Arial"/>
              </a:rPr>
              <a:t>Структура </a:t>
            </a:r>
            <a:r>
              <a:rPr sz="1400" b="1" spc="-5" dirty="0">
                <a:latin typeface="Arial"/>
                <a:cs typeface="Arial"/>
              </a:rPr>
              <a:t>доходов бюджета </a:t>
            </a:r>
            <a:r>
              <a:rPr sz="1400" b="1" dirty="0">
                <a:latin typeface="Arial"/>
                <a:cs typeface="Arial"/>
              </a:rPr>
              <a:t>в </a:t>
            </a:r>
            <a:r>
              <a:rPr sz="1400" b="1" spc="-5" dirty="0" smtClean="0">
                <a:latin typeface="Arial"/>
                <a:cs typeface="Arial"/>
              </a:rPr>
              <a:t>201</a:t>
            </a:r>
            <a:r>
              <a:rPr lang="ru-RU" sz="1400" b="1" spc="-5" dirty="0">
                <a:latin typeface="Arial"/>
                <a:cs typeface="Arial"/>
              </a:rPr>
              <a:t>9</a:t>
            </a:r>
            <a:r>
              <a:rPr sz="1400" b="1" spc="-5" dirty="0" smtClean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– </a:t>
            </a:r>
            <a:r>
              <a:rPr sz="1400" b="1" spc="-5" dirty="0" smtClean="0">
                <a:latin typeface="Arial"/>
                <a:cs typeface="Arial"/>
              </a:rPr>
              <a:t>202</a:t>
            </a:r>
            <a:r>
              <a:rPr lang="ru-RU" sz="1400" b="1" spc="-5" dirty="0" smtClean="0">
                <a:latin typeface="Arial"/>
                <a:cs typeface="Arial"/>
              </a:rPr>
              <a:t>1</a:t>
            </a:r>
            <a:r>
              <a:rPr sz="1400" b="1" spc="-5" dirty="0" smtClean="0">
                <a:latin typeface="Arial"/>
                <a:cs typeface="Arial"/>
              </a:rPr>
              <a:t> </a:t>
            </a:r>
            <a:r>
              <a:rPr sz="1400" b="1" spc="-5" dirty="0" err="1" smtClean="0">
                <a:latin typeface="Arial"/>
                <a:cs typeface="Arial"/>
              </a:rPr>
              <a:t>годах</a:t>
            </a:r>
            <a:r>
              <a:rPr sz="1400" b="1" spc="-5" dirty="0" smtClean="0">
                <a:latin typeface="Arial"/>
                <a:cs typeface="Arial"/>
              </a:rPr>
              <a:t>,</a:t>
            </a:r>
            <a:r>
              <a:rPr sz="1400" b="1" spc="-10" dirty="0" smtClean="0">
                <a:latin typeface="Arial"/>
                <a:cs typeface="Arial"/>
              </a:rPr>
              <a:t> </a:t>
            </a:r>
            <a:r>
              <a:rPr sz="1400" b="1" dirty="0" smtClean="0">
                <a:latin typeface="Arial"/>
                <a:cs typeface="Arial"/>
              </a:rPr>
              <a:t>%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1524000" y="3733800"/>
            <a:ext cx="10668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 smtClean="0">
                <a:latin typeface="Times New Roman"/>
                <a:cs typeface="Times New Roman"/>
              </a:rPr>
              <a:t>201</a:t>
            </a:r>
            <a:r>
              <a:rPr lang="ru-RU" sz="1600" dirty="0" smtClean="0">
                <a:latin typeface="Times New Roman"/>
                <a:cs typeface="Times New Roman"/>
              </a:rPr>
              <a:t>8</a:t>
            </a:r>
            <a:r>
              <a:rPr sz="1600" dirty="0" smtClean="0">
                <a:latin typeface="Times New Roman"/>
                <a:cs typeface="Times New Roman"/>
              </a:rPr>
              <a:t>г</a:t>
            </a:r>
            <a:r>
              <a:rPr sz="1600" dirty="0">
                <a:latin typeface="Times New Roman"/>
                <a:cs typeface="Times New Roman"/>
              </a:rPr>
              <a:t>.</a:t>
            </a:r>
          </a:p>
          <a:p>
            <a:pPr marL="32384">
              <a:lnSpc>
                <a:spcPct val="100000"/>
              </a:lnSpc>
            </a:pPr>
            <a:r>
              <a:rPr sz="1600" spc="-5" dirty="0">
                <a:latin typeface="Times New Roman"/>
                <a:cs typeface="Times New Roman"/>
              </a:rPr>
              <a:t>План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3570050" y="3962400"/>
            <a:ext cx="73419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 smtClean="0">
                <a:latin typeface="Times New Roman"/>
                <a:cs typeface="Times New Roman"/>
              </a:rPr>
              <a:t>201</a:t>
            </a:r>
            <a:r>
              <a:rPr lang="ru-RU" sz="1600" dirty="0" smtClean="0">
                <a:latin typeface="Times New Roman"/>
                <a:cs typeface="Times New Roman"/>
              </a:rPr>
              <a:t>9</a:t>
            </a:r>
            <a:r>
              <a:rPr sz="1600" dirty="0" smtClean="0">
                <a:latin typeface="Times New Roman"/>
                <a:cs typeface="Times New Roman"/>
              </a:rPr>
              <a:t>г</a:t>
            </a:r>
            <a:r>
              <a:rPr sz="12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95" name="object 95"/>
          <p:cNvSpPr/>
          <p:nvPr/>
        </p:nvSpPr>
        <p:spPr>
          <a:xfrm>
            <a:off x="3810000" y="3886201"/>
            <a:ext cx="4343400" cy="76199"/>
          </a:xfrm>
          <a:custGeom>
            <a:avLst/>
            <a:gdLst/>
            <a:ahLst/>
            <a:cxnLst/>
            <a:rect l="l" t="t" r="r" b="b"/>
            <a:pathLst>
              <a:path w="3528059" h="108585">
                <a:moveTo>
                  <a:pt x="3527996" y="0"/>
                </a:moveTo>
                <a:lnTo>
                  <a:pt x="3527289" y="21017"/>
                </a:lnTo>
                <a:lnTo>
                  <a:pt x="3525361" y="38182"/>
                </a:lnTo>
                <a:lnTo>
                  <a:pt x="3522499" y="49756"/>
                </a:lnTo>
                <a:lnTo>
                  <a:pt x="3518992" y="54000"/>
                </a:lnTo>
                <a:lnTo>
                  <a:pt x="1772996" y="54000"/>
                </a:lnTo>
                <a:lnTo>
                  <a:pt x="1769494" y="58244"/>
                </a:lnTo>
                <a:lnTo>
                  <a:pt x="1766631" y="69818"/>
                </a:lnTo>
                <a:lnTo>
                  <a:pt x="1764700" y="86983"/>
                </a:lnTo>
                <a:lnTo>
                  <a:pt x="1763991" y="108000"/>
                </a:lnTo>
                <a:lnTo>
                  <a:pt x="1763285" y="86983"/>
                </a:lnTo>
                <a:lnTo>
                  <a:pt x="1761358" y="69818"/>
                </a:lnTo>
                <a:lnTo>
                  <a:pt x="1758500" y="58244"/>
                </a:lnTo>
                <a:lnTo>
                  <a:pt x="1755000" y="54000"/>
                </a:lnTo>
                <a:lnTo>
                  <a:pt x="8991" y="54000"/>
                </a:lnTo>
                <a:lnTo>
                  <a:pt x="5491" y="49756"/>
                </a:lnTo>
                <a:lnTo>
                  <a:pt x="2633" y="38182"/>
                </a:lnTo>
                <a:lnTo>
                  <a:pt x="706" y="21017"/>
                </a:lnTo>
                <a:lnTo>
                  <a:pt x="0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 txBox="1"/>
          <p:nvPr/>
        </p:nvSpPr>
        <p:spPr>
          <a:xfrm>
            <a:off x="5791200" y="3962399"/>
            <a:ext cx="68580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 smtClean="0">
                <a:latin typeface="Times New Roman"/>
                <a:cs typeface="Times New Roman"/>
              </a:rPr>
              <a:t>20</a:t>
            </a:r>
            <a:r>
              <a:rPr lang="ru-RU" sz="1600" dirty="0" smtClean="0">
                <a:latin typeface="Times New Roman"/>
                <a:cs typeface="Times New Roman"/>
              </a:rPr>
              <a:t>20</a:t>
            </a:r>
            <a:r>
              <a:rPr sz="1600" dirty="0" smtClean="0">
                <a:latin typeface="Times New Roman"/>
                <a:cs typeface="Times New Roman"/>
              </a:rPr>
              <a:t>г</a:t>
            </a:r>
            <a:r>
              <a:rPr sz="12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97" name="object 97"/>
          <p:cNvSpPr txBox="1"/>
          <p:nvPr/>
        </p:nvSpPr>
        <p:spPr>
          <a:xfrm>
            <a:off x="7924800" y="3962400"/>
            <a:ext cx="728091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 smtClean="0">
                <a:latin typeface="Times New Roman"/>
                <a:cs typeface="Times New Roman"/>
              </a:rPr>
              <a:t>202</a:t>
            </a:r>
            <a:r>
              <a:rPr lang="ru-RU" sz="1600" dirty="0" smtClean="0">
                <a:latin typeface="Times New Roman"/>
                <a:cs typeface="Times New Roman"/>
              </a:rPr>
              <a:t>1</a:t>
            </a:r>
            <a:r>
              <a:rPr sz="1600" dirty="0" smtClean="0">
                <a:latin typeface="Times New Roman"/>
                <a:cs typeface="Times New Roman"/>
              </a:rPr>
              <a:t>г</a:t>
            </a:r>
            <a:r>
              <a:rPr sz="1200" dirty="0"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98" name="object 98"/>
          <p:cNvSpPr txBox="1"/>
          <p:nvPr/>
        </p:nvSpPr>
        <p:spPr>
          <a:xfrm>
            <a:off x="2362200" y="6102538"/>
            <a:ext cx="206756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600" spc="-5" dirty="0">
                <a:latin typeface="Times New Roman"/>
                <a:cs typeface="Times New Roman"/>
              </a:rPr>
              <a:t>Безвозмездные поступления</a:t>
            </a:r>
            <a:endParaRPr lang="ru-RU" sz="1600" dirty="0">
              <a:latin typeface="Times New Roman"/>
              <a:cs typeface="Times New Roman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5181600" y="3657600"/>
            <a:ext cx="1981200" cy="27622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906780">
              <a:lnSpc>
                <a:spcPct val="156100"/>
              </a:lnSpc>
              <a:spcBef>
                <a:spcPts val="95"/>
              </a:spcBef>
            </a:pPr>
            <a:r>
              <a:rPr sz="1100" spc="-5" dirty="0" err="1">
                <a:latin typeface="Times New Roman"/>
                <a:cs typeface="Times New Roman"/>
              </a:rPr>
              <a:t>Прогноз</a:t>
            </a:r>
            <a:r>
              <a:rPr sz="1100" spc="-5" dirty="0">
                <a:latin typeface="Times New Roman"/>
                <a:cs typeface="Times New Roman"/>
              </a:rPr>
              <a:t> 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1940485" y="6131667"/>
            <a:ext cx="360045" cy="402209"/>
          </a:xfrm>
          <a:custGeom>
            <a:avLst/>
            <a:gdLst/>
            <a:ahLst/>
            <a:cxnLst/>
            <a:rect l="l" t="t" r="r" b="b"/>
            <a:pathLst>
              <a:path w="90169" h="90170">
                <a:moveTo>
                  <a:pt x="0" y="0"/>
                </a:moveTo>
                <a:lnTo>
                  <a:pt x="90004" y="0"/>
                </a:lnTo>
                <a:lnTo>
                  <a:pt x="90004" y="90004"/>
                </a:lnTo>
                <a:lnTo>
                  <a:pt x="0" y="90004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824889" y="6148842"/>
            <a:ext cx="356711" cy="385034"/>
          </a:xfrm>
          <a:custGeom>
            <a:avLst/>
            <a:gdLst/>
            <a:ahLst/>
            <a:cxnLst/>
            <a:rect l="l" t="t" r="r" b="b"/>
            <a:pathLst>
              <a:path w="90170" h="90170">
                <a:moveTo>
                  <a:pt x="0" y="0"/>
                </a:moveTo>
                <a:lnTo>
                  <a:pt x="90004" y="0"/>
                </a:lnTo>
                <a:lnTo>
                  <a:pt x="90004" y="90004"/>
                </a:lnTo>
                <a:lnTo>
                  <a:pt x="0" y="90004"/>
                </a:lnTo>
                <a:lnTo>
                  <a:pt x="0" y="0"/>
                </a:lnTo>
                <a:close/>
              </a:path>
            </a:pathLst>
          </a:cu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07" name="Диаграмма 106"/>
          <p:cNvGraphicFramePr/>
          <p:nvPr>
            <p:extLst>
              <p:ext uri="{D42A27DB-BD31-4B8C-83A1-F6EECF244321}">
                <p14:modId xmlns:p14="http://schemas.microsoft.com/office/powerpoint/2010/main" val="2371639004"/>
              </p:ext>
            </p:extLst>
          </p:nvPr>
        </p:nvGraphicFramePr>
        <p:xfrm>
          <a:off x="762000" y="1905000"/>
          <a:ext cx="19812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8" name="Диаграмма 107"/>
          <p:cNvGraphicFramePr/>
          <p:nvPr>
            <p:extLst>
              <p:ext uri="{D42A27DB-BD31-4B8C-83A1-F6EECF244321}">
                <p14:modId xmlns:p14="http://schemas.microsoft.com/office/powerpoint/2010/main" val="2478803429"/>
              </p:ext>
            </p:extLst>
          </p:nvPr>
        </p:nvGraphicFramePr>
        <p:xfrm>
          <a:off x="2667000" y="914400"/>
          <a:ext cx="32766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9" name="Диаграмма 108"/>
          <p:cNvGraphicFramePr/>
          <p:nvPr>
            <p:extLst>
              <p:ext uri="{D42A27DB-BD31-4B8C-83A1-F6EECF244321}">
                <p14:modId xmlns:p14="http://schemas.microsoft.com/office/powerpoint/2010/main" val="998231115"/>
              </p:ext>
            </p:extLst>
          </p:nvPr>
        </p:nvGraphicFramePr>
        <p:xfrm>
          <a:off x="4876800" y="1600200"/>
          <a:ext cx="22860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0" name="Диаграмма 109"/>
          <p:cNvGraphicFramePr/>
          <p:nvPr>
            <p:extLst>
              <p:ext uri="{D42A27DB-BD31-4B8C-83A1-F6EECF244321}">
                <p14:modId xmlns:p14="http://schemas.microsoft.com/office/powerpoint/2010/main" val="1448966596"/>
              </p:ext>
            </p:extLst>
          </p:nvPr>
        </p:nvGraphicFramePr>
        <p:xfrm>
          <a:off x="6934200" y="1752600"/>
          <a:ext cx="2209800" cy="195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11" name="Прямоугольник 110"/>
          <p:cNvSpPr/>
          <p:nvPr/>
        </p:nvSpPr>
        <p:spPr>
          <a:xfrm>
            <a:off x="5256056" y="6148842"/>
            <a:ext cx="34371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/>
              <a:t>Налоговые и неналоговые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41278" y="149299"/>
            <a:ext cx="7178675" cy="900430"/>
          </a:xfrm>
          <a:custGeom>
            <a:avLst/>
            <a:gdLst/>
            <a:ahLst/>
            <a:cxnLst/>
            <a:rect l="l" t="t" r="r" b="b"/>
            <a:pathLst>
              <a:path w="7178675" h="900430">
                <a:moveTo>
                  <a:pt x="7028167" y="0"/>
                </a:moveTo>
                <a:lnTo>
                  <a:pt x="149999" y="0"/>
                </a:lnTo>
                <a:lnTo>
                  <a:pt x="102588" y="7647"/>
                </a:lnTo>
                <a:lnTo>
                  <a:pt x="61412" y="28941"/>
                </a:lnTo>
                <a:lnTo>
                  <a:pt x="28941" y="61412"/>
                </a:lnTo>
                <a:lnTo>
                  <a:pt x="7647" y="102588"/>
                </a:lnTo>
                <a:lnTo>
                  <a:pt x="0" y="149999"/>
                </a:lnTo>
                <a:lnTo>
                  <a:pt x="0" y="749998"/>
                </a:lnTo>
                <a:lnTo>
                  <a:pt x="7647" y="797409"/>
                </a:lnTo>
                <a:lnTo>
                  <a:pt x="28941" y="838586"/>
                </a:lnTo>
                <a:lnTo>
                  <a:pt x="61412" y="871056"/>
                </a:lnTo>
                <a:lnTo>
                  <a:pt x="102588" y="892351"/>
                </a:lnTo>
                <a:lnTo>
                  <a:pt x="149999" y="899998"/>
                </a:lnTo>
                <a:lnTo>
                  <a:pt x="7028167" y="899998"/>
                </a:lnTo>
                <a:lnTo>
                  <a:pt x="7075584" y="892351"/>
                </a:lnTo>
                <a:lnTo>
                  <a:pt x="7116764" y="871056"/>
                </a:lnTo>
                <a:lnTo>
                  <a:pt x="7149237" y="838586"/>
                </a:lnTo>
                <a:lnTo>
                  <a:pt x="7170532" y="797409"/>
                </a:lnTo>
                <a:lnTo>
                  <a:pt x="7178179" y="749998"/>
                </a:lnTo>
                <a:lnTo>
                  <a:pt x="7178179" y="149999"/>
                </a:lnTo>
                <a:lnTo>
                  <a:pt x="7170532" y="102588"/>
                </a:lnTo>
                <a:lnTo>
                  <a:pt x="7149237" y="61412"/>
                </a:lnTo>
                <a:lnTo>
                  <a:pt x="7116764" y="28941"/>
                </a:lnTo>
                <a:lnTo>
                  <a:pt x="7075584" y="7647"/>
                </a:lnTo>
                <a:lnTo>
                  <a:pt x="7028167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299"/>
            <a:ext cx="7178675" cy="900430"/>
          </a:xfrm>
          <a:custGeom>
            <a:avLst/>
            <a:gdLst/>
            <a:ahLst/>
            <a:cxnLst/>
            <a:rect l="l" t="t" r="r" b="b"/>
            <a:pathLst>
              <a:path w="7178675" h="900430">
                <a:moveTo>
                  <a:pt x="0" y="149999"/>
                </a:moveTo>
                <a:lnTo>
                  <a:pt x="7647" y="102588"/>
                </a:lnTo>
                <a:lnTo>
                  <a:pt x="28941" y="61412"/>
                </a:lnTo>
                <a:lnTo>
                  <a:pt x="61412" y="28941"/>
                </a:lnTo>
                <a:lnTo>
                  <a:pt x="102588" y="7647"/>
                </a:lnTo>
                <a:lnTo>
                  <a:pt x="149999" y="0"/>
                </a:lnTo>
                <a:lnTo>
                  <a:pt x="7028167" y="0"/>
                </a:lnTo>
                <a:lnTo>
                  <a:pt x="7075584" y="7647"/>
                </a:lnTo>
                <a:lnTo>
                  <a:pt x="7116764" y="28941"/>
                </a:lnTo>
                <a:lnTo>
                  <a:pt x="7149237" y="61412"/>
                </a:lnTo>
                <a:lnTo>
                  <a:pt x="7170532" y="102588"/>
                </a:lnTo>
                <a:lnTo>
                  <a:pt x="7178179" y="149999"/>
                </a:lnTo>
                <a:lnTo>
                  <a:pt x="7178179" y="749998"/>
                </a:lnTo>
                <a:lnTo>
                  <a:pt x="7170532" y="797409"/>
                </a:lnTo>
                <a:lnTo>
                  <a:pt x="7149237" y="838586"/>
                </a:lnTo>
                <a:lnTo>
                  <a:pt x="7116764" y="871056"/>
                </a:lnTo>
                <a:lnTo>
                  <a:pt x="7075584" y="892351"/>
                </a:lnTo>
                <a:lnTo>
                  <a:pt x="7028167" y="899998"/>
                </a:lnTo>
                <a:lnTo>
                  <a:pt x="149999" y="899998"/>
                </a:lnTo>
                <a:lnTo>
                  <a:pt x="102588" y="892351"/>
                </a:lnTo>
                <a:lnTo>
                  <a:pt x="61412" y="871056"/>
                </a:lnTo>
                <a:lnTo>
                  <a:pt x="28941" y="838586"/>
                </a:lnTo>
                <a:lnTo>
                  <a:pt x="7647" y="797409"/>
                </a:lnTo>
                <a:lnTo>
                  <a:pt x="0" y="749998"/>
                </a:lnTo>
                <a:lnTo>
                  <a:pt x="0" y="149999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233703" y="167495"/>
            <a:ext cx="525208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Безвозмездные поступления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бюджета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 поселения 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в 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20</a:t>
            </a:r>
            <a:r>
              <a:rPr lang="ru-RU"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19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– 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202</a:t>
            </a:r>
            <a:r>
              <a:rPr lang="ru-RU"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1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годах,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тыс.</a:t>
            </a:r>
            <a:r>
              <a:rPr sz="1800" b="1" spc="-6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руб.</a:t>
            </a:r>
            <a:endParaRPr sz="1800" dirty="0">
              <a:latin typeface="Bookman Old Style"/>
              <a:cs typeface="Bookman Old Style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219452" y="149301"/>
            <a:ext cx="924546" cy="8508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789870"/>
              </p:ext>
            </p:extLst>
          </p:nvPr>
        </p:nvGraphicFramePr>
        <p:xfrm>
          <a:off x="263650" y="1334466"/>
          <a:ext cx="8575550" cy="514253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0279"/>
                <a:gridCol w="865725"/>
                <a:gridCol w="628984"/>
                <a:gridCol w="708099"/>
                <a:gridCol w="738755"/>
                <a:gridCol w="708099"/>
                <a:gridCol w="738755"/>
                <a:gridCol w="708099"/>
                <a:gridCol w="738755"/>
              </a:tblGrid>
              <a:tr h="544631">
                <a:tc rowSpan="2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Показатель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512445" marR="408305" indent="-8699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b="1" spc="-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000" b="1" spc="-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000" b="1" spc="-5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 err="1">
                          <a:latin typeface="Arial"/>
                          <a:cs typeface="Arial"/>
                        </a:rPr>
                        <a:t>год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  </a:t>
                      </a:r>
                      <a:r>
                        <a:rPr lang="ru-RU" sz="1000" b="1" spc="-5" dirty="0" smtClean="0">
                          <a:latin typeface="Arial"/>
                          <a:cs typeface="Arial"/>
                        </a:rPr>
                        <a:t>Решение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17195" marR="387985" indent="-1270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b="1" spc="-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000" b="1" spc="-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lang="ru-RU" sz="1000" b="1" spc="-5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 err="1" smtClean="0">
                          <a:latin typeface="Arial"/>
                          <a:cs typeface="Arial"/>
                        </a:rPr>
                        <a:t>год</a:t>
                      </a:r>
                      <a:r>
                        <a:rPr sz="1000" b="1" dirty="0" smtClean="0">
                          <a:latin typeface="Arial"/>
                          <a:cs typeface="Arial"/>
                        </a:rPr>
                        <a:t> 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17195" marR="387985" indent="-1270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b="1" spc="-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000" b="1" spc="-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000" b="1" spc="-5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год 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17195" marR="387985" indent="-1270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b="1" spc="-5" dirty="0" smtClean="0"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000" b="1" spc="-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000" b="1" spc="-5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год 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7638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R="157480" algn="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spc="0" dirty="0">
                          <a:latin typeface="Arial"/>
                          <a:cs typeface="Arial"/>
                        </a:rPr>
                        <a:t>с</a:t>
                      </a:r>
                      <a:r>
                        <a:rPr sz="1000" spc="-10" dirty="0">
                          <a:latin typeface="Arial"/>
                          <a:cs typeface="Arial"/>
                        </a:rPr>
                        <a:t>у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мма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9CFF"/>
                    </a:solidFill>
                  </a:tcPr>
                </a:tc>
                <a:tc>
                  <a:txBody>
                    <a:bodyPr/>
                    <a:lstStyle/>
                    <a:p>
                      <a:pPr marL="130810" marR="113030" indent="10668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dirty="0">
                          <a:latin typeface="Arial"/>
                          <a:cs typeface="Arial"/>
                        </a:rPr>
                        <a:t>% к 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общем</a:t>
                      </a:r>
                      <a:r>
                        <a:rPr sz="1000" dirty="0">
                          <a:latin typeface="Arial"/>
                          <a:cs typeface="Arial"/>
                        </a:rPr>
                        <a:t>у 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объему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C9C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сумма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C9CFF"/>
                    </a:solidFill>
                  </a:tcPr>
                </a:tc>
                <a:tc>
                  <a:txBody>
                    <a:bodyPr/>
                    <a:lstStyle/>
                    <a:p>
                      <a:pPr marL="130810" marR="113030" indent="10668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dirty="0">
                          <a:latin typeface="Arial"/>
                          <a:cs typeface="Arial"/>
                        </a:rPr>
                        <a:t>% к 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общем</a:t>
                      </a:r>
                      <a:r>
                        <a:rPr sz="1000" dirty="0">
                          <a:latin typeface="Arial"/>
                          <a:cs typeface="Arial"/>
                        </a:rPr>
                        <a:t>у 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объему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C9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сумма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C9CFF"/>
                    </a:solidFill>
                  </a:tcPr>
                </a:tc>
                <a:tc>
                  <a:txBody>
                    <a:bodyPr/>
                    <a:lstStyle/>
                    <a:p>
                      <a:pPr marL="130175" marR="113030" indent="10668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dirty="0">
                          <a:latin typeface="Arial"/>
                          <a:cs typeface="Arial"/>
                        </a:rPr>
                        <a:t>% к 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общем</a:t>
                      </a:r>
                      <a:r>
                        <a:rPr sz="1000" dirty="0">
                          <a:latin typeface="Arial"/>
                          <a:cs typeface="Arial"/>
                        </a:rPr>
                        <a:t>у 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объему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C9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сумма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C9CFF"/>
                    </a:solidFill>
                  </a:tcPr>
                </a:tc>
                <a:tc>
                  <a:txBody>
                    <a:bodyPr/>
                    <a:lstStyle/>
                    <a:p>
                      <a:pPr marL="130175" marR="113030" indent="106680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000" dirty="0">
                          <a:latin typeface="Arial"/>
                          <a:cs typeface="Arial"/>
                        </a:rPr>
                        <a:t>% к 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общем</a:t>
                      </a:r>
                      <a:r>
                        <a:rPr sz="1000" dirty="0">
                          <a:latin typeface="Arial"/>
                          <a:cs typeface="Arial"/>
                        </a:rPr>
                        <a:t>у 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объему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C9CFF"/>
                    </a:solidFill>
                  </a:tcPr>
                </a:tc>
              </a:tr>
              <a:tr h="386356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Безвозмездные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поступления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900" b="1" spc="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всего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13208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7811,8</a:t>
                      </a:r>
                      <a:endParaRPr lang="ru-RU" sz="900" b="1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R="13208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100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7736,2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100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6905,3</a:t>
                      </a:r>
                    </a:p>
                    <a:p>
                      <a:pPr marL="889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100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825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6774,7</a:t>
                      </a:r>
                    </a:p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100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6CCFF"/>
                    </a:solidFill>
                  </a:tcPr>
                </a:tc>
              </a:tr>
              <a:tr h="248816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в 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том</a:t>
                      </a:r>
                      <a:r>
                        <a:rPr sz="9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числе: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 b="1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</a:tr>
              <a:tr h="696686">
                <a:tc>
                  <a:txBody>
                    <a:bodyPr/>
                    <a:lstStyle/>
                    <a:p>
                      <a:pPr marL="97155" marR="10985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Безвозмездные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поступления </a:t>
                      </a:r>
                      <a:r>
                        <a:rPr sz="900" b="1" dirty="0">
                          <a:latin typeface="Arial"/>
                          <a:cs typeface="Arial"/>
                        </a:rPr>
                        <a:t>от  </a:t>
                      </a:r>
                      <a:r>
                        <a:rPr sz="900" b="1" spc="-10" dirty="0">
                          <a:latin typeface="Arial"/>
                          <a:cs typeface="Arial"/>
                        </a:rPr>
                        <a:t>других бюджетов бюджетной системы 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Российской</a:t>
                      </a:r>
                      <a:r>
                        <a:rPr sz="9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Федерации,</a:t>
                      </a:r>
                      <a:endParaRPr sz="900" dirty="0">
                        <a:latin typeface="Arial"/>
                        <a:cs typeface="Arial"/>
                      </a:endParaRPr>
                    </a:p>
                    <a:p>
                      <a:pPr marL="97155">
                        <a:lnSpc>
                          <a:spcPct val="100000"/>
                        </a:lnSpc>
                      </a:pPr>
                      <a:r>
                        <a:rPr sz="900" b="1" dirty="0">
                          <a:latin typeface="Arial"/>
                          <a:cs typeface="Arial"/>
                        </a:rPr>
                        <a:t>в </a:t>
                      </a:r>
                      <a:r>
                        <a:rPr sz="900" b="1" spc="-15" dirty="0">
                          <a:latin typeface="Arial"/>
                          <a:cs typeface="Arial"/>
                        </a:rPr>
                        <a:t>том</a:t>
                      </a:r>
                      <a:r>
                        <a:rPr sz="9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b="1" spc="-5" dirty="0">
                          <a:latin typeface="Arial"/>
                          <a:cs typeface="Arial"/>
                        </a:rPr>
                        <a:t>числе: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R="13208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7811,8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100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7736,2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R="156210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100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25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6905,3</a:t>
                      </a:r>
                    </a:p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100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25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6774,7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100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248816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Дотации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13271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6909,6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18859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88,5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6812,4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18859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88,0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6703,9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97,1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6573,3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97,0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</a:tr>
              <a:tr h="565006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Субсидии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16446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402,9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22034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5,1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446,8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5,8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0,0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0,0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</a:tr>
              <a:tr h="813822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Субвенции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19748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157,6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22034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2,0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201,4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R="220345" algn="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2,6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201,4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2,9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201,4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3,0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</a:tr>
              <a:tr h="762015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900" spc="-5" dirty="0">
                          <a:latin typeface="Arial"/>
                          <a:cs typeface="Arial"/>
                        </a:rPr>
                        <a:t>Иные межбюджетные</a:t>
                      </a:r>
                      <a:r>
                        <a:rPr sz="9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900" spc="-5" dirty="0">
                          <a:latin typeface="Arial"/>
                          <a:cs typeface="Arial"/>
                        </a:rPr>
                        <a:t>трансферты,</a:t>
                      </a:r>
                      <a:endParaRPr sz="900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795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341,7</a:t>
                      </a:r>
                    </a:p>
                    <a:p>
                      <a:pPr marL="1079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4,4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275,5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3,6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0,0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lang="ru-RU" sz="900" b="1" dirty="0" smtClean="0">
                          <a:latin typeface="Arial"/>
                          <a:cs typeface="Arial"/>
                        </a:rPr>
                        <a:t>0,0</a:t>
                      </a:r>
                      <a:endParaRPr sz="900" b="1" dirty="0"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907441" y="450956"/>
            <a:ext cx="7402195" cy="787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2500" spc="-5" dirty="0">
                <a:solidFill>
                  <a:srgbClr val="000000"/>
                </a:solidFill>
              </a:rPr>
              <a:t>Уважаемые</a:t>
            </a:r>
            <a:r>
              <a:rPr sz="2500" spc="-15" dirty="0">
                <a:solidFill>
                  <a:srgbClr val="000000"/>
                </a:solidFill>
              </a:rPr>
              <a:t> </a:t>
            </a:r>
            <a:r>
              <a:rPr sz="2500" spc="-5" dirty="0">
                <a:solidFill>
                  <a:srgbClr val="000000"/>
                </a:solidFill>
              </a:rPr>
              <a:t>жители</a:t>
            </a:r>
            <a:endParaRPr sz="2500" dirty="0"/>
          </a:p>
          <a:p>
            <a:pPr algn="ctr">
              <a:lnSpc>
                <a:spcPct val="100000"/>
              </a:lnSpc>
            </a:pPr>
            <a:r>
              <a:rPr lang="ru-RU" sz="2500" spc="-5" dirty="0" err="1" smtClean="0">
                <a:solidFill>
                  <a:srgbClr val="000000"/>
                </a:solidFill>
              </a:rPr>
              <a:t>Китовского</a:t>
            </a:r>
            <a:r>
              <a:rPr sz="2500" spc="-5" dirty="0" smtClean="0">
                <a:solidFill>
                  <a:srgbClr val="000000"/>
                </a:solidFill>
              </a:rPr>
              <a:t> </a:t>
            </a:r>
            <a:r>
              <a:rPr sz="2500" spc="-5" dirty="0">
                <a:solidFill>
                  <a:srgbClr val="000000"/>
                </a:solidFill>
              </a:rPr>
              <a:t>сельского</a:t>
            </a:r>
            <a:r>
              <a:rPr sz="2500" spc="-15" dirty="0">
                <a:solidFill>
                  <a:srgbClr val="000000"/>
                </a:solidFill>
              </a:rPr>
              <a:t> </a:t>
            </a:r>
            <a:r>
              <a:rPr sz="2500" spc="-5" dirty="0">
                <a:solidFill>
                  <a:srgbClr val="000000"/>
                </a:solidFill>
              </a:rPr>
              <a:t>поселения!</a:t>
            </a:r>
            <a:endParaRPr sz="2500" dirty="0"/>
          </a:p>
        </p:txBody>
      </p:sp>
      <p:sp>
        <p:nvSpPr>
          <p:cNvPr id="12" name="object 12"/>
          <p:cNvSpPr/>
          <p:nvPr/>
        </p:nvSpPr>
        <p:spPr>
          <a:xfrm>
            <a:off x="428599" y="1500174"/>
            <a:ext cx="8358505" cy="4709160"/>
          </a:xfrm>
          <a:custGeom>
            <a:avLst/>
            <a:gdLst/>
            <a:ahLst/>
            <a:cxnLst/>
            <a:rect l="l" t="t" r="r" b="b"/>
            <a:pathLst>
              <a:path w="8358505" h="4709160">
                <a:moveTo>
                  <a:pt x="0" y="0"/>
                </a:moveTo>
                <a:lnTo>
                  <a:pt x="8358251" y="0"/>
                </a:lnTo>
                <a:lnTo>
                  <a:pt x="8358251" y="4708982"/>
                </a:lnTo>
                <a:lnTo>
                  <a:pt x="0" y="470898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910350" y="0"/>
            <a:ext cx="1233649" cy="1547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07335" y="1528622"/>
            <a:ext cx="8202295" cy="5116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715" indent="472440" algn="just">
              <a:lnSpc>
                <a:spcPct val="100000"/>
              </a:lnSpc>
              <a:spcBef>
                <a:spcPts val="100"/>
              </a:spcBef>
            </a:pPr>
            <a:r>
              <a:rPr sz="1600" spc="-10" dirty="0" err="1">
                <a:latin typeface="Times New Roman" pitchFamily="18" charset="0"/>
                <a:cs typeface="Times New Roman" pitchFamily="18" charset="0"/>
              </a:rPr>
              <a:t>Предлагаем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-5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1600" spc="-5" dirty="0" err="1" smtClean="0">
                <a:latin typeface="Times New Roman" pitchFamily="18" charset="0"/>
                <a:cs typeface="Times New Roman" pitchFamily="18" charset="0"/>
              </a:rPr>
              <a:t>ашему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вниманию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презентацию </a:t>
            </a:r>
            <a:r>
              <a:rPr sz="1600" b="1" spc="-15" dirty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sz="1600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sz="1600" b="1" spc="-5" dirty="0">
                <a:latin typeface="Times New Roman" pitchFamily="18" charset="0"/>
                <a:cs typeface="Times New Roman" pitchFamily="18" charset="0"/>
              </a:rPr>
              <a:t>граждан»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к проекту 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sz="1600" spc="-20" dirty="0" err="1">
                <a:latin typeface="Times New Roman" pitchFamily="18" charset="0"/>
                <a:cs typeface="Times New Roman" pitchFamily="18" charset="0"/>
              </a:rPr>
              <a:t>бюджете</a:t>
            </a:r>
            <a:r>
              <a:rPr sz="16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-15" dirty="0" err="1" smtClean="0">
                <a:latin typeface="Times New Roman" pitchFamily="18" charset="0"/>
                <a:cs typeface="Times New Roman" pitchFamily="18" charset="0"/>
              </a:rPr>
              <a:t>Китовского</a:t>
            </a:r>
            <a:r>
              <a:rPr sz="16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sz="1600" spc="-5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25" dirty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плановый  </a:t>
            </a:r>
            <a:r>
              <a:rPr sz="1600" spc="-10" dirty="0" err="1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sz="1600" spc="-2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годов.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marL="12700" marR="5080" indent="525780" algn="just">
              <a:lnSpc>
                <a:spcPct val="100000"/>
              </a:lnSpc>
            </a:pPr>
            <a:r>
              <a:rPr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настоящее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обеспечение открытости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прозрачности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бюджетного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процесса 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ключевых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направлений деятельности органов местного  самоуправления.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того,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житель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поселения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мог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получить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информацию о  </a:t>
            </a:r>
            <a:r>
              <a:rPr sz="1600" spc="-20" dirty="0" err="1">
                <a:latin typeface="Times New Roman" pitchFamily="18" charset="0"/>
                <a:cs typeface="Times New Roman" pitchFamily="18" charset="0"/>
              </a:rPr>
              <a:t>бюджете</a:t>
            </a:r>
            <a:r>
              <a:rPr sz="16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-15" dirty="0" err="1" smtClean="0">
                <a:latin typeface="Times New Roman" pitchFamily="18" charset="0"/>
                <a:cs typeface="Times New Roman" pitchFamily="18" charset="0"/>
              </a:rPr>
              <a:t>Китовского</a:t>
            </a:r>
            <a:r>
              <a:rPr sz="16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sz="1600" spc="-5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25" dirty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на плановый </a:t>
            </a:r>
            <a:r>
              <a:rPr sz="1600" spc="-10" dirty="0" err="1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годов,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текст проекта решения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sz="1600" spc="-20" dirty="0">
                <a:latin typeface="Times New Roman" pitchFamily="18" charset="0"/>
                <a:cs typeface="Times New Roman" pitchFamily="18" charset="0"/>
              </a:rPr>
              <a:t>бюджете</a:t>
            </a:r>
            <a:r>
              <a:rPr sz="1600" spc="3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размещен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официальном </a:t>
            </a:r>
            <a:r>
              <a:rPr sz="1600" spc="-10" dirty="0" err="1">
                <a:latin typeface="Times New Roman" pitchFamily="18" charset="0"/>
                <a:cs typeface="Times New Roman" pitchFamily="18" charset="0"/>
              </a:rPr>
              <a:t>сайте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spc="-10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600" spc="-10" dirty="0" smtClean="0">
                <a:latin typeface="Times New Roman" pitchFamily="18" charset="0"/>
                <a:cs typeface="Times New Roman" pitchFamily="18" charset="0"/>
                <a:hlinkClick r:id="rId5"/>
              </a:rPr>
              <a:t>kitovo.ru/documents/759.html</a:t>
            </a:r>
            <a:endParaRPr lang="ru-RU" sz="1600" spc="-10" dirty="0" smtClean="0">
              <a:latin typeface="Times New Roman" pitchFamily="18" charset="0"/>
              <a:cs typeface="Times New Roman" pitchFamily="18" charset="0"/>
            </a:endParaRPr>
          </a:p>
          <a:p>
            <a:pPr marL="12700" marR="5080" indent="525780" algn="just">
              <a:lnSpc>
                <a:spcPct val="100000"/>
              </a:lnSpc>
            </a:pPr>
            <a:r>
              <a:rPr sz="1600" spc="-10" dirty="0" err="1" smtClean="0">
                <a:latin typeface="Times New Roman" pitchFamily="18" charset="0"/>
                <a:cs typeface="Times New Roman" pitchFamily="18" charset="0"/>
              </a:rPr>
              <a:t>Мы</a:t>
            </a:r>
            <a:r>
              <a:rPr sz="16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постарались доступно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отразить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параметры </a:t>
            </a:r>
            <a:r>
              <a:rPr sz="1600" spc="-20" dirty="0"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sz="1600" spc="-5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25" dirty="0">
                <a:latin typeface="Times New Roman" pitchFamily="18" charset="0"/>
                <a:cs typeface="Times New Roman" pitchFamily="18" charset="0"/>
              </a:rPr>
              <a:t>год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на  плановый </a:t>
            </a:r>
            <a:r>
              <a:rPr sz="1600" spc="-10" dirty="0" err="1">
                <a:latin typeface="Times New Roman" pitchFamily="18" charset="0"/>
                <a:cs typeface="Times New Roman" pitchFamily="18" charset="0"/>
              </a:rPr>
              <a:t>период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202</a:t>
            </a:r>
            <a:r>
              <a:rPr lang="ru-RU" sz="1600" spc="-5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sz="160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годов. Граждане </a:t>
            </a:r>
            <a:r>
              <a:rPr sz="1600" spc="0" dirty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налогоплательщики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5" dirty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потребители 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услуг должны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уверены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том, что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бюджетные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средства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используются 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прозрачно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эффективно, приносят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конкретные </a:t>
            </a:r>
            <a:r>
              <a:rPr sz="1600" spc="-30" dirty="0">
                <a:latin typeface="Times New Roman" pitchFamily="18" charset="0"/>
                <a:cs typeface="Times New Roman" pitchFamily="18" charset="0"/>
              </a:rPr>
              <a:t>результаты, </a:t>
            </a:r>
            <a:r>
              <a:rPr sz="1600" spc="5" dirty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поселения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целом,  так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для </a:t>
            </a:r>
            <a:r>
              <a:rPr sz="1600" spc="0" dirty="0">
                <a:latin typeface="Times New Roman" pitchFamily="18" charset="0"/>
                <a:cs typeface="Times New Roman" pitchFamily="18" charset="0"/>
              </a:rPr>
              <a:t>каждой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семьи,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каждого</a:t>
            </a:r>
            <a:r>
              <a:rPr sz="16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человека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marL="12700" marR="5080" indent="525780" algn="just">
              <a:lnSpc>
                <a:spcPct val="100000"/>
              </a:lnSpc>
            </a:pPr>
            <a:r>
              <a:rPr sz="1600" spc="-5" dirty="0">
                <a:latin typeface="Times New Roman" pitchFamily="18" charset="0"/>
                <a:cs typeface="Times New Roman" pitchFamily="18" charset="0"/>
              </a:rPr>
              <a:t>Надеемся,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информация,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представленная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информативной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компактной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форме, 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позволит вам углубить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свои знания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sz="1600" spc="-20" dirty="0">
                <a:latin typeface="Times New Roman" pitchFamily="18" charset="0"/>
                <a:cs typeface="Times New Roman" pitchFamily="18" charset="0"/>
              </a:rPr>
              <a:t>бюджете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600" spc="-15" dirty="0"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основы для активного участия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бюджетном </a:t>
            </a:r>
            <a:r>
              <a:rPr sz="1600" spc="-5" dirty="0" err="1">
                <a:latin typeface="Times New Roman" pitchFamily="18" charset="0"/>
                <a:cs typeface="Times New Roman" pitchFamily="18" charset="0"/>
              </a:rPr>
              <a:t>процессе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-10" dirty="0" err="1" smtClean="0">
                <a:latin typeface="Times New Roman" pitchFamily="18" charset="0"/>
                <a:cs typeface="Times New Roman" pitchFamily="18" charset="0"/>
              </a:rPr>
              <a:t>Китовского</a:t>
            </a:r>
            <a:r>
              <a:rPr sz="16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сельского</a:t>
            </a:r>
            <a:r>
              <a:rPr sz="1600" spc="-6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поселения.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marL="12700" marR="5715" indent="525780" algn="just">
              <a:lnSpc>
                <a:spcPct val="100000"/>
              </a:lnSpc>
            </a:pPr>
            <a:r>
              <a:rPr sz="1600" spc="-15" dirty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для граждан»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нацелен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получение обратной связи </a:t>
            </a:r>
            <a:r>
              <a:rPr sz="1600" spc="-20" dirty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граждан,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которым 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интересны современные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sz="1600" dirty="0">
                <a:latin typeface="Times New Roman" pitchFamily="18" charset="0"/>
                <a:cs typeface="Times New Roman" pitchFamily="18" charset="0"/>
              </a:rPr>
              <a:t>финансов в </a:t>
            </a:r>
            <a:r>
              <a:rPr lang="ru-RU" sz="1600" spc="-10" dirty="0" err="1" smtClean="0">
                <a:latin typeface="Times New Roman" pitchFamily="18" charset="0"/>
                <a:cs typeface="Times New Roman" pitchFamily="18" charset="0"/>
              </a:rPr>
              <a:t>Китовском</a:t>
            </a:r>
            <a:r>
              <a:rPr lang="ru-RU" sz="16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 err="1" smtClean="0">
                <a:latin typeface="Times New Roman" pitchFamily="18" charset="0"/>
                <a:cs typeface="Times New Roman" pitchFamily="18" charset="0"/>
              </a:rPr>
              <a:t>сельском</a:t>
            </a:r>
            <a:r>
              <a:rPr sz="1600" spc="-1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поселении.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 marL="123189">
              <a:lnSpc>
                <a:spcPct val="100000"/>
              </a:lnSpc>
              <a:spcBef>
                <a:spcPts val="1400"/>
              </a:spcBef>
              <a:tabLst>
                <a:tab pos="6540500" algn="l"/>
              </a:tabLst>
            </a:pPr>
            <a:r>
              <a:rPr sz="16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sz="1600" spc="-5" dirty="0">
                <a:latin typeface="Times New Roman" pitchFamily="18" charset="0"/>
                <a:cs typeface="Times New Roman" pitchFamily="18" charset="0"/>
              </a:rPr>
              <a:t>уважением, </a:t>
            </a:r>
            <a:r>
              <a:rPr sz="1600" spc="-25" dirty="0" err="1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sz="16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pc="-10" dirty="0" err="1" smtClean="0">
                <a:latin typeface="Times New Roman" pitchFamily="18" charset="0"/>
                <a:cs typeface="Times New Roman" pitchFamily="18" charset="0"/>
              </a:rPr>
              <a:t>Китовского</a:t>
            </a:r>
            <a:r>
              <a:rPr lang="ru-RU" sz="160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0" dirty="0" err="1" smtClean="0">
                <a:latin typeface="Times New Roman" pitchFamily="18" charset="0"/>
                <a:cs typeface="Times New Roman" pitchFamily="18" charset="0"/>
              </a:rPr>
              <a:t>сельского</a:t>
            </a:r>
            <a:r>
              <a:rPr sz="1600" spc="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spc="-10" dirty="0">
                <a:latin typeface="Times New Roman" pitchFamily="18" charset="0"/>
                <a:cs typeface="Times New Roman" pitchFamily="18" charset="0"/>
              </a:rPr>
              <a:t>поселения	</a:t>
            </a:r>
            <a:r>
              <a:rPr lang="ru-RU" sz="1600" spc="-50" dirty="0" smtClean="0">
                <a:latin typeface="Times New Roman" pitchFamily="18" charset="0"/>
                <a:cs typeface="Times New Roman" pitchFamily="18" charset="0"/>
              </a:rPr>
              <a:t>А.С. Сорокина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27241" y="168986"/>
            <a:ext cx="1015247" cy="8279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293"/>
            <a:ext cx="7178675" cy="864235"/>
          </a:xfrm>
          <a:custGeom>
            <a:avLst/>
            <a:gdLst/>
            <a:ahLst/>
            <a:cxnLst/>
            <a:rect l="l" t="t" r="r" b="b"/>
            <a:pathLst>
              <a:path w="7178675" h="864235">
                <a:moveTo>
                  <a:pt x="7034174" y="0"/>
                </a:moveTo>
                <a:lnTo>
                  <a:pt x="144005" y="0"/>
                </a:lnTo>
                <a:lnTo>
                  <a:pt x="98490" y="7341"/>
                </a:lnTo>
                <a:lnTo>
                  <a:pt x="58959" y="27785"/>
                </a:lnTo>
                <a:lnTo>
                  <a:pt x="27785" y="58959"/>
                </a:lnTo>
                <a:lnTo>
                  <a:pt x="7341" y="98490"/>
                </a:lnTo>
                <a:lnTo>
                  <a:pt x="0" y="144005"/>
                </a:lnTo>
                <a:lnTo>
                  <a:pt x="0" y="720001"/>
                </a:lnTo>
                <a:lnTo>
                  <a:pt x="7341" y="765516"/>
                </a:lnTo>
                <a:lnTo>
                  <a:pt x="27785" y="805046"/>
                </a:lnTo>
                <a:lnTo>
                  <a:pt x="58959" y="836220"/>
                </a:lnTo>
                <a:lnTo>
                  <a:pt x="98490" y="856664"/>
                </a:lnTo>
                <a:lnTo>
                  <a:pt x="144005" y="864006"/>
                </a:lnTo>
                <a:lnTo>
                  <a:pt x="7034174" y="864006"/>
                </a:lnTo>
                <a:lnTo>
                  <a:pt x="7079689" y="856664"/>
                </a:lnTo>
                <a:lnTo>
                  <a:pt x="7119220" y="836220"/>
                </a:lnTo>
                <a:lnTo>
                  <a:pt x="7150393" y="805046"/>
                </a:lnTo>
                <a:lnTo>
                  <a:pt x="7170837" y="765516"/>
                </a:lnTo>
                <a:lnTo>
                  <a:pt x="7178179" y="720001"/>
                </a:lnTo>
                <a:lnTo>
                  <a:pt x="7178179" y="144005"/>
                </a:lnTo>
                <a:lnTo>
                  <a:pt x="7170837" y="98490"/>
                </a:lnTo>
                <a:lnTo>
                  <a:pt x="7150393" y="58959"/>
                </a:lnTo>
                <a:lnTo>
                  <a:pt x="7119220" y="27785"/>
                </a:lnTo>
                <a:lnTo>
                  <a:pt x="7079689" y="7341"/>
                </a:lnTo>
                <a:lnTo>
                  <a:pt x="7034174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41278" y="149293"/>
            <a:ext cx="7178675" cy="864235"/>
          </a:xfrm>
          <a:custGeom>
            <a:avLst/>
            <a:gdLst/>
            <a:ahLst/>
            <a:cxnLst/>
            <a:rect l="l" t="t" r="r" b="b"/>
            <a:pathLst>
              <a:path w="7178675" h="864235">
                <a:moveTo>
                  <a:pt x="0" y="144005"/>
                </a:moveTo>
                <a:lnTo>
                  <a:pt x="7341" y="98490"/>
                </a:lnTo>
                <a:lnTo>
                  <a:pt x="27785" y="58959"/>
                </a:lnTo>
                <a:lnTo>
                  <a:pt x="58959" y="27785"/>
                </a:lnTo>
                <a:lnTo>
                  <a:pt x="98490" y="7341"/>
                </a:lnTo>
                <a:lnTo>
                  <a:pt x="144005" y="0"/>
                </a:lnTo>
                <a:lnTo>
                  <a:pt x="7034174" y="0"/>
                </a:lnTo>
                <a:lnTo>
                  <a:pt x="7079689" y="7341"/>
                </a:lnTo>
                <a:lnTo>
                  <a:pt x="7119220" y="27785"/>
                </a:lnTo>
                <a:lnTo>
                  <a:pt x="7150393" y="58959"/>
                </a:lnTo>
                <a:lnTo>
                  <a:pt x="7170837" y="98490"/>
                </a:lnTo>
                <a:lnTo>
                  <a:pt x="7178179" y="144005"/>
                </a:lnTo>
                <a:lnTo>
                  <a:pt x="7178179" y="720001"/>
                </a:lnTo>
                <a:lnTo>
                  <a:pt x="7170837" y="765516"/>
                </a:lnTo>
                <a:lnTo>
                  <a:pt x="7150393" y="805046"/>
                </a:lnTo>
                <a:lnTo>
                  <a:pt x="7119220" y="836220"/>
                </a:lnTo>
                <a:lnTo>
                  <a:pt x="7079689" y="856664"/>
                </a:lnTo>
                <a:lnTo>
                  <a:pt x="7034174" y="864006"/>
                </a:lnTo>
                <a:lnTo>
                  <a:pt x="144005" y="864006"/>
                </a:lnTo>
                <a:lnTo>
                  <a:pt x="98490" y="856664"/>
                </a:lnTo>
                <a:lnTo>
                  <a:pt x="58959" y="836220"/>
                </a:lnTo>
                <a:lnTo>
                  <a:pt x="27785" y="805046"/>
                </a:lnTo>
                <a:lnTo>
                  <a:pt x="7341" y="765516"/>
                </a:lnTo>
                <a:lnTo>
                  <a:pt x="0" y="720001"/>
                </a:lnTo>
                <a:lnTo>
                  <a:pt x="0" y="144005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600200" y="205740"/>
            <a:ext cx="6172200" cy="122084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lang="ru-RU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Безвозмездные поступления бюджета  </a:t>
            </a:r>
            <a:r>
              <a:rPr lang="ru-RU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lang="ru-RU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сельского поселения  </a:t>
            </a:r>
            <a:r>
              <a:rPr lang="ru-RU" b="1" dirty="0">
                <a:solidFill>
                  <a:srgbClr val="FFFFFF"/>
                </a:solidFill>
                <a:latin typeface="Bookman Old Style"/>
                <a:cs typeface="Bookman Old Style"/>
              </a:rPr>
              <a:t>в </a:t>
            </a:r>
            <a:r>
              <a:rPr lang="ru-RU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2019 </a:t>
            </a:r>
            <a:r>
              <a:rPr lang="ru-RU" b="1" dirty="0">
                <a:solidFill>
                  <a:srgbClr val="FFFFFF"/>
                </a:solidFill>
                <a:latin typeface="Bookman Old Style"/>
                <a:cs typeface="Bookman Old Style"/>
              </a:rPr>
              <a:t>– </a:t>
            </a:r>
            <a:r>
              <a:rPr lang="ru-RU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2021 </a:t>
            </a:r>
            <a:r>
              <a:rPr lang="ru-RU" b="1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годах</a:t>
            </a:r>
            <a:endParaRPr lang="ru-RU" dirty="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endParaRPr sz="1200" dirty="0">
              <a:latin typeface="Arial"/>
              <a:cs typeface="Aria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447800" y="1295400"/>
            <a:ext cx="6718794" cy="762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447800" y="1295400"/>
            <a:ext cx="6732270" cy="762000"/>
          </a:xfrm>
          <a:custGeom>
            <a:avLst/>
            <a:gdLst/>
            <a:ahLst/>
            <a:cxnLst/>
            <a:rect l="l" t="t" r="r" b="b"/>
            <a:pathLst>
              <a:path w="6732270" h="252095">
                <a:moveTo>
                  <a:pt x="0" y="125996"/>
                </a:moveTo>
                <a:lnTo>
                  <a:pt x="34404" y="107914"/>
                </a:lnTo>
                <a:lnTo>
                  <a:pt x="76518" y="99160"/>
                </a:lnTo>
                <a:lnTo>
                  <a:pt x="134445" y="90626"/>
                </a:lnTo>
                <a:lnTo>
                  <a:pt x="181555" y="85070"/>
                </a:lnTo>
                <a:lnTo>
                  <a:pt x="235252" y="79629"/>
                </a:lnTo>
                <a:lnTo>
                  <a:pt x="295361" y="74309"/>
                </a:lnTo>
                <a:lnTo>
                  <a:pt x="361704" y="69117"/>
                </a:lnTo>
                <a:lnTo>
                  <a:pt x="434107" y="64059"/>
                </a:lnTo>
                <a:lnTo>
                  <a:pt x="472525" y="61583"/>
                </a:lnTo>
                <a:lnTo>
                  <a:pt x="512391" y="59143"/>
                </a:lnTo>
                <a:lnTo>
                  <a:pt x="553684" y="56739"/>
                </a:lnTo>
                <a:lnTo>
                  <a:pt x="596382" y="54373"/>
                </a:lnTo>
                <a:lnTo>
                  <a:pt x="640461" y="52046"/>
                </a:lnTo>
                <a:lnTo>
                  <a:pt x="685902" y="49758"/>
                </a:lnTo>
                <a:lnTo>
                  <a:pt x="732680" y="47511"/>
                </a:lnTo>
                <a:lnTo>
                  <a:pt x="780775" y="45304"/>
                </a:lnTo>
                <a:lnTo>
                  <a:pt x="830164" y="43139"/>
                </a:lnTo>
                <a:lnTo>
                  <a:pt x="880826" y="41017"/>
                </a:lnTo>
                <a:lnTo>
                  <a:pt x="932737" y="38938"/>
                </a:lnTo>
                <a:lnTo>
                  <a:pt x="985877" y="36904"/>
                </a:lnTo>
                <a:lnTo>
                  <a:pt x="1040222" y="34915"/>
                </a:lnTo>
                <a:lnTo>
                  <a:pt x="1095752" y="32972"/>
                </a:lnTo>
                <a:lnTo>
                  <a:pt x="1152444" y="31075"/>
                </a:lnTo>
                <a:lnTo>
                  <a:pt x="1210276" y="29227"/>
                </a:lnTo>
                <a:lnTo>
                  <a:pt x="1269225" y="27426"/>
                </a:lnTo>
                <a:lnTo>
                  <a:pt x="1329271" y="25675"/>
                </a:lnTo>
                <a:lnTo>
                  <a:pt x="1390390" y="23974"/>
                </a:lnTo>
                <a:lnTo>
                  <a:pt x="1452562" y="22324"/>
                </a:lnTo>
                <a:lnTo>
                  <a:pt x="1515763" y="20726"/>
                </a:lnTo>
                <a:lnTo>
                  <a:pt x="1579971" y="19180"/>
                </a:lnTo>
                <a:lnTo>
                  <a:pt x="1645166" y="17688"/>
                </a:lnTo>
                <a:lnTo>
                  <a:pt x="1711324" y="16250"/>
                </a:lnTo>
                <a:lnTo>
                  <a:pt x="1778424" y="14867"/>
                </a:lnTo>
                <a:lnTo>
                  <a:pt x="1846443" y="13539"/>
                </a:lnTo>
                <a:lnTo>
                  <a:pt x="1915360" y="12269"/>
                </a:lnTo>
                <a:lnTo>
                  <a:pt x="1985152" y="11056"/>
                </a:lnTo>
                <a:lnTo>
                  <a:pt x="2055798" y="9901"/>
                </a:lnTo>
                <a:lnTo>
                  <a:pt x="2127275" y="8806"/>
                </a:lnTo>
                <a:lnTo>
                  <a:pt x="2199561" y="7770"/>
                </a:lnTo>
                <a:lnTo>
                  <a:pt x="2272635" y="6796"/>
                </a:lnTo>
                <a:lnTo>
                  <a:pt x="2346474" y="5883"/>
                </a:lnTo>
                <a:lnTo>
                  <a:pt x="2421056" y="5032"/>
                </a:lnTo>
                <a:lnTo>
                  <a:pt x="2496360" y="4245"/>
                </a:lnTo>
                <a:lnTo>
                  <a:pt x="2572363" y="3522"/>
                </a:lnTo>
                <a:lnTo>
                  <a:pt x="2649042" y="2864"/>
                </a:lnTo>
                <a:lnTo>
                  <a:pt x="2726377" y="2272"/>
                </a:lnTo>
                <a:lnTo>
                  <a:pt x="2804345" y="1746"/>
                </a:lnTo>
                <a:lnTo>
                  <a:pt x="2882924" y="1287"/>
                </a:lnTo>
                <a:lnTo>
                  <a:pt x="2962092" y="897"/>
                </a:lnTo>
                <a:lnTo>
                  <a:pt x="3041827" y="576"/>
                </a:lnTo>
                <a:lnTo>
                  <a:pt x="3122107" y="325"/>
                </a:lnTo>
                <a:lnTo>
                  <a:pt x="3202909" y="145"/>
                </a:lnTo>
                <a:lnTo>
                  <a:pt x="3284213" y="36"/>
                </a:lnTo>
                <a:lnTo>
                  <a:pt x="3365995" y="0"/>
                </a:lnTo>
                <a:lnTo>
                  <a:pt x="3447777" y="36"/>
                </a:lnTo>
                <a:lnTo>
                  <a:pt x="3529081" y="145"/>
                </a:lnTo>
                <a:lnTo>
                  <a:pt x="3609884" y="325"/>
                </a:lnTo>
                <a:lnTo>
                  <a:pt x="3690165" y="576"/>
                </a:lnTo>
                <a:lnTo>
                  <a:pt x="3769900" y="897"/>
                </a:lnTo>
                <a:lnTo>
                  <a:pt x="3849068" y="1287"/>
                </a:lnTo>
                <a:lnTo>
                  <a:pt x="3927648" y="1746"/>
                </a:lnTo>
                <a:lnTo>
                  <a:pt x="4005616" y="2272"/>
                </a:lnTo>
                <a:lnTo>
                  <a:pt x="4082952" y="2864"/>
                </a:lnTo>
                <a:lnTo>
                  <a:pt x="4159632" y="3522"/>
                </a:lnTo>
                <a:lnTo>
                  <a:pt x="4235635" y="4245"/>
                </a:lnTo>
                <a:lnTo>
                  <a:pt x="4310939" y="5032"/>
                </a:lnTo>
                <a:lnTo>
                  <a:pt x="4385522" y="5883"/>
                </a:lnTo>
                <a:lnTo>
                  <a:pt x="4459361" y="6796"/>
                </a:lnTo>
                <a:lnTo>
                  <a:pt x="4532435" y="7770"/>
                </a:lnTo>
                <a:lnTo>
                  <a:pt x="4604722" y="8806"/>
                </a:lnTo>
                <a:lnTo>
                  <a:pt x="4676199" y="9901"/>
                </a:lnTo>
                <a:lnTo>
                  <a:pt x="4746845" y="11056"/>
                </a:lnTo>
                <a:lnTo>
                  <a:pt x="4816638" y="12269"/>
                </a:lnTo>
                <a:lnTo>
                  <a:pt x="4885555" y="13539"/>
                </a:lnTo>
                <a:lnTo>
                  <a:pt x="4953575" y="14867"/>
                </a:lnTo>
                <a:lnTo>
                  <a:pt x="5020674" y="16250"/>
                </a:lnTo>
                <a:lnTo>
                  <a:pt x="5086833" y="17688"/>
                </a:lnTo>
                <a:lnTo>
                  <a:pt x="5152027" y="19180"/>
                </a:lnTo>
                <a:lnTo>
                  <a:pt x="5216236" y="20726"/>
                </a:lnTo>
                <a:lnTo>
                  <a:pt x="5279438" y="22324"/>
                </a:lnTo>
                <a:lnTo>
                  <a:pt x="5341609" y="23974"/>
                </a:lnTo>
                <a:lnTo>
                  <a:pt x="5402729" y="25675"/>
                </a:lnTo>
                <a:lnTo>
                  <a:pt x="5462774" y="27426"/>
                </a:lnTo>
                <a:lnTo>
                  <a:pt x="5521724" y="29227"/>
                </a:lnTo>
                <a:lnTo>
                  <a:pt x="5579556" y="31075"/>
                </a:lnTo>
                <a:lnTo>
                  <a:pt x="5636248" y="32972"/>
                </a:lnTo>
                <a:lnTo>
                  <a:pt x="5691778" y="34915"/>
                </a:lnTo>
                <a:lnTo>
                  <a:pt x="5746124" y="36904"/>
                </a:lnTo>
                <a:lnTo>
                  <a:pt x="5799264" y="38938"/>
                </a:lnTo>
                <a:lnTo>
                  <a:pt x="5851175" y="41017"/>
                </a:lnTo>
                <a:lnTo>
                  <a:pt x="5901837" y="43139"/>
                </a:lnTo>
                <a:lnTo>
                  <a:pt x="5951226" y="45304"/>
                </a:lnTo>
                <a:lnTo>
                  <a:pt x="5999321" y="47511"/>
                </a:lnTo>
                <a:lnTo>
                  <a:pt x="6046100" y="49758"/>
                </a:lnTo>
                <a:lnTo>
                  <a:pt x="6091540" y="52046"/>
                </a:lnTo>
                <a:lnTo>
                  <a:pt x="6135620" y="54373"/>
                </a:lnTo>
                <a:lnTo>
                  <a:pt x="6178318" y="56739"/>
                </a:lnTo>
                <a:lnTo>
                  <a:pt x="6219611" y="59143"/>
                </a:lnTo>
                <a:lnTo>
                  <a:pt x="6259477" y="61583"/>
                </a:lnTo>
                <a:lnTo>
                  <a:pt x="6297895" y="64059"/>
                </a:lnTo>
                <a:lnTo>
                  <a:pt x="6370298" y="69117"/>
                </a:lnTo>
                <a:lnTo>
                  <a:pt x="6436641" y="74309"/>
                </a:lnTo>
                <a:lnTo>
                  <a:pt x="6496750" y="79629"/>
                </a:lnTo>
                <a:lnTo>
                  <a:pt x="6550447" y="85070"/>
                </a:lnTo>
                <a:lnTo>
                  <a:pt x="6597557" y="90626"/>
                </a:lnTo>
                <a:lnTo>
                  <a:pt x="6637903" y="96290"/>
                </a:lnTo>
                <a:lnTo>
                  <a:pt x="6685354" y="104973"/>
                </a:lnTo>
                <a:lnTo>
                  <a:pt x="6723302" y="116867"/>
                </a:lnTo>
                <a:lnTo>
                  <a:pt x="6732003" y="125996"/>
                </a:lnTo>
                <a:lnTo>
                  <a:pt x="6731029" y="129057"/>
                </a:lnTo>
                <a:lnTo>
                  <a:pt x="6685354" y="147019"/>
                </a:lnTo>
                <a:lnTo>
                  <a:pt x="6637903" y="155703"/>
                </a:lnTo>
                <a:lnTo>
                  <a:pt x="6597557" y="161366"/>
                </a:lnTo>
                <a:lnTo>
                  <a:pt x="6550447" y="166922"/>
                </a:lnTo>
                <a:lnTo>
                  <a:pt x="6496750" y="172363"/>
                </a:lnTo>
                <a:lnTo>
                  <a:pt x="6436641" y="177683"/>
                </a:lnTo>
                <a:lnTo>
                  <a:pt x="6370298" y="182875"/>
                </a:lnTo>
                <a:lnTo>
                  <a:pt x="6297895" y="187933"/>
                </a:lnTo>
                <a:lnTo>
                  <a:pt x="6259477" y="190409"/>
                </a:lnTo>
                <a:lnTo>
                  <a:pt x="6219611" y="192850"/>
                </a:lnTo>
                <a:lnTo>
                  <a:pt x="6178318" y="195253"/>
                </a:lnTo>
                <a:lnTo>
                  <a:pt x="6135620" y="197619"/>
                </a:lnTo>
                <a:lnTo>
                  <a:pt x="6091540" y="199946"/>
                </a:lnTo>
                <a:lnTo>
                  <a:pt x="6046100" y="202234"/>
                </a:lnTo>
                <a:lnTo>
                  <a:pt x="5999321" y="204482"/>
                </a:lnTo>
                <a:lnTo>
                  <a:pt x="5951226" y="206688"/>
                </a:lnTo>
                <a:lnTo>
                  <a:pt x="5901837" y="208853"/>
                </a:lnTo>
                <a:lnTo>
                  <a:pt x="5851175" y="210975"/>
                </a:lnTo>
                <a:lnTo>
                  <a:pt x="5799264" y="213054"/>
                </a:lnTo>
                <a:lnTo>
                  <a:pt x="5746124" y="215088"/>
                </a:lnTo>
                <a:lnTo>
                  <a:pt x="5691778" y="217077"/>
                </a:lnTo>
                <a:lnTo>
                  <a:pt x="5636248" y="219021"/>
                </a:lnTo>
                <a:lnTo>
                  <a:pt x="5579556" y="220917"/>
                </a:lnTo>
                <a:lnTo>
                  <a:pt x="5521724" y="222766"/>
                </a:lnTo>
                <a:lnTo>
                  <a:pt x="5462774" y="224566"/>
                </a:lnTo>
                <a:lnTo>
                  <a:pt x="5402729" y="226317"/>
                </a:lnTo>
                <a:lnTo>
                  <a:pt x="5341609" y="228018"/>
                </a:lnTo>
                <a:lnTo>
                  <a:pt x="5279438" y="229668"/>
                </a:lnTo>
                <a:lnTo>
                  <a:pt x="5216236" y="231267"/>
                </a:lnTo>
                <a:lnTo>
                  <a:pt x="5152027" y="232812"/>
                </a:lnTo>
                <a:lnTo>
                  <a:pt x="5086833" y="234305"/>
                </a:lnTo>
                <a:lnTo>
                  <a:pt x="5020674" y="235743"/>
                </a:lnTo>
                <a:lnTo>
                  <a:pt x="4953575" y="237126"/>
                </a:lnTo>
                <a:lnTo>
                  <a:pt x="4885555" y="238453"/>
                </a:lnTo>
                <a:lnTo>
                  <a:pt x="4816638" y="239723"/>
                </a:lnTo>
                <a:lnTo>
                  <a:pt x="4746845" y="240936"/>
                </a:lnTo>
                <a:lnTo>
                  <a:pt x="4676199" y="242091"/>
                </a:lnTo>
                <a:lnTo>
                  <a:pt x="4604722" y="243187"/>
                </a:lnTo>
                <a:lnTo>
                  <a:pt x="4532435" y="244222"/>
                </a:lnTo>
                <a:lnTo>
                  <a:pt x="4459361" y="245197"/>
                </a:lnTo>
                <a:lnTo>
                  <a:pt x="4385522" y="246110"/>
                </a:lnTo>
                <a:lnTo>
                  <a:pt x="4310939" y="246960"/>
                </a:lnTo>
                <a:lnTo>
                  <a:pt x="4235635" y="247747"/>
                </a:lnTo>
                <a:lnTo>
                  <a:pt x="4159632" y="248470"/>
                </a:lnTo>
                <a:lnTo>
                  <a:pt x="4082952" y="249129"/>
                </a:lnTo>
                <a:lnTo>
                  <a:pt x="4005616" y="249721"/>
                </a:lnTo>
                <a:lnTo>
                  <a:pt x="3927648" y="250247"/>
                </a:lnTo>
                <a:lnTo>
                  <a:pt x="3849068" y="250705"/>
                </a:lnTo>
                <a:lnTo>
                  <a:pt x="3769900" y="251095"/>
                </a:lnTo>
                <a:lnTo>
                  <a:pt x="3690165" y="251416"/>
                </a:lnTo>
                <a:lnTo>
                  <a:pt x="3609884" y="251667"/>
                </a:lnTo>
                <a:lnTo>
                  <a:pt x="3529081" y="251848"/>
                </a:lnTo>
                <a:lnTo>
                  <a:pt x="3447777" y="251956"/>
                </a:lnTo>
                <a:lnTo>
                  <a:pt x="3365995" y="251993"/>
                </a:lnTo>
                <a:lnTo>
                  <a:pt x="3284213" y="251956"/>
                </a:lnTo>
                <a:lnTo>
                  <a:pt x="3202909" y="251848"/>
                </a:lnTo>
                <a:lnTo>
                  <a:pt x="3122107" y="251667"/>
                </a:lnTo>
                <a:lnTo>
                  <a:pt x="3041827" y="251416"/>
                </a:lnTo>
                <a:lnTo>
                  <a:pt x="2962092" y="251095"/>
                </a:lnTo>
                <a:lnTo>
                  <a:pt x="2882924" y="250705"/>
                </a:lnTo>
                <a:lnTo>
                  <a:pt x="2804345" y="250247"/>
                </a:lnTo>
                <a:lnTo>
                  <a:pt x="2726377" y="249721"/>
                </a:lnTo>
                <a:lnTo>
                  <a:pt x="2649042" y="249129"/>
                </a:lnTo>
                <a:lnTo>
                  <a:pt x="2572363" y="248470"/>
                </a:lnTo>
                <a:lnTo>
                  <a:pt x="2496360" y="247747"/>
                </a:lnTo>
                <a:lnTo>
                  <a:pt x="2421056" y="246960"/>
                </a:lnTo>
                <a:lnTo>
                  <a:pt x="2346474" y="246110"/>
                </a:lnTo>
                <a:lnTo>
                  <a:pt x="2272635" y="245197"/>
                </a:lnTo>
                <a:lnTo>
                  <a:pt x="2199561" y="244222"/>
                </a:lnTo>
                <a:lnTo>
                  <a:pt x="2127275" y="243187"/>
                </a:lnTo>
                <a:lnTo>
                  <a:pt x="2055798" y="242091"/>
                </a:lnTo>
                <a:lnTo>
                  <a:pt x="1985152" y="240936"/>
                </a:lnTo>
                <a:lnTo>
                  <a:pt x="1915360" y="239723"/>
                </a:lnTo>
                <a:lnTo>
                  <a:pt x="1846443" y="238453"/>
                </a:lnTo>
                <a:lnTo>
                  <a:pt x="1778424" y="237126"/>
                </a:lnTo>
                <a:lnTo>
                  <a:pt x="1711324" y="235743"/>
                </a:lnTo>
                <a:lnTo>
                  <a:pt x="1645166" y="234305"/>
                </a:lnTo>
                <a:lnTo>
                  <a:pt x="1579971" y="232812"/>
                </a:lnTo>
                <a:lnTo>
                  <a:pt x="1515763" y="231267"/>
                </a:lnTo>
                <a:lnTo>
                  <a:pt x="1452562" y="229668"/>
                </a:lnTo>
                <a:lnTo>
                  <a:pt x="1390390" y="228018"/>
                </a:lnTo>
                <a:lnTo>
                  <a:pt x="1329271" y="226317"/>
                </a:lnTo>
                <a:lnTo>
                  <a:pt x="1269225" y="224566"/>
                </a:lnTo>
                <a:lnTo>
                  <a:pt x="1210276" y="222766"/>
                </a:lnTo>
                <a:lnTo>
                  <a:pt x="1152444" y="220917"/>
                </a:lnTo>
                <a:lnTo>
                  <a:pt x="1095752" y="219021"/>
                </a:lnTo>
                <a:lnTo>
                  <a:pt x="1040222" y="217077"/>
                </a:lnTo>
                <a:lnTo>
                  <a:pt x="985877" y="215088"/>
                </a:lnTo>
                <a:lnTo>
                  <a:pt x="932737" y="213054"/>
                </a:lnTo>
                <a:lnTo>
                  <a:pt x="880826" y="210975"/>
                </a:lnTo>
                <a:lnTo>
                  <a:pt x="830164" y="208853"/>
                </a:lnTo>
                <a:lnTo>
                  <a:pt x="780775" y="206688"/>
                </a:lnTo>
                <a:lnTo>
                  <a:pt x="732680" y="204482"/>
                </a:lnTo>
                <a:lnTo>
                  <a:pt x="685902" y="202234"/>
                </a:lnTo>
                <a:lnTo>
                  <a:pt x="640461" y="199946"/>
                </a:lnTo>
                <a:lnTo>
                  <a:pt x="596382" y="197619"/>
                </a:lnTo>
                <a:lnTo>
                  <a:pt x="553684" y="195253"/>
                </a:lnTo>
                <a:lnTo>
                  <a:pt x="512391" y="192850"/>
                </a:lnTo>
                <a:lnTo>
                  <a:pt x="472525" y="190409"/>
                </a:lnTo>
                <a:lnTo>
                  <a:pt x="434107" y="187933"/>
                </a:lnTo>
                <a:lnTo>
                  <a:pt x="361704" y="182875"/>
                </a:lnTo>
                <a:lnTo>
                  <a:pt x="295361" y="177683"/>
                </a:lnTo>
                <a:lnTo>
                  <a:pt x="235252" y="172363"/>
                </a:lnTo>
                <a:lnTo>
                  <a:pt x="181555" y="166922"/>
                </a:lnTo>
                <a:lnTo>
                  <a:pt x="134445" y="161366"/>
                </a:lnTo>
                <a:lnTo>
                  <a:pt x="94099" y="155703"/>
                </a:lnTo>
                <a:lnTo>
                  <a:pt x="46648" y="147019"/>
                </a:lnTo>
                <a:lnTo>
                  <a:pt x="8700" y="135125"/>
                </a:lnTo>
                <a:lnTo>
                  <a:pt x="0" y="125996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362200" y="1600200"/>
            <a:ext cx="475742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5" dirty="0">
                <a:latin typeface="Arial"/>
                <a:cs typeface="Arial"/>
              </a:rPr>
              <a:t>Структура </a:t>
            </a:r>
            <a:r>
              <a:rPr sz="1200" b="1" spc="-10" dirty="0">
                <a:latin typeface="Arial"/>
                <a:cs typeface="Arial"/>
              </a:rPr>
              <a:t>безвозмездных поступлений </a:t>
            </a:r>
            <a:r>
              <a:rPr sz="1200" b="1" dirty="0">
                <a:latin typeface="Arial"/>
                <a:cs typeface="Arial"/>
              </a:rPr>
              <a:t>в </a:t>
            </a:r>
            <a:r>
              <a:rPr sz="1200" b="1" dirty="0" smtClean="0">
                <a:latin typeface="Arial"/>
                <a:cs typeface="Arial"/>
              </a:rPr>
              <a:t>201</a:t>
            </a:r>
            <a:r>
              <a:rPr lang="ru-RU" sz="1200" b="1" dirty="0">
                <a:latin typeface="Arial"/>
                <a:cs typeface="Arial"/>
              </a:rPr>
              <a:t>8</a:t>
            </a:r>
            <a:r>
              <a:rPr sz="1200" b="1" spc="-5" dirty="0" smtClean="0">
                <a:latin typeface="Arial"/>
                <a:cs typeface="Arial"/>
              </a:rPr>
              <a:t>– </a:t>
            </a:r>
            <a:r>
              <a:rPr sz="1200" b="1" dirty="0" smtClean="0">
                <a:latin typeface="Arial"/>
                <a:cs typeface="Arial"/>
              </a:rPr>
              <a:t>202</a:t>
            </a:r>
            <a:r>
              <a:rPr lang="ru-RU" sz="1200" b="1" dirty="0" smtClean="0">
                <a:latin typeface="Arial"/>
                <a:cs typeface="Arial"/>
              </a:rPr>
              <a:t>1</a:t>
            </a:r>
            <a:r>
              <a:rPr sz="1200" b="1" dirty="0" smtClean="0">
                <a:latin typeface="Arial"/>
                <a:cs typeface="Arial"/>
              </a:rPr>
              <a:t> </a:t>
            </a:r>
            <a:r>
              <a:rPr sz="1200" b="1" spc="-10" dirty="0">
                <a:latin typeface="Arial"/>
                <a:cs typeface="Arial"/>
              </a:rPr>
              <a:t>годах,</a:t>
            </a:r>
            <a:r>
              <a:rPr sz="1200" b="1" spc="90" dirty="0">
                <a:latin typeface="Arial"/>
                <a:cs typeface="Arial"/>
              </a:rPr>
              <a:t> </a:t>
            </a:r>
            <a:r>
              <a:rPr sz="1200" b="1" dirty="0">
                <a:latin typeface="Arial"/>
                <a:cs typeface="Arial"/>
              </a:rPr>
              <a:t>%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895600" y="4191000"/>
            <a:ext cx="931544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 smtClean="0">
                <a:latin typeface="Times New Roman"/>
                <a:cs typeface="Times New Roman"/>
              </a:rPr>
              <a:t>201</a:t>
            </a:r>
            <a:r>
              <a:rPr lang="ru-RU" sz="1100" dirty="0" smtClean="0">
                <a:latin typeface="Times New Roman"/>
                <a:cs typeface="Times New Roman"/>
              </a:rPr>
              <a:t>9</a:t>
            </a:r>
            <a:r>
              <a:rPr sz="1100" dirty="0" smtClean="0">
                <a:latin typeface="Times New Roman"/>
                <a:cs typeface="Times New Roman"/>
              </a:rPr>
              <a:t>г</a:t>
            </a:r>
            <a:r>
              <a:rPr sz="1100" dirty="0">
                <a:latin typeface="Times New Roman"/>
                <a:cs typeface="Times New Roman"/>
              </a:rPr>
              <a:t>.</a:t>
            </a:r>
            <a:r>
              <a:rPr sz="1100" spc="-5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Прогноз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1066800" y="4191000"/>
            <a:ext cx="741045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 smtClean="0">
                <a:latin typeface="Times New Roman"/>
                <a:cs typeface="Times New Roman"/>
              </a:rPr>
              <a:t>201</a:t>
            </a:r>
            <a:r>
              <a:rPr lang="ru-RU" sz="1100" dirty="0" smtClean="0">
                <a:latin typeface="Times New Roman"/>
                <a:cs typeface="Times New Roman"/>
              </a:rPr>
              <a:t>8</a:t>
            </a:r>
            <a:r>
              <a:rPr sz="1100" dirty="0" smtClean="0">
                <a:latin typeface="Times New Roman"/>
                <a:cs typeface="Times New Roman"/>
              </a:rPr>
              <a:t>г</a:t>
            </a:r>
            <a:r>
              <a:rPr sz="1100" dirty="0">
                <a:latin typeface="Times New Roman"/>
                <a:cs typeface="Times New Roman"/>
              </a:rPr>
              <a:t>.</a:t>
            </a:r>
            <a:r>
              <a:rPr sz="1100" spc="-6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План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029200" y="4191000"/>
            <a:ext cx="931544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dirty="0" smtClean="0">
                <a:latin typeface="Times New Roman"/>
                <a:cs typeface="Times New Roman"/>
              </a:rPr>
              <a:t>20</a:t>
            </a:r>
            <a:r>
              <a:rPr lang="ru-RU" sz="1100" dirty="0" smtClean="0">
                <a:latin typeface="Times New Roman"/>
                <a:cs typeface="Times New Roman"/>
              </a:rPr>
              <a:t>20</a:t>
            </a:r>
            <a:r>
              <a:rPr sz="1100" dirty="0" smtClean="0">
                <a:latin typeface="Times New Roman"/>
                <a:cs typeface="Times New Roman"/>
              </a:rPr>
              <a:t>.</a:t>
            </a:r>
            <a:r>
              <a:rPr sz="1100" spc="-55" dirty="0" smtClean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Прогноз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086600" y="4191000"/>
            <a:ext cx="931544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dirty="0" smtClean="0">
                <a:latin typeface="Times New Roman"/>
                <a:cs typeface="Times New Roman"/>
              </a:rPr>
              <a:t>202</a:t>
            </a:r>
            <a:r>
              <a:rPr lang="ru-RU" sz="1100" dirty="0" smtClean="0">
                <a:latin typeface="Times New Roman"/>
                <a:cs typeface="Times New Roman"/>
              </a:rPr>
              <a:t>1</a:t>
            </a:r>
            <a:r>
              <a:rPr sz="1100" dirty="0" smtClean="0">
                <a:latin typeface="Times New Roman"/>
                <a:cs typeface="Times New Roman"/>
              </a:rPr>
              <a:t>г</a:t>
            </a:r>
            <a:r>
              <a:rPr sz="1100" dirty="0">
                <a:latin typeface="Times New Roman"/>
                <a:cs typeface="Times New Roman"/>
              </a:rPr>
              <a:t>.</a:t>
            </a:r>
            <a:r>
              <a:rPr sz="1100" spc="-55" dirty="0">
                <a:latin typeface="Times New Roman"/>
                <a:cs typeface="Times New Roman"/>
              </a:rPr>
              <a:t> </a:t>
            </a:r>
            <a:r>
              <a:rPr sz="1100" spc="-5" dirty="0">
                <a:latin typeface="Times New Roman"/>
                <a:cs typeface="Times New Roman"/>
              </a:rPr>
              <a:t>Прогноз</a:t>
            </a:r>
            <a:endParaRPr sz="1100" dirty="0">
              <a:latin typeface="Times New Roman"/>
              <a:cs typeface="Times New Roman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1600200" y="5074365"/>
            <a:ext cx="83820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10" dirty="0">
                <a:latin typeface="Arial"/>
                <a:cs typeface="Arial"/>
              </a:rPr>
              <a:t>Дотации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3061652" y="5053790"/>
            <a:ext cx="976948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10" dirty="0">
                <a:latin typeface="Arial"/>
                <a:cs typeface="Arial"/>
              </a:rPr>
              <a:t>Субсидии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4765229" y="5074365"/>
            <a:ext cx="949771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spc="-10" dirty="0">
                <a:latin typeface="Arial"/>
                <a:cs typeface="Arial"/>
              </a:rPr>
              <a:t>Субвенции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1219200" y="5143106"/>
            <a:ext cx="218122" cy="267094"/>
          </a:xfrm>
          <a:custGeom>
            <a:avLst/>
            <a:gdLst/>
            <a:ahLst/>
            <a:cxnLst/>
            <a:rect l="l" t="t" r="r" b="b"/>
            <a:pathLst>
              <a:path w="72389" h="72390">
                <a:moveTo>
                  <a:pt x="0" y="0"/>
                </a:moveTo>
                <a:lnTo>
                  <a:pt x="71996" y="0"/>
                </a:lnTo>
                <a:lnTo>
                  <a:pt x="71996" y="71996"/>
                </a:lnTo>
                <a:lnTo>
                  <a:pt x="0" y="71996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 flipH="1">
            <a:off x="2628900" y="5143106"/>
            <a:ext cx="228600" cy="264439"/>
          </a:xfrm>
          <a:custGeom>
            <a:avLst/>
            <a:gdLst/>
            <a:ahLst/>
            <a:cxnLst/>
            <a:rect l="l" t="t" r="r" b="b"/>
            <a:pathLst>
              <a:path w="72389" h="72390">
                <a:moveTo>
                  <a:pt x="0" y="0"/>
                </a:moveTo>
                <a:lnTo>
                  <a:pt x="71996" y="0"/>
                </a:lnTo>
                <a:lnTo>
                  <a:pt x="71996" y="71996"/>
                </a:lnTo>
                <a:lnTo>
                  <a:pt x="0" y="7199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txBody>
          <a:bodyPr wrap="square" lIns="0" tIns="0" rIns="0" bIns="0" rtlCol="0"/>
          <a:lstStyle/>
          <a:p>
            <a:endParaRPr sz="1400"/>
          </a:p>
        </p:txBody>
      </p:sp>
      <p:sp>
        <p:nvSpPr>
          <p:cNvPr id="59" name="object 59"/>
          <p:cNvSpPr/>
          <p:nvPr/>
        </p:nvSpPr>
        <p:spPr>
          <a:xfrm>
            <a:off x="4419601" y="5143106"/>
            <a:ext cx="211014" cy="267094"/>
          </a:xfrm>
          <a:custGeom>
            <a:avLst/>
            <a:gdLst/>
            <a:ahLst/>
            <a:cxnLst/>
            <a:rect l="l" t="t" r="r" b="b"/>
            <a:pathLst>
              <a:path w="72389" h="72390">
                <a:moveTo>
                  <a:pt x="0" y="0"/>
                </a:moveTo>
                <a:lnTo>
                  <a:pt x="71996" y="0"/>
                </a:lnTo>
                <a:lnTo>
                  <a:pt x="71996" y="71996"/>
                </a:lnTo>
                <a:lnTo>
                  <a:pt x="0" y="71996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 sz="1400"/>
          </a:p>
        </p:txBody>
      </p:sp>
      <p:sp>
        <p:nvSpPr>
          <p:cNvPr id="78" name="object 78"/>
          <p:cNvSpPr/>
          <p:nvPr/>
        </p:nvSpPr>
        <p:spPr>
          <a:xfrm>
            <a:off x="8583168" y="3186683"/>
            <a:ext cx="0" cy="45720"/>
          </a:xfrm>
          <a:custGeom>
            <a:avLst/>
            <a:gdLst/>
            <a:ahLst/>
            <a:cxnLst/>
            <a:rect l="l" t="t" r="r" b="b"/>
            <a:pathLst>
              <a:path h="45719">
                <a:moveTo>
                  <a:pt x="0" y="0"/>
                </a:moveTo>
                <a:lnTo>
                  <a:pt x="0" y="45720"/>
                </a:lnTo>
              </a:path>
            </a:pathLst>
          </a:custGeom>
          <a:ln w="9144">
            <a:solidFill>
              <a:srgbClr val="878787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59"/>
          <p:cNvSpPr/>
          <p:nvPr/>
        </p:nvSpPr>
        <p:spPr>
          <a:xfrm flipH="1" flipV="1">
            <a:off x="6096000" y="5111977"/>
            <a:ext cx="228600" cy="295567"/>
          </a:xfrm>
          <a:custGeom>
            <a:avLst/>
            <a:gdLst/>
            <a:ahLst/>
            <a:cxnLst/>
            <a:rect l="l" t="t" r="r" b="b"/>
            <a:pathLst>
              <a:path w="72389" h="72390">
                <a:moveTo>
                  <a:pt x="0" y="0"/>
                </a:moveTo>
                <a:lnTo>
                  <a:pt x="71996" y="0"/>
                </a:lnTo>
                <a:lnTo>
                  <a:pt x="71996" y="71996"/>
                </a:lnTo>
                <a:lnTo>
                  <a:pt x="0" y="71996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</p:spPr>
        <p:txBody>
          <a:bodyPr wrap="square" lIns="0" tIns="0" rIns="0" bIns="0" rtlCol="0"/>
          <a:lstStyle/>
          <a:p>
            <a:endParaRPr sz="1400"/>
          </a:p>
        </p:txBody>
      </p:sp>
      <p:sp>
        <p:nvSpPr>
          <p:cNvPr id="120" name="Прямоугольник 119"/>
          <p:cNvSpPr/>
          <p:nvPr/>
        </p:nvSpPr>
        <p:spPr>
          <a:xfrm>
            <a:off x="6417944" y="5074365"/>
            <a:ext cx="1600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spc="-10" dirty="0" smtClean="0">
                <a:latin typeface="Arial"/>
                <a:cs typeface="Arial"/>
              </a:rPr>
              <a:t>Иные межбюджетные трансферты</a:t>
            </a:r>
            <a:endParaRPr lang="ru-RU" sz="1400" dirty="0"/>
          </a:p>
        </p:txBody>
      </p:sp>
      <p:graphicFrame>
        <p:nvGraphicFramePr>
          <p:cNvPr id="121" name="Диаграмма 120"/>
          <p:cNvGraphicFramePr/>
          <p:nvPr>
            <p:extLst>
              <p:ext uri="{D42A27DB-BD31-4B8C-83A1-F6EECF244321}">
                <p14:modId xmlns:p14="http://schemas.microsoft.com/office/powerpoint/2010/main" val="1394669679"/>
              </p:ext>
            </p:extLst>
          </p:nvPr>
        </p:nvGraphicFramePr>
        <p:xfrm>
          <a:off x="457200" y="2057400"/>
          <a:ext cx="2057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2" name="Диаграмма 121"/>
          <p:cNvGraphicFramePr/>
          <p:nvPr>
            <p:extLst>
              <p:ext uri="{D42A27DB-BD31-4B8C-83A1-F6EECF244321}">
                <p14:modId xmlns:p14="http://schemas.microsoft.com/office/powerpoint/2010/main" val="2700240540"/>
              </p:ext>
            </p:extLst>
          </p:nvPr>
        </p:nvGraphicFramePr>
        <p:xfrm>
          <a:off x="2438400" y="2209800"/>
          <a:ext cx="19050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3" name="Диаграмма 122"/>
          <p:cNvGraphicFramePr/>
          <p:nvPr>
            <p:extLst>
              <p:ext uri="{D42A27DB-BD31-4B8C-83A1-F6EECF244321}">
                <p14:modId xmlns:p14="http://schemas.microsoft.com/office/powerpoint/2010/main" val="1155701666"/>
              </p:ext>
            </p:extLst>
          </p:nvPr>
        </p:nvGraphicFramePr>
        <p:xfrm>
          <a:off x="4495800" y="2209800"/>
          <a:ext cx="20574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24" name="Диаграмма 123"/>
          <p:cNvGraphicFramePr/>
          <p:nvPr>
            <p:extLst>
              <p:ext uri="{D42A27DB-BD31-4B8C-83A1-F6EECF244321}">
                <p14:modId xmlns:p14="http://schemas.microsoft.com/office/powerpoint/2010/main" val="2448132770"/>
              </p:ext>
            </p:extLst>
          </p:nvPr>
        </p:nvGraphicFramePr>
        <p:xfrm>
          <a:off x="6477000" y="2133600"/>
          <a:ext cx="22860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211210" y="214290"/>
            <a:ext cx="932789" cy="755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293"/>
            <a:ext cx="7178675" cy="864235"/>
          </a:xfrm>
          <a:custGeom>
            <a:avLst/>
            <a:gdLst/>
            <a:ahLst/>
            <a:cxnLst/>
            <a:rect l="l" t="t" r="r" b="b"/>
            <a:pathLst>
              <a:path w="7178675" h="864235">
                <a:moveTo>
                  <a:pt x="7034174" y="0"/>
                </a:moveTo>
                <a:lnTo>
                  <a:pt x="144005" y="0"/>
                </a:lnTo>
                <a:lnTo>
                  <a:pt x="98490" y="7341"/>
                </a:lnTo>
                <a:lnTo>
                  <a:pt x="58959" y="27785"/>
                </a:lnTo>
                <a:lnTo>
                  <a:pt x="27785" y="58959"/>
                </a:lnTo>
                <a:lnTo>
                  <a:pt x="7341" y="98490"/>
                </a:lnTo>
                <a:lnTo>
                  <a:pt x="0" y="144005"/>
                </a:lnTo>
                <a:lnTo>
                  <a:pt x="0" y="720001"/>
                </a:lnTo>
                <a:lnTo>
                  <a:pt x="7341" y="765516"/>
                </a:lnTo>
                <a:lnTo>
                  <a:pt x="27785" y="805046"/>
                </a:lnTo>
                <a:lnTo>
                  <a:pt x="58959" y="836220"/>
                </a:lnTo>
                <a:lnTo>
                  <a:pt x="98490" y="856664"/>
                </a:lnTo>
                <a:lnTo>
                  <a:pt x="144005" y="864006"/>
                </a:lnTo>
                <a:lnTo>
                  <a:pt x="7034174" y="864006"/>
                </a:lnTo>
                <a:lnTo>
                  <a:pt x="7079689" y="856664"/>
                </a:lnTo>
                <a:lnTo>
                  <a:pt x="7119220" y="836220"/>
                </a:lnTo>
                <a:lnTo>
                  <a:pt x="7150393" y="805046"/>
                </a:lnTo>
                <a:lnTo>
                  <a:pt x="7170837" y="765516"/>
                </a:lnTo>
                <a:lnTo>
                  <a:pt x="7178179" y="720001"/>
                </a:lnTo>
                <a:lnTo>
                  <a:pt x="7178179" y="144005"/>
                </a:lnTo>
                <a:lnTo>
                  <a:pt x="7170837" y="98490"/>
                </a:lnTo>
                <a:lnTo>
                  <a:pt x="7150393" y="58959"/>
                </a:lnTo>
                <a:lnTo>
                  <a:pt x="7119220" y="27785"/>
                </a:lnTo>
                <a:lnTo>
                  <a:pt x="7079689" y="7341"/>
                </a:lnTo>
                <a:lnTo>
                  <a:pt x="7034174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pPr marL="12065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lang="ru-RU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Основные подходы при составлении бюджета  </a:t>
            </a:r>
            <a:r>
              <a:rPr lang="ru-RU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lang="ru-RU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сельского поселения  </a:t>
            </a:r>
            <a:r>
              <a:rPr lang="ru-RU" b="1" dirty="0">
                <a:solidFill>
                  <a:srgbClr val="FFFFFF"/>
                </a:solidFill>
                <a:latin typeface="Bookman Old Style"/>
                <a:cs typeface="Bookman Old Style"/>
              </a:rPr>
              <a:t>в </a:t>
            </a:r>
            <a:r>
              <a:rPr lang="ru-RU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2019 </a:t>
            </a:r>
            <a:r>
              <a:rPr lang="ru-RU" b="1" dirty="0">
                <a:solidFill>
                  <a:srgbClr val="FFFFFF"/>
                </a:solidFill>
                <a:latin typeface="Bookman Old Style"/>
                <a:cs typeface="Bookman Old Style"/>
              </a:rPr>
              <a:t>– </a:t>
            </a:r>
            <a:r>
              <a:rPr lang="ru-RU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2021 </a:t>
            </a:r>
            <a:r>
              <a:rPr lang="ru-RU" b="1" dirty="0">
                <a:solidFill>
                  <a:srgbClr val="FFFFFF"/>
                </a:solidFill>
                <a:latin typeface="Bookman Old Style"/>
                <a:cs typeface="Bookman Old Style"/>
              </a:rPr>
              <a:t>годах</a:t>
            </a:r>
            <a:endParaRPr lang="ru-RU" dirty="0">
              <a:latin typeface="Bookman Old Style"/>
              <a:cs typeface="Bookman Old Style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41278" y="160171"/>
            <a:ext cx="7178675" cy="864235"/>
          </a:xfrm>
          <a:custGeom>
            <a:avLst/>
            <a:gdLst/>
            <a:ahLst/>
            <a:cxnLst/>
            <a:rect l="l" t="t" r="r" b="b"/>
            <a:pathLst>
              <a:path w="7178675" h="864235">
                <a:moveTo>
                  <a:pt x="0" y="144005"/>
                </a:moveTo>
                <a:lnTo>
                  <a:pt x="7341" y="98490"/>
                </a:lnTo>
                <a:lnTo>
                  <a:pt x="27785" y="58959"/>
                </a:lnTo>
                <a:lnTo>
                  <a:pt x="58959" y="27785"/>
                </a:lnTo>
                <a:lnTo>
                  <a:pt x="98490" y="7341"/>
                </a:lnTo>
                <a:lnTo>
                  <a:pt x="144005" y="0"/>
                </a:lnTo>
                <a:lnTo>
                  <a:pt x="7034174" y="0"/>
                </a:lnTo>
                <a:lnTo>
                  <a:pt x="7079689" y="7341"/>
                </a:lnTo>
                <a:lnTo>
                  <a:pt x="7119220" y="27785"/>
                </a:lnTo>
                <a:lnTo>
                  <a:pt x="7150393" y="58959"/>
                </a:lnTo>
                <a:lnTo>
                  <a:pt x="7170837" y="98490"/>
                </a:lnTo>
                <a:lnTo>
                  <a:pt x="7178179" y="144005"/>
                </a:lnTo>
                <a:lnTo>
                  <a:pt x="7178179" y="720001"/>
                </a:lnTo>
                <a:lnTo>
                  <a:pt x="7170837" y="765516"/>
                </a:lnTo>
                <a:lnTo>
                  <a:pt x="7150393" y="805046"/>
                </a:lnTo>
                <a:lnTo>
                  <a:pt x="7119220" y="836220"/>
                </a:lnTo>
                <a:lnTo>
                  <a:pt x="7079689" y="856664"/>
                </a:lnTo>
                <a:lnTo>
                  <a:pt x="7034174" y="864006"/>
                </a:lnTo>
                <a:lnTo>
                  <a:pt x="144005" y="864006"/>
                </a:lnTo>
                <a:lnTo>
                  <a:pt x="98490" y="856664"/>
                </a:lnTo>
                <a:lnTo>
                  <a:pt x="58959" y="836220"/>
                </a:lnTo>
                <a:lnTo>
                  <a:pt x="27785" y="805046"/>
                </a:lnTo>
                <a:lnTo>
                  <a:pt x="7341" y="765516"/>
                </a:lnTo>
                <a:lnTo>
                  <a:pt x="0" y="720001"/>
                </a:lnTo>
                <a:lnTo>
                  <a:pt x="0" y="144005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07335" y="1142999"/>
            <a:ext cx="8331866" cy="43524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5080" indent="-457200">
              <a:lnSpc>
                <a:spcPct val="100000"/>
              </a:lnSpc>
              <a:spcBef>
                <a:spcPts val="1764"/>
              </a:spcBef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400" spc="-5" dirty="0" err="1" smtClean="0">
                <a:latin typeface="Arial"/>
                <a:cs typeface="Arial"/>
              </a:rPr>
              <a:t>Финансовое</a:t>
            </a:r>
            <a:r>
              <a:rPr sz="1400" spc="-5" dirty="0" smtClean="0">
                <a:latin typeface="Arial"/>
                <a:cs typeface="Arial"/>
              </a:rPr>
              <a:t> </a:t>
            </a:r>
            <a:r>
              <a:rPr sz="1400" spc="-10" dirty="0" err="1" smtClean="0">
                <a:latin typeface="Arial"/>
                <a:cs typeface="Arial"/>
              </a:rPr>
              <a:t>обеспечение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spc="-10" dirty="0" err="1" smtClean="0">
                <a:latin typeface="Arial"/>
                <a:cs typeface="Arial"/>
              </a:rPr>
              <a:t>действующих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spc="-10" dirty="0" err="1" smtClean="0">
                <a:latin typeface="Arial"/>
                <a:cs typeface="Arial"/>
              </a:rPr>
              <a:t>расходных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spc="-15" dirty="0" err="1" smtClean="0">
                <a:latin typeface="Arial"/>
                <a:cs typeface="Arial"/>
              </a:rPr>
              <a:t>обязательств</a:t>
            </a:r>
            <a:r>
              <a:rPr sz="1400" spc="-15" dirty="0" smtClean="0">
                <a:latin typeface="Arial"/>
                <a:cs typeface="Arial"/>
              </a:rPr>
              <a:t> </a:t>
            </a:r>
            <a:r>
              <a:rPr lang="ru-RU" sz="1400" spc="-15" dirty="0" smtClean="0">
                <a:latin typeface="Arial"/>
                <a:cs typeface="Arial"/>
              </a:rPr>
              <a:t> </a:t>
            </a:r>
            <a:r>
              <a:rPr lang="ru-RU" sz="1400" spc="-10" dirty="0" err="1" smtClean="0">
                <a:latin typeface="Arial"/>
                <a:cs typeface="Arial"/>
              </a:rPr>
              <a:t>Китовского</a:t>
            </a:r>
            <a:r>
              <a:rPr sz="1400" spc="-10" dirty="0" smtClean="0">
                <a:latin typeface="Arial"/>
                <a:cs typeface="Arial"/>
              </a:rPr>
              <a:t>  </a:t>
            </a:r>
            <a:r>
              <a:rPr sz="1400" spc="-10" dirty="0" err="1" smtClean="0">
                <a:latin typeface="Arial"/>
                <a:cs typeface="Arial"/>
              </a:rPr>
              <a:t>сельского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spc="-10" dirty="0" err="1" smtClean="0">
                <a:latin typeface="Arial"/>
                <a:cs typeface="Arial"/>
              </a:rPr>
              <a:t>поселения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dirty="0" smtClean="0">
                <a:latin typeface="Arial"/>
                <a:cs typeface="Arial"/>
              </a:rPr>
              <a:t>с </a:t>
            </a:r>
            <a:r>
              <a:rPr sz="1400" spc="-15" dirty="0" err="1" smtClean="0">
                <a:latin typeface="Arial"/>
                <a:cs typeface="Arial"/>
              </a:rPr>
              <a:t>учетом</a:t>
            </a:r>
            <a:r>
              <a:rPr sz="1400" spc="-15" dirty="0" smtClean="0">
                <a:latin typeface="Arial"/>
                <a:cs typeface="Arial"/>
              </a:rPr>
              <a:t> </a:t>
            </a:r>
            <a:r>
              <a:rPr sz="1400" spc="-15" dirty="0" err="1" smtClean="0">
                <a:latin typeface="Arial"/>
                <a:cs typeface="Arial"/>
              </a:rPr>
              <a:t>целей</a:t>
            </a:r>
            <a:r>
              <a:rPr sz="1400" spc="-15" dirty="0" smtClean="0">
                <a:latin typeface="Arial"/>
                <a:cs typeface="Arial"/>
              </a:rPr>
              <a:t> </a:t>
            </a:r>
            <a:r>
              <a:rPr sz="1400" dirty="0" smtClean="0">
                <a:latin typeface="Arial"/>
                <a:cs typeface="Arial"/>
              </a:rPr>
              <a:t>и </a:t>
            </a:r>
            <a:r>
              <a:rPr sz="1400" spc="-10" dirty="0" err="1" smtClean="0">
                <a:latin typeface="Arial"/>
                <a:cs typeface="Arial"/>
              </a:rPr>
              <a:t>задач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spc="-10" dirty="0" err="1" smtClean="0">
                <a:latin typeface="Arial"/>
                <a:cs typeface="Arial"/>
              </a:rPr>
              <a:t>деятельности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spc="-10" dirty="0" err="1" smtClean="0">
                <a:latin typeface="Arial"/>
                <a:cs typeface="Arial"/>
              </a:rPr>
              <a:t>органов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spc="-5" dirty="0" err="1" smtClean="0">
                <a:latin typeface="Arial"/>
                <a:cs typeface="Arial"/>
              </a:rPr>
              <a:t>местного</a:t>
            </a:r>
            <a:r>
              <a:rPr sz="1400" spc="-5" dirty="0" smtClean="0">
                <a:latin typeface="Arial"/>
                <a:cs typeface="Arial"/>
              </a:rPr>
              <a:t> </a:t>
            </a:r>
            <a:r>
              <a:rPr sz="1400" spc="-10" dirty="0" err="1" smtClean="0">
                <a:latin typeface="Arial"/>
                <a:cs typeface="Arial"/>
              </a:rPr>
              <a:t>самоуправления</a:t>
            </a:r>
            <a:r>
              <a:rPr sz="1400" spc="-10" dirty="0" smtClean="0">
                <a:latin typeface="Arial"/>
                <a:cs typeface="Arial"/>
              </a:rPr>
              <a:t>  </a:t>
            </a:r>
            <a:r>
              <a:rPr lang="ru-RU" sz="1400" spc="-15" dirty="0" err="1" smtClean="0">
                <a:latin typeface="Arial"/>
                <a:cs typeface="Arial"/>
              </a:rPr>
              <a:t>Китовского</a:t>
            </a:r>
            <a:r>
              <a:rPr sz="1400" spc="-15" dirty="0" smtClean="0">
                <a:latin typeface="Arial"/>
                <a:cs typeface="Arial"/>
              </a:rPr>
              <a:t> </a:t>
            </a:r>
            <a:r>
              <a:rPr sz="1400" spc="-10" dirty="0" err="1" smtClean="0">
                <a:latin typeface="Arial"/>
                <a:cs typeface="Arial"/>
              </a:rPr>
              <a:t>сельского</a:t>
            </a:r>
            <a:r>
              <a:rPr sz="1400" spc="-60" dirty="0" smtClean="0">
                <a:latin typeface="Arial"/>
                <a:cs typeface="Arial"/>
              </a:rPr>
              <a:t> </a:t>
            </a:r>
            <a:r>
              <a:rPr sz="1400" spc="-10" dirty="0" err="1" smtClean="0">
                <a:latin typeface="Arial"/>
                <a:cs typeface="Arial"/>
              </a:rPr>
              <a:t>поселения</a:t>
            </a:r>
            <a:r>
              <a:rPr sz="1400" spc="-10" dirty="0" smtClean="0">
                <a:latin typeface="Arial"/>
                <a:cs typeface="Arial"/>
              </a:rPr>
              <a:t>.</a:t>
            </a:r>
            <a:endParaRPr sz="1400" dirty="0" smtClean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Font typeface="Wingdings"/>
              <a:buChar char=""/>
            </a:pPr>
            <a:endParaRPr sz="145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5"/>
              </a:spcBef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400" spc="-5" dirty="0">
                <a:latin typeface="Arial"/>
                <a:cs typeface="Arial"/>
              </a:rPr>
              <a:t>Планирование </a:t>
            </a:r>
            <a:r>
              <a:rPr sz="1400" spc="-10" dirty="0">
                <a:latin typeface="Arial"/>
                <a:cs typeface="Arial"/>
              </a:rPr>
              <a:t>расходов </a:t>
            </a:r>
            <a:r>
              <a:rPr sz="1400" dirty="0">
                <a:latin typeface="Arial"/>
                <a:cs typeface="Arial"/>
              </a:rPr>
              <a:t>на оказание </a:t>
            </a:r>
            <a:r>
              <a:rPr sz="1400" spc="-5" dirty="0">
                <a:latin typeface="Arial"/>
                <a:cs typeface="Arial"/>
              </a:rPr>
              <a:t>муниципальных</a:t>
            </a:r>
            <a:r>
              <a:rPr sz="1400" spc="-7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услуг:</a:t>
            </a:r>
            <a:endParaRPr sz="1400" dirty="0">
              <a:latin typeface="Arial"/>
              <a:cs typeface="Arial"/>
            </a:endParaRPr>
          </a:p>
          <a:p>
            <a:pPr marL="469900" marR="989330" indent="-635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на </a:t>
            </a:r>
            <a:r>
              <a:rPr sz="1400" spc="-5" dirty="0">
                <a:latin typeface="Arial"/>
                <a:cs typeface="Arial"/>
              </a:rPr>
              <a:t>основании общероссийских </a:t>
            </a:r>
            <a:r>
              <a:rPr sz="1400" spc="-10" dirty="0">
                <a:latin typeface="Arial"/>
                <a:cs typeface="Arial"/>
              </a:rPr>
              <a:t>базовых (отраслевых) перечней </a:t>
            </a:r>
            <a:r>
              <a:rPr sz="1400" spc="-5" dirty="0">
                <a:latin typeface="Arial"/>
                <a:cs typeface="Arial"/>
              </a:rPr>
              <a:t>(классификаторов)  </a:t>
            </a:r>
            <a:r>
              <a:rPr sz="1400" spc="-10" dirty="0">
                <a:latin typeface="Arial"/>
                <a:cs typeface="Arial"/>
              </a:rPr>
              <a:t>государственных </a:t>
            </a:r>
            <a:r>
              <a:rPr sz="1400" dirty="0">
                <a:latin typeface="Arial"/>
                <a:cs typeface="Arial"/>
              </a:rPr>
              <a:t>и </a:t>
            </a:r>
            <a:r>
              <a:rPr sz="1400" spc="-5" dirty="0">
                <a:latin typeface="Arial"/>
                <a:cs typeface="Arial"/>
              </a:rPr>
              <a:t>муниципальных </a:t>
            </a:r>
            <a:r>
              <a:rPr sz="1400" spc="-40" dirty="0">
                <a:latin typeface="Arial"/>
                <a:cs typeface="Arial"/>
              </a:rPr>
              <a:t>услуг, </a:t>
            </a:r>
            <a:r>
              <a:rPr sz="1400" spc="-5" dirty="0">
                <a:latin typeface="Arial"/>
                <a:cs typeface="Arial"/>
              </a:rPr>
              <a:t>оказываемых физическим</a:t>
            </a:r>
            <a:r>
              <a:rPr sz="1400" spc="3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лицам;</a:t>
            </a:r>
            <a:endParaRPr sz="1400" dirty="0">
              <a:latin typeface="Arial"/>
              <a:cs typeface="Arial"/>
            </a:endParaRPr>
          </a:p>
          <a:p>
            <a:pPr marL="470534" marR="311785" indent="-635">
              <a:lnSpc>
                <a:spcPct val="100000"/>
              </a:lnSpc>
            </a:pPr>
            <a:r>
              <a:rPr sz="1400" dirty="0">
                <a:latin typeface="Arial"/>
                <a:cs typeface="Arial"/>
              </a:rPr>
              <a:t>с </a:t>
            </a:r>
            <a:r>
              <a:rPr sz="1400" spc="-15" dirty="0">
                <a:latin typeface="Arial"/>
                <a:cs typeface="Arial"/>
              </a:rPr>
              <a:t>учетом </a:t>
            </a:r>
            <a:r>
              <a:rPr sz="1400" spc="-5" dirty="0">
                <a:latin typeface="Arial"/>
                <a:cs typeface="Arial"/>
              </a:rPr>
              <a:t>размера нормативных </a:t>
            </a:r>
            <a:r>
              <a:rPr sz="1400" spc="-15" dirty="0">
                <a:latin typeface="Arial"/>
                <a:cs typeface="Arial"/>
              </a:rPr>
              <a:t>затрат </a:t>
            </a:r>
            <a:r>
              <a:rPr sz="1400" dirty="0">
                <a:latin typeface="Arial"/>
                <a:cs typeface="Arial"/>
              </a:rPr>
              <a:t>на оказание </a:t>
            </a:r>
            <a:r>
              <a:rPr sz="1400" spc="-5" dirty="0">
                <a:latin typeface="Arial"/>
                <a:cs typeface="Arial"/>
              </a:rPr>
              <a:t>муниципальных </a:t>
            </a:r>
            <a:r>
              <a:rPr sz="1400" spc="-10" dirty="0">
                <a:latin typeface="Arial"/>
                <a:cs typeface="Arial"/>
              </a:rPr>
              <a:t>услуг </a:t>
            </a:r>
            <a:r>
              <a:rPr sz="1400" dirty="0">
                <a:latin typeface="Arial"/>
                <a:cs typeface="Arial"/>
              </a:rPr>
              <a:t>на </a:t>
            </a:r>
            <a:r>
              <a:rPr sz="1400" spc="-5" dirty="0">
                <a:latin typeface="Arial"/>
                <a:cs typeface="Arial"/>
              </a:rPr>
              <a:t>основе общих  требований, </a:t>
            </a:r>
            <a:r>
              <a:rPr sz="1400" spc="-10" dirty="0">
                <a:latin typeface="Arial"/>
                <a:cs typeface="Arial"/>
              </a:rPr>
              <a:t>установленных </a:t>
            </a:r>
            <a:r>
              <a:rPr sz="1400" spc="-5" dirty="0">
                <a:latin typeface="Arial"/>
                <a:cs typeface="Arial"/>
              </a:rPr>
              <a:t>федеральными </a:t>
            </a:r>
            <a:r>
              <a:rPr sz="1400" spc="-10" dirty="0">
                <a:latin typeface="Arial"/>
                <a:cs typeface="Arial"/>
              </a:rPr>
              <a:t>органами исполнительной</a:t>
            </a:r>
            <a:r>
              <a:rPr sz="1400" spc="-9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власти.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"/>
              <a:tabLst>
                <a:tab pos="469265" algn="l"/>
                <a:tab pos="469900" algn="l"/>
              </a:tabLst>
            </a:pPr>
            <a:r>
              <a:rPr sz="1400" spc="-5" dirty="0">
                <a:latin typeface="Arial"/>
                <a:cs typeface="Arial"/>
              </a:rPr>
              <a:t>Финансовое </a:t>
            </a:r>
            <a:r>
              <a:rPr sz="1400" spc="-10" dirty="0">
                <a:latin typeface="Arial"/>
                <a:cs typeface="Arial"/>
              </a:rPr>
              <a:t>обеспечение задач, установленных </a:t>
            </a:r>
            <a:r>
              <a:rPr sz="1400" dirty="0">
                <a:latin typeface="Arial"/>
                <a:cs typeface="Arial"/>
              </a:rPr>
              <a:t>в </a:t>
            </a:r>
            <a:r>
              <a:rPr sz="1400" spc="-10" dirty="0">
                <a:latin typeface="Arial"/>
                <a:cs typeface="Arial"/>
              </a:rPr>
              <a:t>Указах</a:t>
            </a:r>
            <a:r>
              <a:rPr sz="1400" spc="-13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Президента:</a:t>
            </a:r>
            <a:endParaRPr sz="1400" dirty="0">
              <a:latin typeface="Arial"/>
              <a:cs typeface="Arial"/>
            </a:endParaRPr>
          </a:p>
          <a:p>
            <a:pPr marL="469900" marR="8890">
              <a:lnSpc>
                <a:spcPct val="100000"/>
              </a:lnSpc>
            </a:pPr>
            <a:r>
              <a:rPr sz="1400" spc="-10" dirty="0">
                <a:latin typeface="Arial"/>
                <a:cs typeface="Arial"/>
              </a:rPr>
              <a:t>предусмотрение средств </a:t>
            </a:r>
            <a:r>
              <a:rPr sz="1400" dirty="0">
                <a:latin typeface="Arial"/>
                <a:cs typeface="Arial"/>
              </a:rPr>
              <a:t>на </a:t>
            </a:r>
            <a:r>
              <a:rPr sz="1400" spc="-5" dirty="0">
                <a:latin typeface="Arial"/>
                <a:cs typeface="Arial"/>
              </a:rPr>
              <a:t>вы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полнение </a:t>
            </a:r>
            <a:r>
              <a:rPr sz="1400" dirty="0">
                <a:solidFill>
                  <a:srgbClr val="252519"/>
                </a:solidFill>
                <a:latin typeface="Arial"/>
                <a:cs typeface="Arial"/>
              </a:rPr>
              <a:t>указа </a:t>
            </a:r>
            <a:r>
              <a:rPr sz="1400" spc="-10" dirty="0">
                <a:solidFill>
                  <a:srgbClr val="252519"/>
                </a:solidFill>
                <a:latin typeface="Arial"/>
                <a:cs typeface="Arial"/>
              </a:rPr>
              <a:t>Президента Российской Федерации </a:t>
            </a:r>
            <a:r>
              <a:rPr sz="1400" spc="-20" dirty="0">
                <a:solidFill>
                  <a:srgbClr val="252519"/>
                </a:solidFill>
                <a:latin typeface="Arial"/>
                <a:cs typeface="Arial"/>
              </a:rPr>
              <a:t>от 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07 </a:t>
            </a:r>
            <a:r>
              <a:rPr sz="1400" dirty="0">
                <a:solidFill>
                  <a:srgbClr val="252519"/>
                </a:solidFill>
                <a:latin typeface="Arial"/>
                <a:cs typeface="Arial"/>
              </a:rPr>
              <a:t>мая  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2012 </a:t>
            </a:r>
            <a:r>
              <a:rPr sz="1400" spc="-20" dirty="0">
                <a:solidFill>
                  <a:srgbClr val="252519"/>
                </a:solidFill>
                <a:latin typeface="Arial"/>
                <a:cs typeface="Arial"/>
              </a:rPr>
              <a:t>года </a:t>
            </a:r>
            <a:r>
              <a:rPr sz="1400" dirty="0">
                <a:solidFill>
                  <a:srgbClr val="252519"/>
                </a:solidFill>
                <a:latin typeface="Arial"/>
                <a:cs typeface="Arial"/>
              </a:rPr>
              <a:t>№ 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597 </a:t>
            </a:r>
            <a:r>
              <a:rPr sz="1400" dirty="0">
                <a:solidFill>
                  <a:srgbClr val="252519"/>
                </a:solidFill>
                <a:latin typeface="Arial"/>
                <a:cs typeface="Arial"/>
              </a:rPr>
              <a:t>«О 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мероприятиях по реализации </a:t>
            </a:r>
            <a:r>
              <a:rPr sz="1400" spc="-10" dirty="0">
                <a:solidFill>
                  <a:srgbClr val="252519"/>
                </a:solidFill>
                <a:latin typeface="Arial"/>
                <a:cs typeface="Arial"/>
              </a:rPr>
              <a:t>государственной </a:t>
            </a:r>
            <a:r>
              <a:rPr sz="1400" dirty="0">
                <a:solidFill>
                  <a:srgbClr val="252519"/>
                </a:solidFill>
                <a:latin typeface="Arial"/>
                <a:cs typeface="Arial"/>
              </a:rPr>
              <a:t>социальной </a:t>
            </a:r>
            <a:r>
              <a:rPr sz="1400" spc="-10" dirty="0">
                <a:solidFill>
                  <a:srgbClr val="252519"/>
                </a:solidFill>
                <a:latin typeface="Arial"/>
                <a:cs typeface="Arial"/>
              </a:rPr>
              <a:t>политики»  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для </a:t>
            </a:r>
            <a:r>
              <a:rPr sz="1400" spc="-10" dirty="0">
                <a:solidFill>
                  <a:srgbClr val="252519"/>
                </a:solidFill>
                <a:latin typeface="Arial"/>
                <a:cs typeface="Arial"/>
              </a:rPr>
              <a:t>доведения средней заработной платы 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работников </a:t>
            </a:r>
            <a:r>
              <a:rPr sz="1400" spc="-25" dirty="0">
                <a:solidFill>
                  <a:srgbClr val="252519"/>
                </a:solidFill>
                <a:latin typeface="Arial"/>
                <a:cs typeface="Arial"/>
              </a:rPr>
              <a:t>культуры 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до </a:t>
            </a:r>
            <a:r>
              <a:rPr sz="1400" spc="-10" dirty="0">
                <a:solidFill>
                  <a:srgbClr val="252519"/>
                </a:solidFill>
                <a:latin typeface="Arial"/>
                <a:cs typeface="Arial"/>
              </a:rPr>
              <a:t>средней заработной платы  </a:t>
            </a:r>
            <a:r>
              <a:rPr sz="1400" dirty="0">
                <a:solidFill>
                  <a:srgbClr val="252519"/>
                </a:solidFill>
                <a:latin typeface="Arial"/>
                <a:cs typeface="Arial"/>
              </a:rPr>
              <a:t>в 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регионе согласно принятой «дорожной</a:t>
            </a:r>
            <a:r>
              <a:rPr sz="1400" spc="-90" dirty="0">
                <a:solidFill>
                  <a:srgbClr val="252519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252519"/>
                </a:solidFill>
                <a:latin typeface="Arial"/>
                <a:cs typeface="Arial"/>
              </a:rPr>
              <a:t>карте».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 dirty="0">
              <a:latin typeface="Times New Roman"/>
              <a:cs typeface="Times New Roman"/>
            </a:endParaRPr>
          </a:p>
          <a:p>
            <a:pPr marL="470534" marR="829944" indent="-456565">
              <a:lnSpc>
                <a:spcPct val="100000"/>
              </a:lnSpc>
              <a:spcBef>
                <a:spcPts val="5"/>
              </a:spcBef>
              <a:buFont typeface="Wingdings"/>
              <a:buChar char=""/>
              <a:tabLst>
                <a:tab pos="471170" algn="l"/>
                <a:tab pos="471805" algn="l"/>
              </a:tabLst>
            </a:pPr>
            <a:r>
              <a:rPr sz="1400" spc="-10" dirty="0" err="1" smtClean="0">
                <a:latin typeface="Arial"/>
                <a:cs typeface="Arial"/>
              </a:rPr>
              <a:t>Обеспечение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прозрачности </a:t>
            </a:r>
            <a:r>
              <a:rPr sz="1400" dirty="0">
                <a:latin typeface="Arial"/>
                <a:cs typeface="Arial"/>
              </a:rPr>
              <a:t>и </a:t>
            </a:r>
            <a:r>
              <a:rPr sz="1400" spc="-10" dirty="0">
                <a:latin typeface="Arial"/>
                <a:cs typeface="Arial"/>
              </a:rPr>
              <a:t>открытости </a:t>
            </a:r>
            <a:r>
              <a:rPr sz="1400" spc="-15" dirty="0">
                <a:latin typeface="Arial"/>
                <a:cs typeface="Arial"/>
              </a:rPr>
              <a:t>бюджета </a:t>
            </a:r>
            <a:r>
              <a:rPr sz="1400" dirty="0">
                <a:latin typeface="Arial"/>
                <a:cs typeface="Arial"/>
              </a:rPr>
              <a:t>и </a:t>
            </a:r>
            <a:r>
              <a:rPr sz="1400" spc="-15" dirty="0">
                <a:latin typeface="Arial"/>
                <a:cs typeface="Arial"/>
              </a:rPr>
              <a:t>бюджетного </a:t>
            </a:r>
            <a:r>
              <a:rPr sz="1400" spc="-5" dirty="0">
                <a:latin typeface="Arial"/>
                <a:cs typeface="Arial"/>
              </a:rPr>
              <a:t>процесса </a:t>
            </a:r>
            <a:r>
              <a:rPr sz="1400" dirty="0">
                <a:latin typeface="Arial"/>
                <a:cs typeface="Arial"/>
              </a:rPr>
              <a:t>в </a:t>
            </a:r>
            <a:r>
              <a:rPr lang="ru-RU" sz="1400" spc="-10" dirty="0" err="1" smtClean="0">
                <a:latin typeface="Arial"/>
                <a:cs typeface="Arial"/>
              </a:rPr>
              <a:t>Китовском</a:t>
            </a:r>
            <a:r>
              <a:rPr lang="ru-RU" sz="1400" spc="-10" dirty="0" smtClean="0">
                <a:latin typeface="Arial"/>
                <a:cs typeface="Arial"/>
              </a:rPr>
              <a:t> </a:t>
            </a:r>
            <a:r>
              <a:rPr sz="1400" spc="-10" dirty="0" smtClean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сельском</a:t>
            </a:r>
            <a:r>
              <a:rPr sz="1400" spc="32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поселении.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Wingdings"/>
              <a:buChar char=""/>
            </a:pPr>
            <a:endParaRPr sz="1450" dirty="0">
              <a:latin typeface="Times New Roman"/>
              <a:cs typeface="Times New Roman"/>
            </a:endParaRPr>
          </a:p>
          <a:p>
            <a:pPr marL="470534" marR="150495" indent="-457200">
              <a:lnSpc>
                <a:spcPct val="100000"/>
              </a:lnSpc>
              <a:spcBef>
                <a:spcPts val="5"/>
              </a:spcBef>
              <a:buFont typeface="Wingdings"/>
              <a:buChar char=""/>
              <a:tabLst>
                <a:tab pos="470534" algn="l"/>
                <a:tab pos="471170" algn="l"/>
              </a:tabLst>
            </a:pPr>
            <a:r>
              <a:rPr sz="1400" spc="-5" dirty="0">
                <a:latin typeface="Arial"/>
                <a:cs typeface="Arial"/>
              </a:rPr>
              <a:t>Сохранение </a:t>
            </a:r>
            <a:r>
              <a:rPr sz="1400" spc="-10" dirty="0">
                <a:latin typeface="Arial"/>
                <a:cs typeface="Arial"/>
              </a:rPr>
              <a:t>бездефицитного </a:t>
            </a:r>
            <a:r>
              <a:rPr sz="1400" spc="-15" dirty="0" err="1">
                <a:latin typeface="Arial"/>
                <a:cs typeface="Arial"/>
              </a:rPr>
              <a:t>бюджета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lang="ru-RU" sz="1400" spc="-15" dirty="0" smtClean="0">
                <a:latin typeface="Arial"/>
                <a:cs typeface="Arial"/>
              </a:rPr>
              <a:t> </a:t>
            </a:r>
            <a:r>
              <a:rPr lang="ru-RU" sz="1400" spc="-15" dirty="0" err="1" smtClean="0">
                <a:latin typeface="Arial"/>
                <a:cs typeface="Arial"/>
              </a:rPr>
              <a:t>Китовского</a:t>
            </a:r>
            <a:r>
              <a:rPr lang="ru-RU" sz="1400" spc="-15" dirty="0" smtClean="0">
                <a:latin typeface="Arial"/>
                <a:cs typeface="Arial"/>
              </a:rPr>
              <a:t> </a:t>
            </a:r>
            <a:r>
              <a:rPr sz="1400" spc="-15" dirty="0" smtClean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сельского поселения </a:t>
            </a:r>
            <a:r>
              <a:rPr sz="1400" dirty="0">
                <a:latin typeface="Arial"/>
                <a:cs typeface="Arial"/>
              </a:rPr>
              <a:t>в </a:t>
            </a:r>
            <a:r>
              <a:rPr sz="1400" spc="-5" dirty="0" smtClean="0">
                <a:latin typeface="Arial"/>
                <a:cs typeface="Arial"/>
              </a:rPr>
              <a:t>201</a:t>
            </a:r>
            <a:r>
              <a:rPr lang="ru-RU" sz="1400" spc="-5" dirty="0" smtClean="0">
                <a:latin typeface="Arial"/>
                <a:cs typeface="Arial"/>
              </a:rPr>
              <a:t>9</a:t>
            </a:r>
            <a:r>
              <a:rPr sz="1400" spc="-5" dirty="0" smtClean="0">
                <a:latin typeface="Arial"/>
                <a:cs typeface="Arial"/>
              </a:rPr>
              <a:t>-202</a:t>
            </a:r>
            <a:r>
              <a:rPr lang="ru-RU" sz="1400" spc="-5" dirty="0" smtClean="0">
                <a:latin typeface="Arial"/>
                <a:cs typeface="Arial"/>
              </a:rPr>
              <a:t>1</a:t>
            </a:r>
            <a:r>
              <a:rPr sz="1400" spc="-5" dirty="0" smtClean="0">
                <a:latin typeface="Arial"/>
                <a:cs typeface="Arial"/>
              </a:rPr>
              <a:t>  </a:t>
            </a:r>
            <a:r>
              <a:rPr sz="1400" spc="-20" dirty="0">
                <a:latin typeface="Arial"/>
                <a:cs typeface="Arial"/>
              </a:rPr>
              <a:t>годах.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207999" y="156718"/>
            <a:ext cx="932939" cy="8253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301"/>
            <a:ext cx="7178675" cy="828040"/>
          </a:xfrm>
          <a:custGeom>
            <a:avLst/>
            <a:gdLst/>
            <a:ahLst/>
            <a:cxnLst/>
            <a:rect l="l" t="t" r="r" b="b"/>
            <a:pathLst>
              <a:path w="7178675" h="828040">
                <a:moveTo>
                  <a:pt x="7040168" y="0"/>
                </a:moveTo>
                <a:lnTo>
                  <a:pt x="137998" y="0"/>
                </a:lnTo>
                <a:lnTo>
                  <a:pt x="94380" y="7035"/>
                </a:lnTo>
                <a:lnTo>
                  <a:pt x="56498" y="26626"/>
                </a:lnTo>
                <a:lnTo>
                  <a:pt x="26626" y="56498"/>
                </a:lnTo>
                <a:lnTo>
                  <a:pt x="7035" y="94380"/>
                </a:lnTo>
                <a:lnTo>
                  <a:pt x="0" y="137998"/>
                </a:lnTo>
                <a:lnTo>
                  <a:pt x="0" y="689990"/>
                </a:lnTo>
                <a:lnTo>
                  <a:pt x="7035" y="733608"/>
                </a:lnTo>
                <a:lnTo>
                  <a:pt x="26626" y="771490"/>
                </a:lnTo>
                <a:lnTo>
                  <a:pt x="56498" y="801363"/>
                </a:lnTo>
                <a:lnTo>
                  <a:pt x="94380" y="820953"/>
                </a:lnTo>
                <a:lnTo>
                  <a:pt x="137998" y="827989"/>
                </a:lnTo>
                <a:lnTo>
                  <a:pt x="7040168" y="827989"/>
                </a:lnTo>
                <a:lnTo>
                  <a:pt x="7083792" y="820953"/>
                </a:lnTo>
                <a:lnTo>
                  <a:pt x="7121678" y="801363"/>
                </a:lnTo>
                <a:lnTo>
                  <a:pt x="7151552" y="771490"/>
                </a:lnTo>
                <a:lnTo>
                  <a:pt x="7171144" y="733608"/>
                </a:lnTo>
                <a:lnTo>
                  <a:pt x="7178179" y="689990"/>
                </a:lnTo>
                <a:lnTo>
                  <a:pt x="7178179" y="137998"/>
                </a:lnTo>
                <a:lnTo>
                  <a:pt x="7171144" y="94380"/>
                </a:lnTo>
                <a:lnTo>
                  <a:pt x="7151552" y="56498"/>
                </a:lnTo>
                <a:lnTo>
                  <a:pt x="7121678" y="26626"/>
                </a:lnTo>
                <a:lnTo>
                  <a:pt x="7083792" y="7035"/>
                </a:lnTo>
                <a:lnTo>
                  <a:pt x="7040168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41278" y="149301"/>
            <a:ext cx="7178675" cy="828040"/>
          </a:xfrm>
          <a:custGeom>
            <a:avLst/>
            <a:gdLst/>
            <a:ahLst/>
            <a:cxnLst/>
            <a:rect l="l" t="t" r="r" b="b"/>
            <a:pathLst>
              <a:path w="7178675" h="828040">
                <a:moveTo>
                  <a:pt x="0" y="137998"/>
                </a:moveTo>
                <a:lnTo>
                  <a:pt x="7035" y="94380"/>
                </a:lnTo>
                <a:lnTo>
                  <a:pt x="26626" y="56498"/>
                </a:lnTo>
                <a:lnTo>
                  <a:pt x="56498" y="26626"/>
                </a:lnTo>
                <a:lnTo>
                  <a:pt x="94380" y="7035"/>
                </a:lnTo>
                <a:lnTo>
                  <a:pt x="137998" y="0"/>
                </a:lnTo>
                <a:lnTo>
                  <a:pt x="7040168" y="0"/>
                </a:lnTo>
                <a:lnTo>
                  <a:pt x="7083792" y="7035"/>
                </a:lnTo>
                <a:lnTo>
                  <a:pt x="7121678" y="26626"/>
                </a:lnTo>
                <a:lnTo>
                  <a:pt x="7151552" y="56498"/>
                </a:lnTo>
                <a:lnTo>
                  <a:pt x="7171144" y="94380"/>
                </a:lnTo>
                <a:lnTo>
                  <a:pt x="7178179" y="137998"/>
                </a:lnTo>
                <a:lnTo>
                  <a:pt x="7178179" y="689990"/>
                </a:lnTo>
                <a:lnTo>
                  <a:pt x="7171144" y="733608"/>
                </a:lnTo>
                <a:lnTo>
                  <a:pt x="7151552" y="771490"/>
                </a:lnTo>
                <a:lnTo>
                  <a:pt x="7121678" y="801363"/>
                </a:lnTo>
                <a:lnTo>
                  <a:pt x="7083792" y="820953"/>
                </a:lnTo>
                <a:lnTo>
                  <a:pt x="7040168" y="827989"/>
                </a:lnTo>
                <a:lnTo>
                  <a:pt x="137998" y="827989"/>
                </a:lnTo>
                <a:lnTo>
                  <a:pt x="94380" y="820953"/>
                </a:lnTo>
                <a:lnTo>
                  <a:pt x="56498" y="801363"/>
                </a:lnTo>
                <a:lnTo>
                  <a:pt x="26626" y="771490"/>
                </a:lnTo>
                <a:lnTo>
                  <a:pt x="7035" y="733608"/>
                </a:lnTo>
                <a:lnTo>
                  <a:pt x="0" y="689990"/>
                </a:lnTo>
                <a:lnTo>
                  <a:pt x="0" y="137998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252197" y="177215"/>
            <a:ext cx="675767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Расходы </a:t>
            </a:r>
            <a:r>
              <a:rPr sz="1600" b="1" spc="-10" dirty="0" err="1">
                <a:solidFill>
                  <a:srgbClr val="FFFFFF"/>
                </a:solidFill>
                <a:latin typeface="Bookman Old Style"/>
                <a:cs typeface="Bookman Old Style"/>
              </a:rPr>
              <a:t>бюджета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600" b="1" spc="-10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600" b="1" spc="-10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 поселения  по разделам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и 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подразделам классификации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расходов  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бюджета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в </a:t>
            </a:r>
            <a:r>
              <a:rPr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201</a:t>
            </a:r>
            <a:r>
              <a:rPr lang="ru-RU"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9</a:t>
            </a:r>
            <a:r>
              <a:rPr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– </a:t>
            </a:r>
            <a:r>
              <a:rPr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202</a:t>
            </a:r>
            <a:r>
              <a:rPr lang="ru-RU"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1</a:t>
            </a:r>
            <a:r>
              <a:rPr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годах, </a:t>
            </a:r>
            <a:r>
              <a:rPr sz="1600" b="1" spc="13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руб.</a:t>
            </a:r>
            <a:endParaRPr sz="1600" dirty="0">
              <a:latin typeface="Bookman Old Style"/>
              <a:cs typeface="Bookman Old Style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517930"/>
              </p:ext>
            </p:extLst>
          </p:nvPr>
        </p:nvGraphicFramePr>
        <p:xfrm>
          <a:off x="207932" y="1136671"/>
          <a:ext cx="8402668" cy="48602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3735"/>
                <a:gridCol w="671195"/>
                <a:gridCol w="3307079"/>
                <a:gridCol w="931259"/>
                <a:gridCol w="914400"/>
                <a:gridCol w="914400"/>
                <a:gridCol w="990600"/>
              </a:tblGrid>
              <a:tr h="456565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Раздел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226695" marR="90170" indent="-1149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Подр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з 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дел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10299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10" dirty="0">
                          <a:latin typeface="Arial"/>
                          <a:cs typeface="Arial"/>
                        </a:rPr>
                        <a:t>Наименование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2038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2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200" b="1" spc="-2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b="1" spc="-2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spc="-25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22796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2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200" b="1" spc="-2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b="1" spc="-2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spc="-25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3970"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2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spc="-2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200" b="1" spc="-2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spc="-25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3970"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25" dirty="0" smtClean="0"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200" b="1" spc="-2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b="1" spc="-2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spc="-25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01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15" dirty="0">
                          <a:latin typeface="Arial"/>
                          <a:cs typeface="Arial"/>
                        </a:rPr>
                        <a:t>ОБЩЕГОСУДАРСТВЕННЫЕ</a:t>
                      </a:r>
                      <a:r>
                        <a:rPr sz="12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latin typeface="Arial"/>
                          <a:cs typeface="Arial"/>
                        </a:rPr>
                        <a:t>ВОПРОСЫ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4876925,00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5051474,30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4801291,80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4801336,80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6394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5651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02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8425" marR="16700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Функционирование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высшего должностного 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лица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субъекта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Российской Федерации </a:t>
                      </a:r>
                      <a:r>
                        <a:rPr sz="1200" dirty="0">
                          <a:latin typeface="Arial"/>
                          <a:cs typeface="Arial"/>
                        </a:rPr>
                        <a:t>и 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муниципального</a:t>
                      </a:r>
                      <a:r>
                        <a:rPr sz="12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образования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854800,00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718700,00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718700,00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718700,00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10052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04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8425" marR="1993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Функционирование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Правительства 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Российской Федерации, высших 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исполнительных органов государственной  власти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субъектов Российской Федерации,  местных</a:t>
                      </a:r>
                      <a:r>
                        <a:rPr sz="12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администраций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3115255,00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3452221,00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3448000,00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3448000,00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200" dirty="0" smtClean="0">
                          <a:latin typeface="Arial"/>
                          <a:cs typeface="Arial"/>
                        </a:rPr>
                        <a:t>05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200" kern="1200" spc="-5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Составление (изменение) списков кандидатов в присяжные заседатели федеральных судов общей юрисдикции в Российской федерации (Закупка товаров, работ и услуг для обеспечения государственных (муниципальных) нужд)</a:t>
                      </a:r>
                      <a:endParaRPr sz="1200" kern="1200" spc="-5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6295,80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833,30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871,80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916,80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85" dirty="0">
                          <a:latin typeface="Arial"/>
                          <a:cs typeface="Arial"/>
                        </a:rPr>
                        <a:t>11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15" dirty="0">
                          <a:latin typeface="Arial"/>
                          <a:cs typeface="Arial"/>
                        </a:rPr>
                        <a:t>Резервные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фонды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296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13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10" dirty="0">
                          <a:latin typeface="Arial"/>
                          <a:cs typeface="Arial"/>
                        </a:rPr>
                        <a:t>Другие общегосударственные</a:t>
                      </a:r>
                      <a:r>
                        <a:rPr sz="12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вопросы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1225520,00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869720,00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875720,00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875720,00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02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842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b="1" spc="-10" dirty="0">
                          <a:latin typeface="Arial"/>
                          <a:cs typeface="Arial"/>
                        </a:rPr>
                        <a:t>НАЦИОНАЛЬНАЯ</a:t>
                      </a:r>
                      <a:r>
                        <a:rPr sz="1200" b="1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>
                          <a:latin typeface="Arial"/>
                          <a:cs typeface="Arial"/>
                        </a:rPr>
                        <a:t>ОБОРОНА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151300,00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200550,00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200550,00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200550,00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03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8425" marR="74485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Мобилизационная </a:t>
                      </a:r>
                      <a:r>
                        <a:rPr sz="1200" dirty="0">
                          <a:latin typeface="Arial"/>
                          <a:cs typeface="Arial"/>
                        </a:rPr>
                        <a:t>и </a:t>
                      </a:r>
                      <a:r>
                        <a:rPr sz="1200" spc="-5" dirty="0">
                          <a:latin typeface="Arial"/>
                          <a:cs typeface="Arial"/>
                        </a:rPr>
                        <a:t>вневойсковая  </a:t>
                      </a:r>
                      <a:r>
                        <a:rPr sz="1200" spc="-10" dirty="0">
                          <a:latin typeface="Arial"/>
                          <a:cs typeface="Arial"/>
                        </a:rPr>
                        <a:t>подготовка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151300,00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200550,00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200550,00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200550,00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90600" y="304800"/>
            <a:ext cx="7178675" cy="900430"/>
          </a:xfrm>
          <a:custGeom>
            <a:avLst/>
            <a:gdLst/>
            <a:ahLst/>
            <a:cxnLst/>
            <a:rect l="l" t="t" r="r" b="b"/>
            <a:pathLst>
              <a:path w="7178675" h="900430">
                <a:moveTo>
                  <a:pt x="7028167" y="0"/>
                </a:moveTo>
                <a:lnTo>
                  <a:pt x="149999" y="0"/>
                </a:lnTo>
                <a:lnTo>
                  <a:pt x="102588" y="7647"/>
                </a:lnTo>
                <a:lnTo>
                  <a:pt x="61412" y="28941"/>
                </a:lnTo>
                <a:lnTo>
                  <a:pt x="28941" y="61412"/>
                </a:lnTo>
                <a:lnTo>
                  <a:pt x="7647" y="102588"/>
                </a:lnTo>
                <a:lnTo>
                  <a:pt x="0" y="149999"/>
                </a:lnTo>
                <a:lnTo>
                  <a:pt x="0" y="749998"/>
                </a:lnTo>
                <a:lnTo>
                  <a:pt x="7647" y="797409"/>
                </a:lnTo>
                <a:lnTo>
                  <a:pt x="28941" y="838586"/>
                </a:lnTo>
                <a:lnTo>
                  <a:pt x="61412" y="871056"/>
                </a:lnTo>
                <a:lnTo>
                  <a:pt x="102588" y="892351"/>
                </a:lnTo>
                <a:lnTo>
                  <a:pt x="149999" y="899998"/>
                </a:lnTo>
                <a:lnTo>
                  <a:pt x="7028167" y="899998"/>
                </a:lnTo>
                <a:lnTo>
                  <a:pt x="7075584" y="892351"/>
                </a:lnTo>
                <a:lnTo>
                  <a:pt x="7116764" y="871056"/>
                </a:lnTo>
                <a:lnTo>
                  <a:pt x="7149237" y="838586"/>
                </a:lnTo>
                <a:lnTo>
                  <a:pt x="7170532" y="797409"/>
                </a:lnTo>
                <a:lnTo>
                  <a:pt x="7178179" y="749998"/>
                </a:lnTo>
                <a:lnTo>
                  <a:pt x="7178179" y="149999"/>
                </a:lnTo>
                <a:lnTo>
                  <a:pt x="7170532" y="102588"/>
                </a:lnTo>
                <a:lnTo>
                  <a:pt x="7149237" y="61412"/>
                </a:lnTo>
                <a:lnTo>
                  <a:pt x="7116764" y="28941"/>
                </a:lnTo>
                <a:lnTo>
                  <a:pt x="7075584" y="7647"/>
                </a:lnTo>
                <a:lnTo>
                  <a:pt x="7028167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90600" y="304800"/>
            <a:ext cx="7178675" cy="900430"/>
          </a:xfrm>
          <a:custGeom>
            <a:avLst/>
            <a:gdLst/>
            <a:ahLst/>
            <a:cxnLst/>
            <a:rect l="l" t="t" r="r" b="b"/>
            <a:pathLst>
              <a:path w="7178675" h="900430">
                <a:moveTo>
                  <a:pt x="0" y="149999"/>
                </a:moveTo>
                <a:lnTo>
                  <a:pt x="7647" y="102588"/>
                </a:lnTo>
                <a:lnTo>
                  <a:pt x="28941" y="61412"/>
                </a:lnTo>
                <a:lnTo>
                  <a:pt x="61412" y="28941"/>
                </a:lnTo>
                <a:lnTo>
                  <a:pt x="102588" y="7647"/>
                </a:lnTo>
                <a:lnTo>
                  <a:pt x="149999" y="0"/>
                </a:lnTo>
                <a:lnTo>
                  <a:pt x="7028167" y="0"/>
                </a:lnTo>
                <a:lnTo>
                  <a:pt x="7075584" y="7647"/>
                </a:lnTo>
                <a:lnTo>
                  <a:pt x="7116764" y="28941"/>
                </a:lnTo>
                <a:lnTo>
                  <a:pt x="7149237" y="61412"/>
                </a:lnTo>
                <a:lnTo>
                  <a:pt x="7170532" y="102588"/>
                </a:lnTo>
                <a:lnTo>
                  <a:pt x="7178179" y="149999"/>
                </a:lnTo>
                <a:lnTo>
                  <a:pt x="7178179" y="749998"/>
                </a:lnTo>
                <a:lnTo>
                  <a:pt x="7170532" y="797409"/>
                </a:lnTo>
                <a:lnTo>
                  <a:pt x="7149237" y="838586"/>
                </a:lnTo>
                <a:lnTo>
                  <a:pt x="7116764" y="871056"/>
                </a:lnTo>
                <a:lnTo>
                  <a:pt x="7075584" y="892351"/>
                </a:lnTo>
                <a:lnTo>
                  <a:pt x="7028167" y="899998"/>
                </a:lnTo>
                <a:lnTo>
                  <a:pt x="149999" y="899998"/>
                </a:lnTo>
                <a:lnTo>
                  <a:pt x="102588" y="892351"/>
                </a:lnTo>
                <a:lnTo>
                  <a:pt x="61412" y="871056"/>
                </a:lnTo>
                <a:lnTo>
                  <a:pt x="28941" y="838586"/>
                </a:lnTo>
                <a:lnTo>
                  <a:pt x="7647" y="797409"/>
                </a:lnTo>
                <a:lnTo>
                  <a:pt x="0" y="749998"/>
                </a:lnTo>
                <a:lnTo>
                  <a:pt x="0" y="149999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066800" y="381000"/>
            <a:ext cx="6833870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Расходы </a:t>
            </a:r>
            <a:r>
              <a:rPr sz="1600" b="1" spc="-10" dirty="0" err="1">
                <a:solidFill>
                  <a:srgbClr val="FFFFFF"/>
                </a:solidFill>
                <a:latin typeface="Bookman Old Style"/>
                <a:cs typeface="Bookman Old Style"/>
              </a:rPr>
              <a:t>бюджета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600" b="1" spc="-10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600" b="1" spc="-10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 поселения  по разделам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и 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подразделам классификации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расходов  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бюджета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в </a:t>
            </a:r>
            <a:r>
              <a:rPr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201</a:t>
            </a:r>
            <a:r>
              <a:rPr lang="ru-RU"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9</a:t>
            </a:r>
            <a:r>
              <a:rPr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– </a:t>
            </a:r>
            <a:r>
              <a:rPr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202</a:t>
            </a:r>
            <a:r>
              <a:rPr lang="ru-RU"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1</a:t>
            </a:r>
            <a:r>
              <a:rPr sz="16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6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годах, </a:t>
            </a:r>
            <a:r>
              <a:rPr sz="1600" b="1" spc="-10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руб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.</a:t>
            </a:r>
            <a:r>
              <a:rPr sz="1600" b="1" spc="18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(продолжение)</a:t>
            </a:r>
            <a:endParaRPr sz="1600" dirty="0">
              <a:latin typeface="Bookman Old Style"/>
              <a:cs typeface="Bookman Old Style"/>
            </a:endParaRPr>
          </a:p>
        </p:txBody>
      </p:sp>
      <p:graphicFrame>
        <p:nvGraphicFramePr>
          <p:cNvPr id="14" name="objec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667427"/>
              </p:ext>
            </p:extLst>
          </p:nvPr>
        </p:nvGraphicFramePr>
        <p:xfrm>
          <a:off x="457201" y="1295400"/>
          <a:ext cx="8229598" cy="50795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8279"/>
                <a:gridCol w="632527"/>
                <a:gridCol w="2774429"/>
                <a:gridCol w="1028700"/>
                <a:gridCol w="955221"/>
                <a:gridCol w="955221"/>
                <a:gridCol w="955221"/>
              </a:tblGrid>
              <a:tr h="401557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Раздел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217804" marR="83185" indent="-1149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00" b="1" dirty="0">
                          <a:latin typeface="Arial"/>
                          <a:cs typeface="Arial"/>
                        </a:rPr>
                        <a:t>Подр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а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з  </a:t>
                      </a:r>
                      <a:r>
                        <a:rPr sz="1000" b="1" spc="-10" dirty="0">
                          <a:latin typeface="Arial"/>
                          <a:cs typeface="Arial"/>
                        </a:rPr>
                        <a:t>дел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979169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Наименование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9685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2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200" b="1" spc="-2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b="1" spc="-2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spc="-25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221615">
                        <a:lnSpc>
                          <a:spcPct val="100000"/>
                        </a:lnSpc>
                      </a:pPr>
                      <a:r>
                        <a:rPr sz="1200" b="1" dirty="0"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2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200" b="1" spc="-2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200" b="1" spc="-2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spc="-25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2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spc="-2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200" b="1" spc="-2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spc="-25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0795"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25" dirty="0" smtClean="0"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200" b="1" spc="-2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b="1" spc="-2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b="1" spc="-25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0160" algn="ctr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</a:tr>
              <a:tr h="491490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03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34226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НАЦИОНАЛЬНАЯ БЕЗОПАСНОСТЬ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И  </a:t>
                      </a:r>
                      <a:r>
                        <a:rPr sz="1000" b="1" spc="-25" dirty="0">
                          <a:latin typeface="Arial"/>
                          <a:cs typeface="Arial"/>
                        </a:rPr>
                        <a:t>ПРАВООХРАНИТЕЛЬНАЯ 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ДЕЯТЕЛЬНОСТЬ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125100,00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2641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10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10" dirty="0">
                          <a:latin typeface="Arial"/>
                          <a:cs typeface="Arial"/>
                        </a:rPr>
                        <a:t>Обеспечение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пожарной</a:t>
                      </a:r>
                      <a:r>
                        <a:rPr sz="10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10" dirty="0">
                          <a:latin typeface="Arial"/>
                          <a:cs typeface="Arial"/>
                        </a:rPr>
                        <a:t>безопасности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125100,00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</a:tr>
              <a:tr h="241269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04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НАЦИОНАЛЬНАЯ</a:t>
                      </a:r>
                      <a:r>
                        <a:rPr sz="1000" b="1" spc="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ЭКОНОМИКА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b="1" dirty="0" smtClean="0">
                          <a:latin typeface="Arial"/>
                          <a:cs typeface="Arial"/>
                        </a:rPr>
                        <a:t>208212,10</a:t>
                      </a:r>
                      <a:endParaRPr sz="1000" b="1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b="1" dirty="0" smtClean="0">
                          <a:latin typeface="Arial"/>
                          <a:cs typeface="Arial"/>
                        </a:rPr>
                        <a:t>142012,10</a:t>
                      </a:r>
                      <a:endParaRPr sz="1000" b="1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b="1" dirty="0" smtClean="0">
                          <a:latin typeface="Arial"/>
                          <a:cs typeface="Arial"/>
                        </a:rPr>
                        <a:t>10000,00</a:t>
                      </a:r>
                      <a:endParaRPr sz="1000" b="1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b="1" dirty="0" smtClean="0">
                          <a:latin typeface="Arial"/>
                          <a:cs typeface="Arial"/>
                        </a:rPr>
                        <a:t>10000,00</a:t>
                      </a:r>
                      <a:endParaRPr sz="1000" b="1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2565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09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Дорожное </a:t>
                      </a:r>
                      <a:r>
                        <a:rPr sz="1000" spc="-10" dirty="0">
                          <a:latin typeface="Arial"/>
                          <a:cs typeface="Arial"/>
                        </a:rPr>
                        <a:t>хозяйство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(дорожные</a:t>
                      </a:r>
                      <a:r>
                        <a:rPr sz="10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фонды)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198212,10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132012,10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</a:tr>
              <a:tr h="35743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dirty="0" smtClean="0">
                          <a:latin typeface="Arial"/>
                          <a:cs typeface="Arial"/>
                        </a:rPr>
                        <a:t>12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Другие вопросы в области национальной экономики</a:t>
                      </a:r>
                      <a:endParaRPr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10000,00</a:t>
                      </a:r>
                    </a:p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518282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05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92773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30" dirty="0">
                          <a:latin typeface="Arial"/>
                          <a:cs typeface="Arial"/>
                        </a:rPr>
                        <a:t>Ж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И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Л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И</a:t>
                      </a:r>
                      <a:r>
                        <a:rPr sz="1000" b="1" spc="-25" dirty="0">
                          <a:latin typeface="Arial"/>
                          <a:cs typeface="Arial"/>
                        </a:rPr>
                        <a:t>Щ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-К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О</a:t>
                      </a:r>
                      <a:r>
                        <a:rPr sz="1000" b="1" spc="0" dirty="0">
                          <a:latin typeface="Arial"/>
                          <a:cs typeface="Arial"/>
                        </a:rPr>
                        <a:t>М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МУ</a:t>
                      </a:r>
                      <a:r>
                        <a:rPr sz="1000" b="1" spc="0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АЛ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Ь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Н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ОЕ  </a:t>
                      </a:r>
                      <a:r>
                        <a:rPr sz="1000" b="1" spc="-20" dirty="0">
                          <a:latin typeface="Arial"/>
                          <a:cs typeface="Arial"/>
                        </a:rPr>
                        <a:t>ХОЗЯЙСТВО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1909823,00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1256969,00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354285,50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406194,00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292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03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10" dirty="0">
                          <a:latin typeface="Arial"/>
                          <a:cs typeface="Arial"/>
                        </a:rPr>
                        <a:t>Благоустройство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1909823,00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1256969,00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354285,50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406194,00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240711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b="1" dirty="0" smtClean="0">
                          <a:latin typeface="Arial"/>
                          <a:cs typeface="Arial"/>
                        </a:rPr>
                        <a:t>07</a:t>
                      </a:r>
                      <a:endParaRPr sz="1000" b="1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ОБРАЗОВАНИЕ</a:t>
                      </a:r>
                      <a:endParaRPr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240711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dirty="0" smtClean="0">
                          <a:latin typeface="Times New Roman"/>
                          <a:cs typeface="Times New Roman"/>
                        </a:rPr>
                        <a:t>07</a:t>
                      </a: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Молодежная политика</a:t>
                      </a:r>
                      <a:endParaRPr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189743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08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40" dirty="0">
                          <a:latin typeface="Arial"/>
                          <a:cs typeface="Arial"/>
                        </a:rPr>
                        <a:t>КУЛЬТУРА,</a:t>
                      </a:r>
                      <a:r>
                        <a:rPr sz="1000" b="1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25" dirty="0">
                          <a:latin typeface="Arial"/>
                          <a:cs typeface="Arial"/>
                        </a:rPr>
                        <a:t>КИНЕМАТОГРАФИЯ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2269618,00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2302329,00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2310432,00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1920626,00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2412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01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25" dirty="0">
                          <a:latin typeface="Arial"/>
                          <a:cs typeface="Arial"/>
                        </a:rPr>
                        <a:t>Культура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2269618,00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2302329,00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2310432,00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1920626,00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240711"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5" dirty="0">
                          <a:latin typeface="Arial"/>
                          <a:cs typeface="Arial"/>
                        </a:rPr>
                        <a:t>10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15" dirty="0">
                          <a:latin typeface="Arial"/>
                          <a:cs typeface="Arial"/>
                        </a:rPr>
                        <a:t>СОЦИАЛЬНАЯ</a:t>
                      </a:r>
                      <a:r>
                        <a:rPr sz="1000" b="1" spc="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ПОЛИТИКА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b="1" dirty="0" smtClean="0">
                          <a:latin typeface="Arial"/>
                          <a:cs typeface="Arial"/>
                        </a:rPr>
                        <a:t>549422,0</a:t>
                      </a:r>
                      <a:endParaRPr sz="1000" b="1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537344,0</a:t>
                      </a:r>
                      <a:endParaRPr lang="ru-RU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537344,0</a:t>
                      </a:r>
                      <a:endParaRPr lang="ru-RU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537344,0</a:t>
                      </a:r>
                      <a:endParaRPr lang="ru-RU" sz="10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2412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01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Пенсионное</a:t>
                      </a:r>
                      <a:r>
                        <a:rPr sz="10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spc="-10" dirty="0">
                          <a:latin typeface="Arial"/>
                          <a:cs typeface="Arial"/>
                        </a:rPr>
                        <a:t>обеспечение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549422,0</a:t>
                      </a:r>
                      <a:endParaRPr sz="10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537344,0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537344,0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537344,0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241269"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65" dirty="0">
                          <a:latin typeface="Arial"/>
                          <a:cs typeface="Arial"/>
                        </a:rPr>
                        <a:t>11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10" dirty="0">
                          <a:latin typeface="Arial"/>
                          <a:cs typeface="Arial"/>
                        </a:rPr>
                        <a:t>ФИЗИЧЕСКАЯ 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КУЛЬТУРА </a:t>
                      </a:r>
                      <a:r>
                        <a:rPr sz="1000" b="1" dirty="0">
                          <a:latin typeface="Arial"/>
                          <a:cs typeface="Arial"/>
                        </a:rPr>
                        <a:t>И</a:t>
                      </a:r>
                      <a:r>
                        <a:rPr sz="1000" b="1" spc="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00" b="1" spc="-5" dirty="0">
                          <a:latin typeface="Arial"/>
                          <a:cs typeface="Arial"/>
                        </a:rPr>
                        <a:t>СПОРТ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2407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spc="-5" dirty="0">
                          <a:latin typeface="Arial"/>
                          <a:cs typeface="Arial"/>
                        </a:rPr>
                        <a:t>01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dirty="0">
                          <a:latin typeface="Arial"/>
                          <a:cs typeface="Arial"/>
                        </a:rPr>
                        <a:t>Физическая</a:t>
                      </a:r>
                      <a:r>
                        <a:rPr sz="1000" spc="-20" dirty="0">
                          <a:latin typeface="Arial"/>
                          <a:cs typeface="Arial"/>
                        </a:rPr>
                        <a:t> культура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30000,00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15000,00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241269">
                <a:tc gridSpan="3"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000" b="1" spc="-15" dirty="0">
                          <a:latin typeface="Arial"/>
                          <a:cs typeface="Arial"/>
                        </a:rPr>
                        <a:t>ВСЕГО </a:t>
                      </a:r>
                      <a:r>
                        <a:rPr sz="1000" b="1" spc="-35" dirty="0">
                          <a:latin typeface="Arial"/>
                          <a:cs typeface="Arial"/>
                        </a:rPr>
                        <a:t>РАСХОДОВ: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000" b="1" dirty="0" smtClean="0">
                          <a:latin typeface="Arial"/>
                          <a:cs typeface="Arial"/>
                        </a:rPr>
                        <a:t>10473267,9</a:t>
                      </a:r>
                      <a:endParaRPr sz="1000" b="1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9585469,40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8540694,30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8202841,80</a:t>
                      </a: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</a:tbl>
          </a:graphicData>
        </a:graphic>
      </p:graphicFrame>
      <p:sp>
        <p:nvSpPr>
          <p:cNvPr id="15" name="object 15"/>
          <p:cNvSpPr/>
          <p:nvPr/>
        </p:nvSpPr>
        <p:spPr>
          <a:xfrm>
            <a:off x="8207999" y="156718"/>
            <a:ext cx="932939" cy="8253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90600" y="304800"/>
            <a:ext cx="7178675" cy="900430"/>
          </a:xfrm>
          <a:custGeom>
            <a:avLst/>
            <a:gdLst/>
            <a:ahLst/>
            <a:cxnLst/>
            <a:rect l="l" t="t" r="r" b="b"/>
            <a:pathLst>
              <a:path w="7178675" h="900430">
                <a:moveTo>
                  <a:pt x="7028167" y="0"/>
                </a:moveTo>
                <a:lnTo>
                  <a:pt x="149999" y="0"/>
                </a:lnTo>
                <a:lnTo>
                  <a:pt x="102588" y="7647"/>
                </a:lnTo>
                <a:lnTo>
                  <a:pt x="61412" y="28941"/>
                </a:lnTo>
                <a:lnTo>
                  <a:pt x="28941" y="61412"/>
                </a:lnTo>
                <a:lnTo>
                  <a:pt x="7647" y="102588"/>
                </a:lnTo>
                <a:lnTo>
                  <a:pt x="0" y="149999"/>
                </a:lnTo>
                <a:lnTo>
                  <a:pt x="0" y="749998"/>
                </a:lnTo>
                <a:lnTo>
                  <a:pt x="7647" y="797409"/>
                </a:lnTo>
                <a:lnTo>
                  <a:pt x="28941" y="838586"/>
                </a:lnTo>
                <a:lnTo>
                  <a:pt x="61412" y="871056"/>
                </a:lnTo>
                <a:lnTo>
                  <a:pt x="102588" y="892351"/>
                </a:lnTo>
                <a:lnTo>
                  <a:pt x="149999" y="899998"/>
                </a:lnTo>
                <a:lnTo>
                  <a:pt x="7028167" y="899998"/>
                </a:lnTo>
                <a:lnTo>
                  <a:pt x="7075584" y="892351"/>
                </a:lnTo>
                <a:lnTo>
                  <a:pt x="7116764" y="871056"/>
                </a:lnTo>
                <a:lnTo>
                  <a:pt x="7149237" y="838586"/>
                </a:lnTo>
                <a:lnTo>
                  <a:pt x="7170532" y="797409"/>
                </a:lnTo>
                <a:lnTo>
                  <a:pt x="7178179" y="749998"/>
                </a:lnTo>
                <a:lnTo>
                  <a:pt x="7178179" y="149999"/>
                </a:lnTo>
                <a:lnTo>
                  <a:pt x="7170532" y="102588"/>
                </a:lnTo>
                <a:lnTo>
                  <a:pt x="7149237" y="61412"/>
                </a:lnTo>
                <a:lnTo>
                  <a:pt x="7116764" y="28941"/>
                </a:lnTo>
                <a:lnTo>
                  <a:pt x="7075584" y="7647"/>
                </a:lnTo>
                <a:lnTo>
                  <a:pt x="7028167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90600" y="304800"/>
            <a:ext cx="7178675" cy="900430"/>
          </a:xfrm>
          <a:custGeom>
            <a:avLst/>
            <a:gdLst/>
            <a:ahLst/>
            <a:cxnLst/>
            <a:rect l="l" t="t" r="r" b="b"/>
            <a:pathLst>
              <a:path w="7178675" h="900430">
                <a:moveTo>
                  <a:pt x="0" y="149999"/>
                </a:moveTo>
                <a:lnTo>
                  <a:pt x="7647" y="102588"/>
                </a:lnTo>
                <a:lnTo>
                  <a:pt x="28941" y="61412"/>
                </a:lnTo>
                <a:lnTo>
                  <a:pt x="61412" y="28941"/>
                </a:lnTo>
                <a:lnTo>
                  <a:pt x="102588" y="7647"/>
                </a:lnTo>
                <a:lnTo>
                  <a:pt x="149999" y="0"/>
                </a:lnTo>
                <a:lnTo>
                  <a:pt x="7028167" y="0"/>
                </a:lnTo>
                <a:lnTo>
                  <a:pt x="7075584" y="7647"/>
                </a:lnTo>
                <a:lnTo>
                  <a:pt x="7116764" y="28941"/>
                </a:lnTo>
                <a:lnTo>
                  <a:pt x="7149237" y="61412"/>
                </a:lnTo>
                <a:lnTo>
                  <a:pt x="7170532" y="102588"/>
                </a:lnTo>
                <a:lnTo>
                  <a:pt x="7178179" y="149999"/>
                </a:lnTo>
                <a:lnTo>
                  <a:pt x="7178179" y="749998"/>
                </a:lnTo>
                <a:lnTo>
                  <a:pt x="7170532" y="797409"/>
                </a:lnTo>
                <a:lnTo>
                  <a:pt x="7149237" y="838586"/>
                </a:lnTo>
                <a:lnTo>
                  <a:pt x="7116764" y="871056"/>
                </a:lnTo>
                <a:lnTo>
                  <a:pt x="7075584" y="892351"/>
                </a:lnTo>
                <a:lnTo>
                  <a:pt x="7028167" y="899998"/>
                </a:lnTo>
                <a:lnTo>
                  <a:pt x="149999" y="899998"/>
                </a:lnTo>
                <a:lnTo>
                  <a:pt x="102588" y="892351"/>
                </a:lnTo>
                <a:lnTo>
                  <a:pt x="61412" y="871056"/>
                </a:lnTo>
                <a:lnTo>
                  <a:pt x="28941" y="838586"/>
                </a:lnTo>
                <a:lnTo>
                  <a:pt x="7647" y="797409"/>
                </a:lnTo>
                <a:lnTo>
                  <a:pt x="0" y="749998"/>
                </a:lnTo>
                <a:lnTo>
                  <a:pt x="0" y="149999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066800" y="381000"/>
            <a:ext cx="6833870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/>
            <a:r>
              <a:rPr lang="ru-RU" sz="1600" b="1" spc="-10" dirty="0">
                <a:solidFill>
                  <a:srgbClr val="FFFFFF"/>
                </a:solidFill>
                <a:latin typeface="Bookman Old Style"/>
                <a:cs typeface="Bookman Old Style"/>
              </a:rPr>
              <a:t>Программная структура расходов бюджета Китовского сельского поселения на 2019 год и на плановый период 2020 и 2021 годов</a:t>
            </a:r>
            <a:endParaRPr lang="ru-RU" sz="1600" b="1" spc="-10" dirty="0">
              <a:solidFill>
                <a:srgbClr val="FFFFFF"/>
              </a:solidFill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207999" y="156718"/>
            <a:ext cx="932939" cy="82534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Прямоугольник 15"/>
          <p:cNvSpPr/>
          <p:nvPr/>
        </p:nvSpPr>
        <p:spPr>
          <a:xfrm>
            <a:off x="411803" y="1524000"/>
            <a:ext cx="8382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 </a:t>
            </a:r>
          </a:p>
          <a:p>
            <a:r>
              <a:rPr lang="ru-RU" sz="2000" dirty="0"/>
              <a:t>Проект бюджета </a:t>
            </a:r>
            <a:r>
              <a:rPr lang="ru-RU" sz="2000" dirty="0" err="1"/>
              <a:t>Китовского</a:t>
            </a:r>
            <a:r>
              <a:rPr lang="ru-RU" sz="2000" dirty="0"/>
              <a:t> сельского поселения на 2019 год и на плановый период 2020 и 2021  годов сформирован в программной структуре расходов на основе </a:t>
            </a:r>
            <a:r>
              <a:rPr lang="ru-RU" sz="2000" b="1" dirty="0"/>
              <a:t>8 муниципальных </a:t>
            </a:r>
            <a:r>
              <a:rPr lang="ru-RU" sz="2000" b="1" dirty="0" smtClean="0"/>
              <a:t>программ</a:t>
            </a:r>
            <a:r>
              <a:rPr lang="ru-RU" sz="2000" dirty="0" smtClean="0"/>
              <a:t>, перечень которых утвержден </a:t>
            </a:r>
            <a:r>
              <a:rPr lang="ru-RU" sz="2000" dirty="0"/>
              <a:t>постановлением Администрации </a:t>
            </a:r>
            <a:r>
              <a:rPr lang="ru-RU" sz="2000" dirty="0" err="1"/>
              <a:t>Китовского</a:t>
            </a:r>
            <a:r>
              <a:rPr lang="ru-RU" sz="2000" dirty="0"/>
              <a:t> сельского поселения от 14.11.2016 № </a:t>
            </a:r>
            <a:r>
              <a:rPr lang="ru-RU" sz="2000" dirty="0" smtClean="0"/>
              <a:t>254.</a:t>
            </a:r>
          </a:p>
          <a:p>
            <a:endParaRPr lang="ru-RU" sz="2000" dirty="0" smtClean="0"/>
          </a:p>
          <a:p>
            <a:r>
              <a:rPr lang="ru-RU" sz="2000" dirty="0" smtClean="0"/>
              <a:t>Расходы </a:t>
            </a:r>
            <a:r>
              <a:rPr lang="ru-RU" sz="2000" dirty="0"/>
              <a:t>бюджета состоят </a:t>
            </a:r>
            <a:r>
              <a:rPr lang="ru-RU" sz="2000" dirty="0" smtClean="0"/>
              <a:t>из: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расходов </a:t>
            </a:r>
            <a:r>
              <a:rPr lang="ru-RU" sz="2000" dirty="0"/>
              <a:t>на реализацию муниципальных программ </a:t>
            </a:r>
            <a:endParaRPr lang="ru-RU" sz="2000" dirty="0" smtClean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непрограммным </a:t>
            </a:r>
            <a:r>
              <a:rPr lang="ru-RU" sz="2000" dirty="0"/>
              <a:t>направлениям </a:t>
            </a:r>
            <a:r>
              <a:rPr lang="ru-RU" sz="2000" dirty="0" smtClean="0"/>
              <a:t>деятельности</a:t>
            </a:r>
          </a:p>
          <a:p>
            <a:pPr marL="285750" indent="-285750">
              <a:buFontTx/>
              <a:buChar char="-"/>
            </a:pPr>
            <a:endParaRPr lang="ru-RU" sz="2000" dirty="0"/>
          </a:p>
          <a:p>
            <a:r>
              <a:rPr lang="ru-RU" sz="2000" b="1" dirty="0"/>
              <a:t>Расходы на реализацию муниципальных программ </a:t>
            </a:r>
            <a:r>
              <a:rPr lang="ru-RU" sz="2000" dirty="0" err="1"/>
              <a:t>Китовского</a:t>
            </a:r>
            <a:r>
              <a:rPr lang="ru-RU" sz="2000" dirty="0"/>
              <a:t> сельского поселения </a:t>
            </a:r>
            <a:r>
              <a:rPr lang="ru-RU" sz="2000" b="1" dirty="0"/>
              <a:t>в общем объеме расходов бюджета </a:t>
            </a:r>
            <a:r>
              <a:rPr lang="ru-RU" sz="2000" dirty="0"/>
              <a:t>составят в 2019 году – </a:t>
            </a:r>
            <a:r>
              <a:rPr lang="ru-RU" sz="2000" b="1" dirty="0" smtClean="0"/>
              <a:t>90,6%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2631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45805" y="186987"/>
            <a:ext cx="998194" cy="8999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291"/>
            <a:ext cx="7178675" cy="1008380"/>
          </a:xfrm>
          <a:custGeom>
            <a:avLst/>
            <a:gdLst/>
            <a:ahLst/>
            <a:cxnLst/>
            <a:rect l="l" t="t" r="r" b="b"/>
            <a:pathLst>
              <a:path w="7178675" h="1008380">
                <a:moveTo>
                  <a:pt x="7010171" y="0"/>
                </a:moveTo>
                <a:lnTo>
                  <a:pt x="168008" y="0"/>
                </a:lnTo>
                <a:lnTo>
                  <a:pt x="123345" y="6001"/>
                </a:lnTo>
                <a:lnTo>
                  <a:pt x="83212" y="22938"/>
                </a:lnTo>
                <a:lnTo>
                  <a:pt x="49209" y="49209"/>
                </a:lnTo>
                <a:lnTo>
                  <a:pt x="22938" y="83212"/>
                </a:lnTo>
                <a:lnTo>
                  <a:pt x="6001" y="123345"/>
                </a:lnTo>
                <a:lnTo>
                  <a:pt x="0" y="168008"/>
                </a:lnTo>
                <a:lnTo>
                  <a:pt x="0" y="840003"/>
                </a:lnTo>
                <a:lnTo>
                  <a:pt x="6001" y="884665"/>
                </a:lnTo>
                <a:lnTo>
                  <a:pt x="22938" y="924799"/>
                </a:lnTo>
                <a:lnTo>
                  <a:pt x="49209" y="958802"/>
                </a:lnTo>
                <a:lnTo>
                  <a:pt x="83212" y="985073"/>
                </a:lnTo>
                <a:lnTo>
                  <a:pt x="123345" y="1002010"/>
                </a:lnTo>
                <a:lnTo>
                  <a:pt x="168008" y="1008011"/>
                </a:lnTo>
                <a:lnTo>
                  <a:pt x="7010171" y="1008011"/>
                </a:lnTo>
                <a:lnTo>
                  <a:pt x="7054833" y="1002010"/>
                </a:lnTo>
                <a:lnTo>
                  <a:pt x="7094967" y="985073"/>
                </a:lnTo>
                <a:lnTo>
                  <a:pt x="7128970" y="958802"/>
                </a:lnTo>
                <a:lnTo>
                  <a:pt x="7155241" y="924799"/>
                </a:lnTo>
                <a:lnTo>
                  <a:pt x="7172178" y="884665"/>
                </a:lnTo>
                <a:lnTo>
                  <a:pt x="7178179" y="840003"/>
                </a:lnTo>
                <a:lnTo>
                  <a:pt x="7178179" y="168008"/>
                </a:lnTo>
                <a:lnTo>
                  <a:pt x="7172178" y="123345"/>
                </a:lnTo>
                <a:lnTo>
                  <a:pt x="7155241" y="83212"/>
                </a:lnTo>
                <a:lnTo>
                  <a:pt x="7128970" y="49209"/>
                </a:lnTo>
                <a:lnTo>
                  <a:pt x="7094967" y="22938"/>
                </a:lnTo>
                <a:lnTo>
                  <a:pt x="7054833" y="6001"/>
                </a:lnTo>
                <a:lnTo>
                  <a:pt x="7010171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41278" y="149291"/>
            <a:ext cx="7178675" cy="1008380"/>
          </a:xfrm>
          <a:custGeom>
            <a:avLst/>
            <a:gdLst/>
            <a:ahLst/>
            <a:cxnLst/>
            <a:rect l="l" t="t" r="r" b="b"/>
            <a:pathLst>
              <a:path w="7178675" h="1008380">
                <a:moveTo>
                  <a:pt x="0" y="168008"/>
                </a:moveTo>
                <a:lnTo>
                  <a:pt x="6001" y="123345"/>
                </a:lnTo>
                <a:lnTo>
                  <a:pt x="22938" y="83212"/>
                </a:lnTo>
                <a:lnTo>
                  <a:pt x="49209" y="49209"/>
                </a:lnTo>
                <a:lnTo>
                  <a:pt x="83212" y="22938"/>
                </a:lnTo>
                <a:lnTo>
                  <a:pt x="123345" y="6001"/>
                </a:lnTo>
                <a:lnTo>
                  <a:pt x="168008" y="0"/>
                </a:lnTo>
                <a:lnTo>
                  <a:pt x="7010171" y="0"/>
                </a:lnTo>
                <a:lnTo>
                  <a:pt x="7054833" y="6001"/>
                </a:lnTo>
                <a:lnTo>
                  <a:pt x="7094967" y="22938"/>
                </a:lnTo>
                <a:lnTo>
                  <a:pt x="7128970" y="49209"/>
                </a:lnTo>
                <a:lnTo>
                  <a:pt x="7155241" y="83212"/>
                </a:lnTo>
                <a:lnTo>
                  <a:pt x="7172178" y="123345"/>
                </a:lnTo>
                <a:lnTo>
                  <a:pt x="7178179" y="168008"/>
                </a:lnTo>
                <a:lnTo>
                  <a:pt x="7178179" y="840003"/>
                </a:lnTo>
                <a:lnTo>
                  <a:pt x="7172178" y="884665"/>
                </a:lnTo>
                <a:lnTo>
                  <a:pt x="7155241" y="924799"/>
                </a:lnTo>
                <a:lnTo>
                  <a:pt x="7128970" y="958802"/>
                </a:lnTo>
                <a:lnTo>
                  <a:pt x="7094967" y="985073"/>
                </a:lnTo>
                <a:lnTo>
                  <a:pt x="7054833" y="1002010"/>
                </a:lnTo>
                <a:lnTo>
                  <a:pt x="7010171" y="1008011"/>
                </a:lnTo>
                <a:lnTo>
                  <a:pt x="168008" y="1008011"/>
                </a:lnTo>
                <a:lnTo>
                  <a:pt x="123345" y="1002010"/>
                </a:lnTo>
                <a:lnTo>
                  <a:pt x="83212" y="985073"/>
                </a:lnTo>
                <a:lnTo>
                  <a:pt x="49209" y="958802"/>
                </a:lnTo>
                <a:lnTo>
                  <a:pt x="22938" y="924799"/>
                </a:lnTo>
                <a:lnTo>
                  <a:pt x="6001" y="884665"/>
                </a:lnTo>
                <a:lnTo>
                  <a:pt x="0" y="840003"/>
                </a:lnTo>
                <a:lnTo>
                  <a:pt x="0" y="168008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514039" y="221495"/>
            <a:ext cx="623316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Расходы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бюджета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  поселения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в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рамках муниципальных</a:t>
            </a:r>
            <a:r>
              <a:rPr sz="1800" b="1" spc="-1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программ</a:t>
            </a:r>
            <a:endParaRPr sz="1800" dirty="0">
              <a:latin typeface="Bookman Old Style"/>
              <a:cs typeface="Bookman Old Style"/>
            </a:endParaRPr>
          </a:p>
          <a:p>
            <a:pPr algn="ctr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в 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201</a:t>
            </a:r>
            <a:r>
              <a:rPr lang="ru-RU"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7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–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2020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годах, </a:t>
            </a:r>
            <a:r>
              <a:rPr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руб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.</a:t>
            </a:r>
            <a:endParaRPr sz="1800" dirty="0">
              <a:latin typeface="Bookman Old Style"/>
              <a:cs typeface="Bookman Old Style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173865"/>
              </p:ext>
            </p:extLst>
          </p:nvPr>
        </p:nvGraphicFramePr>
        <p:xfrm>
          <a:off x="275626" y="1262434"/>
          <a:ext cx="8401014" cy="53366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995"/>
                <a:gridCol w="3142579"/>
                <a:gridCol w="1225585"/>
                <a:gridCol w="1212815"/>
                <a:gridCol w="1416050"/>
                <a:gridCol w="935990"/>
              </a:tblGrid>
              <a:tr h="517525">
                <a:tc>
                  <a:txBody>
                    <a:bodyPr/>
                    <a:lstStyle/>
                    <a:p>
                      <a:pPr marL="106680" marR="86360" indent="330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№  п</a:t>
                      </a:r>
                      <a:r>
                        <a:rPr sz="1400" b="1" spc="0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п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09040" marR="317500" indent="-87185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Наименование</a:t>
                      </a:r>
                      <a:r>
                        <a:rPr sz="1400" b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муниципальной  программы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30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400" b="1" spc="-3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400" b="1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25019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План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30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400" b="1" spc="-3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400" b="1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Arial"/>
                          <a:cs typeface="Arial"/>
                        </a:rPr>
                        <a:t>Прогноз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3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400" b="1" spc="-3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400" b="1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Arial"/>
                          <a:cs typeface="Arial"/>
                        </a:rPr>
                        <a:t>Прогноз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30" dirty="0" smtClean="0"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400" b="1" spc="-3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400" b="1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Arial"/>
                          <a:cs typeface="Arial"/>
                        </a:rPr>
                        <a:t>Прогноз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</a:tr>
              <a:tr h="883919">
                <a:tc>
                  <a:txBody>
                    <a:bodyPr/>
                    <a:lstStyle/>
                    <a:p>
                      <a:pPr marL="19177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16891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«Муниципальное </a:t>
                      </a:r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управление Китовского сельского поселения на 2017 – 2020 годы»</a:t>
                      </a:r>
                      <a:endParaRPr sz="13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5314199,00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5164056,00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5165835,00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5165835,00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883919"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16891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программа «Обеспечение пожарной безопасности в </a:t>
                      </a:r>
                      <a:r>
                        <a:rPr lang="ru-RU" sz="13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Китовском</a:t>
                      </a: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сельском поселении на 2017-2020 годы</a:t>
                      </a:r>
                      <a:endParaRPr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125100,00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40000,00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40000,00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</a:tr>
              <a:tr h="883919">
                <a:tc>
                  <a:txBody>
                    <a:bodyPr/>
                    <a:lstStyle/>
                    <a:p>
                      <a:pPr marL="19050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Муниципальная программа «Благоустройство Китовского сельского поселения на 2017-2020годы»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1736267,00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1023413,00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324285,50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376194,00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883919"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Муниципальная программа «Молодое поколение» на 2017 – 2020 годы»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0000,00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15000,00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15000,00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</a:tr>
              <a:tr h="883919"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Муниципальная программа « Развитие  и сохранение учреждений  культуры  </a:t>
                      </a:r>
                      <a:r>
                        <a:rPr lang="ru-RU" sz="13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Китовского</a:t>
                      </a: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сельского поселения Шуйского муниципального района на   2017 – 2020  годы »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2269618,00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2302329,00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2310432,00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1920626,00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9017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45805" y="186987"/>
            <a:ext cx="998194" cy="8999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291"/>
            <a:ext cx="7178675" cy="1008380"/>
          </a:xfrm>
          <a:custGeom>
            <a:avLst/>
            <a:gdLst/>
            <a:ahLst/>
            <a:cxnLst/>
            <a:rect l="l" t="t" r="r" b="b"/>
            <a:pathLst>
              <a:path w="7178675" h="1008380">
                <a:moveTo>
                  <a:pt x="7010171" y="0"/>
                </a:moveTo>
                <a:lnTo>
                  <a:pt x="168008" y="0"/>
                </a:lnTo>
                <a:lnTo>
                  <a:pt x="123345" y="6001"/>
                </a:lnTo>
                <a:lnTo>
                  <a:pt x="83212" y="22938"/>
                </a:lnTo>
                <a:lnTo>
                  <a:pt x="49209" y="49209"/>
                </a:lnTo>
                <a:lnTo>
                  <a:pt x="22938" y="83212"/>
                </a:lnTo>
                <a:lnTo>
                  <a:pt x="6001" y="123345"/>
                </a:lnTo>
                <a:lnTo>
                  <a:pt x="0" y="168008"/>
                </a:lnTo>
                <a:lnTo>
                  <a:pt x="0" y="840003"/>
                </a:lnTo>
                <a:lnTo>
                  <a:pt x="6001" y="884665"/>
                </a:lnTo>
                <a:lnTo>
                  <a:pt x="22938" y="924799"/>
                </a:lnTo>
                <a:lnTo>
                  <a:pt x="49209" y="958802"/>
                </a:lnTo>
                <a:lnTo>
                  <a:pt x="83212" y="985073"/>
                </a:lnTo>
                <a:lnTo>
                  <a:pt x="123345" y="1002010"/>
                </a:lnTo>
                <a:lnTo>
                  <a:pt x="168008" y="1008011"/>
                </a:lnTo>
                <a:lnTo>
                  <a:pt x="7010171" y="1008011"/>
                </a:lnTo>
                <a:lnTo>
                  <a:pt x="7054833" y="1002010"/>
                </a:lnTo>
                <a:lnTo>
                  <a:pt x="7094967" y="985073"/>
                </a:lnTo>
                <a:lnTo>
                  <a:pt x="7128970" y="958802"/>
                </a:lnTo>
                <a:lnTo>
                  <a:pt x="7155241" y="924799"/>
                </a:lnTo>
                <a:lnTo>
                  <a:pt x="7172178" y="884665"/>
                </a:lnTo>
                <a:lnTo>
                  <a:pt x="7178179" y="840003"/>
                </a:lnTo>
                <a:lnTo>
                  <a:pt x="7178179" y="168008"/>
                </a:lnTo>
                <a:lnTo>
                  <a:pt x="7172178" y="123345"/>
                </a:lnTo>
                <a:lnTo>
                  <a:pt x="7155241" y="83212"/>
                </a:lnTo>
                <a:lnTo>
                  <a:pt x="7128970" y="49209"/>
                </a:lnTo>
                <a:lnTo>
                  <a:pt x="7094967" y="22938"/>
                </a:lnTo>
                <a:lnTo>
                  <a:pt x="7054833" y="6001"/>
                </a:lnTo>
                <a:lnTo>
                  <a:pt x="7010171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41278" y="149291"/>
            <a:ext cx="7178675" cy="1008380"/>
          </a:xfrm>
          <a:custGeom>
            <a:avLst/>
            <a:gdLst/>
            <a:ahLst/>
            <a:cxnLst/>
            <a:rect l="l" t="t" r="r" b="b"/>
            <a:pathLst>
              <a:path w="7178675" h="1008380">
                <a:moveTo>
                  <a:pt x="0" y="168008"/>
                </a:moveTo>
                <a:lnTo>
                  <a:pt x="6001" y="123345"/>
                </a:lnTo>
                <a:lnTo>
                  <a:pt x="22938" y="83212"/>
                </a:lnTo>
                <a:lnTo>
                  <a:pt x="49209" y="49209"/>
                </a:lnTo>
                <a:lnTo>
                  <a:pt x="83212" y="22938"/>
                </a:lnTo>
                <a:lnTo>
                  <a:pt x="123345" y="6001"/>
                </a:lnTo>
                <a:lnTo>
                  <a:pt x="168008" y="0"/>
                </a:lnTo>
                <a:lnTo>
                  <a:pt x="7010171" y="0"/>
                </a:lnTo>
                <a:lnTo>
                  <a:pt x="7054833" y="6001"/>
                </a:lnTo>
                <a:lnTo>
                  <a:pt x="7094967" y="22938"/>
                </a:lnTo>
                <a:lnTo>
                  <a:pt x="7128970" y="49209"/>
                </a:lnTo>
                <a:lnTo>
                  <a:pt x="7155241" y="83212"/>
                </a:lnTo>
                <a:lnTo>
                  <a:pt x="7172178" y="123345"/>
                </a:lnTo>
                <a:lnTo>
                  <a:pt x="7178179" y="168008"/>
                </a:lnTo>
                <a:lnTo>
                  <a:pt x="7178179" y="840003"/>
                </a:lnTo>
                <a:lnTo>
                  <a:pt x="7172178" y="884665"/>
                </a:lnTo>
                <a:lnTo>
                  <a:pt x="7155241" y="924799"/>
                </a:lnTo>
                <a:lnTo>
                  <a:pt x="7128970" y="958802"/>
                </a:lnTo>
                <a:lnTo>
                  <a:pt x="7094967" y="985073"/>
                </a:lnTo>
                <a:lnTo>
                  <a:pt x="7054833" y="1002010"/>
                </a:lnTo>
                <a:lnTo>
                  <a:pt x="7010171" y="1008011"/>
                </a:lnTo>
                <a:lnTo>
                  <a:pt x="168008" y="1008011"/>
                </a:lnTo>
                <a:lnTo>
                  <a:pt x="123345" y="1002010"/>
                </a:lnTo>
                <a:lnTo>
                  <a:pt x="83212" y="985073"/>
                </a:lnTo>
                <a:lnTo>
                  <a:pt x="49209" y="958802"/>
                </a:lnTo>
                <a:lnTo>
                  <a:pt x="22938" y="924799"/>
                </a:lnTo>
                <a:lnTo>
                  <a:pt x="6001" y="884665"/>
                </a:lnTo>
                <a:lnTo>
                  <a:pt x="0" y="840003"/>
                </a:lnTo>
                <a:lnTo>
                  <a:pt x="0" y="168008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514039" y="221495"/>
            <a:ext cx="623316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Расходы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бюджета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  поселения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в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рамках муниципальных</a:t>
            </a:r>
            <a:r>
              <a:rPr sz="1800" b="1" spc="-1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программ</a:t>
            </a:r>
            <a:endParaRPr sz="1800" dirty="0">
              <a:latin typeface="Bookman Old Style"/>
              <a:cs typeface="Bookman Old Style"/>
            </a:endParaRPr>
          </a:p>
          <a:p>
            <a:pPr algn="ctr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в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2016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–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2020 </a:t>
            </a: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годах, </a:t>
            </a:r>
            <a:r>
              <a:rPr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руб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.</a:t>
            </a:r>
            <a:endParaRPr sz="1800" dirty="0">
              <a:latin typeface="Bookman Old Style"/>
              <a:cs typeface="Bookman Old Style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666995"/>
              </p:ext>
            </p:extLst>
          </p:nvPr>
        </p:nvGraphicFramePr>
        <p:xfrm>
          <a:off x="275626" y="1262434"/>
          <a:ext cx="8401014" cy="48032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7995"/>
                <a:gridCol w="3142579"/>
                <a:gridCol w="1225585"/>
                <a:gridCol w="1212815"/>
                <a:gridCol w="1416050"/>
                <a:gridCol w="935990"/>
              </a:tblGrid>
              <a:tr h="517525">
                <a:tc>
                  <a:txBody>
                    <a:bodyPr/>
                    <a:lstStyle/>
                    <a:p>
                      <a:pPr marL="106680" marR="86360" indent="330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dirty="0">
                          <a:latin typeface="Arial"/>
                          <a:cs typeface="Arial"/>
                        </a:rPr>
                        <a:t>№  п</a:t>
                      </a:r>
                      <a:r>
                        <a:rPr sz="1400" b="1" spc="0" dirty="0">
                          <a:latin typeface="Arial"/>
                          <a:cs typeface="Arial"/>
                        </a:rPr>
                        <a:t>/</a:t>
                      </a:r>
                      <a:r>
                        <a:rPr sz="1400" b="1" dirty="0">
                          <a:latin typeface="Arial"/>
                          <a:cs typeface="Arial"/>
                        </a:rPr>
                        <a:t>п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09040" marR="317500" indent="-87185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Наименование</a:t>
                      </a:r>
                      <a:r>
                        <a:rPr sz="1400" b="1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5" dirty="0">
                          <a:latin typeface="Arial"/>
                          <a:cs typeface="Arial"/>
                        </a:rPr>
                        <a:t>муниципальной  программы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30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400" b="1" spc="-3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400" b="1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250190">
                        <a:lnSpc>
                          <a:spcPct val="100000"/>
                        </a:lnSpc>
                      </a:pPr>
                      <a:r>
                        <a:rPr sz="1400" b="1" spc="-5" dirty="0">
                          <a:latin typeface="Arial"/>
                          <a:cs typeface="Arial"/>
                        </a:rPr>
                        <a:t>План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30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400" b="1" spc="-3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400" b="1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Arial"/>
                          <a:cs typeface="Arial"/>
                        </a:rPr>
                        <a:t>Прогноз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3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400" b="1" spc="-3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400" b="1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Arial"/>
                          <a:cs typeface="Arial"/>
                        </a:rPr>
                        <a:t>Прогноз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="1" spc="-30" dirty="0" smtClean="0"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400" b="1" spc="-3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400" b="1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400" b="1" spc="-30" dirty="0">
                          <a:latin typeface="Arial"/>
                          <a:cs typeface="Arial"/>
                        </a:rPr>
                        <a:t>.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400" b="1" spc="-10" dirty="0">
                          <a:latin typeface="Arial"/>
                          <a:cs typeface="Arial"/>
                        </a:rPr>
                        <a:t>Прогноз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</a:tr>
              <a:tr h="883919"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Муниципальная программа «Развитие массового спорта  и физической культуры  </a:t>
                      </a:r>
                      <a:r>
                        <a:rPr lang="ru-RU" sz="13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</a:t>
                      </a:r>
                      <a:r>
                        <a:rPr lang="ru-RU" sz="13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Китовском</a:t>
                      </a: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сельском поселении» на 2017-2020 гг.»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30000,00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883919"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Муниципальная программа «Развитие и поддержка малого и среднего предпринимательства в </a:t>
                      </a:r>
                      <a:r>
                        <a:rPr lang="ru-RU" sz="13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Китовском</a:t>
                      </a: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сельском поселении Шуйского муниципального района на 2017-2020 годы»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883919">
                <a:tc>
                  <a:txBody>
                    <a:bodyPr/>
                    <a:lstStyle/>
                    <a:p>
                      <a:pPr marL="19113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Муниципальная программа «Энергосбережения и повышения энергетической эффективности экономики и сокращения экономических издержек в бюджетном секторе </a:t>
                      </a:r>
                      <a:r>
                        <a:rPr lang="ru-RU" sz="13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Китовского</a:t>
                      </a: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сельского поселения на 2017 -2020 годы»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0000,00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30000,00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b="1" spc="-5" dirty="0">
                          <a:latin typeface="Arial"/>
                          <a:cs typeface="Arial"/>
                        </a:rPr>
                        <a:t>Всего по </a:t>
                      </a:r>
                      <a:r>
                        <a:rPr sz="1200" b="1" spc="-10" dirty="0">
                          <a:latin typeface="Arial"/>
                          <a:cs typeface="Arial"/>
                        </a:rPr>
                        <a:t>муниципальным</a:t>
                      </a:r>
                      <a:r>
                        <a:rPr sz="1200" b="1" spc="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0" dirty="0">
                          <a:latin typeface="Arial"/>
                          <a:cs typeface="Arial"/>
                        </a:rPr>
                        <a:t>программам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9545184,00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8679798,00</a:t>
                      </a:r>
                    </a:p>
                  </a:txBody>
                  <a:tcPr marL="32084" marR="320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7910552,50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7572655,00</a:t>
                      </a:r>
                    </a:p>
                  </a:txBody>
                  <a:tcPr marL="32084" marR="32084" marT="0" marB="0" anchor="b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7209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52399" y="125183"/>
            <a:ext cx="8915401" cy="560617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МП «</a:t>
            </a: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Муниципальное управление </a:t>
            </a:r>
            <a:r>
              <a:rPr lang="ru-RU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Китовского</a:t>
            </a: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 сельского поселения на 2017 – 2020 годы»</a:t>
            </a: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179512" y="3813888"/>
          <a:ext cx="8856984" cy="1188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467600" y="560801"/>
            <a:ext cx="1008112" cy="321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prstClr val="black"/>
                </a:solidFill>
                <a:latin typeface="Arial Narrow" panose="020B0606020202030204" pitchFamily="34" charset="0"/>
              </a:rPr>
              <a:t>тыс.рублей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5016354"/>
              </p:ext>
            </p:extLst>
          </p:nvPr>
        </p:nvGraphicFramePr>
        <p:xfrm>
          <a:off x="152399" y="3581400"/>
          <a:ext cx="8732447" cy="309295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120943"/>
                <a:gridCol w="652876"/>
                <a:gridCol w="625727"/>
                <a:gridCol w="644197"/>
                <a:gridCol w="688704"/>
              </a:tblGrid>
              <a:tr h="28831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 Narrow" panose="020B0606020202030204" pitchFamily="34" charset="0"/>
                        </a:rPr>
                        <a:t>Наименование</a:t>
                      </a: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2019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245084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Обеспечение  сохранности имущества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Китовского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сельского поселения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599,3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280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280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6305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Внедрение и сопровождение информационных систем по повышению качества и доступности финансовой информации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180,5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144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98945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Обеспечение функций аппарата администрации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Китовского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сельского поселения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3115,2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3452,2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3448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3448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2234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Обеспечение функций главы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Китовского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сельского поселения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854,8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718,7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718,7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718,7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Осуществление дополнительного пенсионного обеспечения за выслугу лет к  пенсиям муниципальных служащих поселения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537,3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542,1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542,1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542,1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Уплата членского взноса в Совет муниципальных образований Ивановской области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Реализация программ профессиональной переподготовки  лиц, замещающих муниципальные должности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Китовского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сельского поселения и муниципальных служащих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Китовского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сельского поселения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Резервный фонд Администрации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Китовского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 сельского поселения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774952098"/>
              </p:ext>
            </p:extLst>
          </p:nvPr>
        </p:nvGraphicFramePr>
        <p:xfrm>
          <a:off x="2133600" y="941815"/>
          <a:ext cx="5181600" cy="1801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1841" y="2843161"/>
            <a:ext cx="8683557" cy="584775"/>
          </a:xfrm>
          <a:prstGeom prst="rect">
            <a:avLst/>
          </a:prstGeom>
          <a:ln w="28575"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600" dirty="0" smtClean="0"/>
              <a:t>Целью </a:t>
            </a:r>
            <a:r>
              <a:rPr lang="ru-RU" sz="1600" dirty="0"/>
              <a:t>муниципальной </a:t>
            </a:r>
            <a:r>
              <a:rPr lang="ru-RU" sz="1600" dirty="0" smtClean="0"/>
              <a:t>программы является</a:t>
            </a:r>
            <a:r>
              <a:rPr lang="ru-RU" sz="1600" dirty="0"/>
              <a:t>:</a:t>
            </a:r>
          </a:p>
          <a:p>
            <a:r>
              <a:rPr lang="ru-RU" sz="1600" dirty="0"/>
              <a:t>П</a:t>
            </a:r>
            <a:r>
              <a:rPr lang="ru-RU" sz="1600" dirty="0" smtClean="0"/>
              <a:t>овышение </a:t>
            </a:r>
            <a:r>
              <a:rPr lang="ru-RU" sz="1600" dirty="0"/>
              <a:t>эффективности и качества муниципального самоуправления</a:t>
            </a:r>
            <a:r>
              <a:rPr lang="ru-RU" sz="1200" dirty="0"/>
              <a:t>.</a:t>
            </a:r>
          </a:p>
        </p:txBody>
      </p:sp>
      <p:sp>
        <p:nvSpPr>
          <p:cNvPr id="8" name="Выгнутая вверх стрелка 7"/>
          <p:cNvSpPr/>
          <p:nvPr/>
        </p:nvSpPr>
        <p:spPr>
          <a:xfrm rot="453733">
            <a:off x="3599879" y="1261604"/>
            <a:ext cx="990613" cy="318514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rot="669858">
            <a:off x="4577449" y="1337373"/>
            <a:ext cx="898438" cy="294819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 rot="502496">
            <a:off x="5426709" y="1428600"/>
            <a:ext cx="930416" cy="294819"/>
          </a:xfrm>
          <a:prstGeom prst="curvedDownArrow">
            <a:avLst>
              <a:gd name="adj1" fmla="val 16274"/>
              <a:gd name="adj2" fmla="val 41919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540273"/>
              </p:ext>
            </p:extLst>
          </p:nvPr>
        </p:nvGraphicFramePr>
        <p:xfrm>
          <a:off x="381000" y="1524000"/>
          <a:ext cx="8169910" cy="3926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69765"/>
                <a:gridCol w="448945"/>
                <a:gridCol w="812800"/>
                <a:gridCol w="812800"/>
                <a:gridCol w="812800"/>
                <a:gridCol w="812800"/>
              </a:tblGrid>
              <a:tr h="415176">
                <a:tc>
                  <a:txBody>
                    <a:bodyPr/>
                    <a:lstStyle/>
                    <a:p>
                      <a:pPr marL="13779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Целевые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показатели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05410" marR="85090" indent="349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000" spc="-15" dirty="0">
                          <a:latin typeface="Arial"/>
                          <a:cs typeface="Arial"/>
                        </a:rPr>
                        <a:t>ед.  </a:t>
                      </a:r>
                      <a:r>
                        <a:rPr sz="1000" spc="-5" dirty="0">
                          <a:latin typeface="Arial"/>
                          <a:cs typeface="Arial"/>
                        </a:rPr>
                        <a:t>изм.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21082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100" spc="-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100" spc="-5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100" spc="-5" dirty="0" smtClean="0">
                          <a:latin typeface="Arial"/>
                          <a:cs typeface="Arial"/>
                        </a:rPr>
                        <a:t>г.</a:t>
                      </a:r>
                      <a:endParaRPr sz="1100" dirty="0" smtClean="0">
                        <a:latin typeface="Arial"/>
                        <a:cs typeface="Arial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100" spc="-5" dirty="0" err="1" smtClean="0">
                          <a:latin typeface="Arial"/>
                          <a:cs typeface="Arial"/>
                        </a:rPr>
                        <a:t>План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100" spc="-5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100" spc="-5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sz="1100" spc="-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100" spc="-5" dirty="0">
                          <a:latin typeface="Arial"/>
                          <a:cs typeface="Arial"/>
                        </a:rPr>
                        <a:t>.</a:t>
                      </a:r>
                      <a:endParaRPr sz="1100" dirty="0">
                        <a:latin typeface="Arial"/>
                        <a:cs typeface="Arial"/>
                      </a:endParaRPr>
                    </a:p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spc="-5" dirty="0" err="1" smtClean="0">
                          <a:latin typeface="Arial"/>
                          <a:cs typeface="Arial"/>
                        </a:rPr>
                        <a:t>Прогноз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100" spc="-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100" spc="-5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100" spc="-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100" spc="-5" dirty="0">
                          <a:latin typeface="Arial"/>
                          <a:cs typeface="Arial"/>
                        </a:rPr>
                        <a:t>.</a:t>
                      </a:r>
                      <a:endParaRPr sz="1100" dirty="0">
                        <a:latin typeface="Arial"/>
                        <a:cs typeface="Arial"/>
                      </a:endParaRPr>
                    </a:p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100" spc="-5" dirty="0" smtClean="0"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100" spc="-5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100" spc="-5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100" spc="-5" dirty="0">
                          <a:latin typeface="Arial"/>
                          <a:cs typeface="Arial"/>
                        </a:rPr>
                        <a:t>.</a:t>
                      </a:r>
                      <a:endParaRPr sz="1100" dirty="0">
                        <a:latin typeface="Arial"/>
                        <a:cs typeface="Arial"/>
                      </a:endParaRPr>
                    </a:p>
                    <a:p>
                      <a:pPr marL="147320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marL="97790" marR="98679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spc="-10" dirty="0" smtClean="0">
                          <a:latin typeface="Arial"/>
                          <a:cs typeface="Arial"/>
                        </a:rPr>
                        <a:t>Количество </a:t>
                      </a:r>
                      <a:r>
                        <a:rPr lang="ru-RU" sz="1200" spc="-5" dirty="0" smtClean="0">
                          <a:latin typeface="Arial"/>
                          <a:cs typeface="Arial"/>
                        </a:rPr>
                        <a:t>муниципального </a:t>
                      </a:r>
                      <a:r>
                        <a:rPr lang="ru-RU" sz="1200" spc="-10" dirty="0" smtClean="0">
                          <a:latin typeface="Arial"/>
                          <a:cs typeface="Arial"/>
                        </a:rPr>
                        <a:t>имущества,  приведенного </a:t>
                      </a:r>
                      <a:r>
                        <a:rPr lang="ru-RU" sz="1200" dirty="0" smtClean="0">
                          <a:latin typeface="Arial"/>
                          <a:cs typeface="Arial"/>
                        </a:rPr>
                        <a:t>в </a:t>
                      </a:r>
                      <a:r>
                        <a:rPr lang="ru-RU" sz="1200" spc="-5" dirty="0" smtClean="0">
                          <a:latin typeface="Arial"/>
                          <a:cs typeface="Arial"/>
                        </a:rPr>
                        <a:t>нормативное</a:t>
                      </a:r>
                      <a:r>
                        <a:rPr lang="ru-RU" sz="1200" spc="-5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spc="-5" dirty="0" smtClean="0">
                          <a:latin typeface="Arial"/>
                          <a:cs typeface="Arial"/>
                        </a:rPr>
                        <a:t>состояние</a:t>
                      </a:r>
                      <a:endParaRPr lang="ru-RU"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spc="-10" dirty="0" smtClean="0">
                          <a:latin typeface="Arial"/>
                          <a:cs typeface="Arial"/>
                        </a:rPr>
                        <a:t>%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spc="-10" dirty="0" smtClean="0">
                          <a:latin typeface="Arial"/>
                          <a:cs typeface="Arial"/>
                        </a:rPr>
                        <a:t>100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Arial"/>
                          <a:cs typeface="Arial"/>
                        </a:rPr>
                        <a:t>100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Arial"/>
                          <a:cs typeface="Arial"/>
                        </a:rPr>
                        <a:t>100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Arial"/>
                          <a:cs typeface="Arial"/>
                        </a:rPr>
                        <a:t>100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510821">
                <a:tc>
                  <a:txBody>
                    <a:bodyPr/>
                    <a:lstStyle/>
                    <a:p>
                      <a:pPr marL="97155" marR="29972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spc="-10" dirty="0" smtClean="0">
                          <a:latin typeface="Arial"/>
                          <a:cs typeface="Arial"/>
                        </a:rPr>
                        <a:t>Удельный вес расходов бюджета, формируемых </a:t>
                      </a:r>
                      <a:r>
                        <a:rPr lang="ru-RU" sz="1200" spc="-10" dirty="0" err="1" smtClean="0">
                          <a:latin typeface="Arial"/>
                          <a:cs typeface="Arial"/>
                        </a:rPr>
                        <a:t>програмно-целевым</a:t>
                      </a:r>
                      <a:r>
                        <a:rPr lang="ru-RU" sz="1200" spc="-10" dirty="0" smtClean="0">
                          <a:latin typeface="Arial"/>
                          <a:cs typeface="Arial"/>
                        </a:rPr>
                        <a:t> методом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spc="-10" dirty="0" smtClean="0">
                          <a:latin typeface="Arial"/>
                          <a:cs typeface="Arial"/>
                        </a:rPr>
                        <a:t>97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Arial"/>
                          <a:cs typeface="Arial"/>
                        </a:rPr>
                        <a:t>97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Arial"/>
                          <a:cs typeface="Arial"/>
                        </a:rPr>
                        <a:t>97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Arial"/>
                          <a:cs typeface="Arial"/>
                        </a:rPr>
                        <a:t>97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marL="97155" marR="50101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spc="-5" dirty="0" smtClean="0">
                          <a:latin typeface="Arial"/>
                          <a:cs typeface="Arial"/>
                        </a:rPr>
                        <a:t>Доля обнародованных нормативно –правовых актов  органов местного самоуправления и размещенных в сети интернет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121920" indent="-201295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100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121920" indent="-201295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122555" indent="-201295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122555" indent="-201295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marL="97155" marR="52832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spc="-5" dirty="0" smtClean="0">
                          <a:latin typeface="Arial"/>
                          <a:cs typeface="Arial"/>
                        </a:rPr>
                        <a:t>Увеличение доли муниципальных служащих , прошедших</a:t>
                      </a:r>
                      <a:r>
                        <a:rPr lang="ru-RU" sz="1200" spc="-5" baseline="0" dirty="0" smtClean="0">
                          <a:latin typeface="Arial"/>
                          <a:cs typeface="Arial"/>
                        </a:rPr>
                        <a:t> переподготовку и повышение квалификации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%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122555" indent="-201295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122555" indent="-201295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122555" indent="-201295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123189" indent="-201295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382270">
                <a:tc>
                  <a:txBody>
                    <a:bodyPr/>
                    <a:lstStyle/>
                    <a:p>
                      <a:pPr marL="96520" marR="58229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Arial"/>
                          <a:cs typeface="Arial"/>
                        </a:rPr>
                        <a:t>Доля</a:t>
                      </a:r>
                      <a:r>
                        <a:rPr lang="ru-RU" sz="1200" baseline="0" dirty="0" smtClean="0">
                          <a:latin typeface="Arial"/>
                          <a:cs typeface="Arial"/>
                        </a:rPr>
                        <a:t> совершенных процедур закупок, необходимых для обеспечения деятельности органов местного самоуправления 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dirty="0">
                          <a:latin typeface="Arial"/>
                          <a:cs typeface="Arial"/>
                        </a:rPr>
                        <a:t>%</a:t>
                      </a: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  <a:endParaRPr sz="1200" kern="120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200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100</a:t>
                      </a: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821523">
                <a:tc>
                  <a:txBody>
                    <a:bodyPr/>
                    <a:lstStyle/>
                    <a:p>
                      <a:pPr marL="96520" marR="18161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spc="-15" dirty="0" smtClean="0">
                          <a:latin typeface="Arial"/>
                          <a:cs typeface="Arial"/>
                        </a:rPr>
                        <a:t>Доля </a:t>
                      </a:r>
                      <a:r>
                        <a:rPr lang="ru-RU" sz="1200" spc="-10" dirty="0" smtClean="0">
                          <a:latin typeface="Arial"/>
                          <a:cs typeface="Arial"/>
                        </a:rPr>
                        <a:t>граждан, </a:t>
                      </a:r>
                      <a:r>
                        <a:rPr lang="ru-RU" sz="1200" spc="-15" dirty="0" smtClean="0">
                          <a:latin typeface="Arial"/>
                          <a:cs typeface="Arial"/>
                        </a:rPr>
                        <a:t>обеспеченных </a:t>
                      </a:r>
                      <a:r>
                        <a:rPr lang="ru-RU" sz="1200" spc="-10" dirty="0" smtClean="0">
                          <a:latin typeface="Arial"/>
                          <a:cs typeface="Arial"/>
                        </a:rPr>
                        <a:t>пенсией </a:t>
                      </a:r>
                      <a:r>
                        <a:rPr lang="ru-RU" sz="1200" spc="-5" dirty="0" smtClean="0">
                          <a:latin typeface="Arial"/>
                          <a:cs typeface="Arial"/>
                        </a:rPr>
                        <a:t>за  выслугу</a:t>
                      </a:r>
                      <a:r>
                        <a:rPr lang="ru-RU" sz="1200" spc="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spc="-20" dirty="0" smtClean="0">
                          <a:latin typeface="Arial"/>
                          <a:cs typeface="Arial"/>
                        </a:rPr>
                        <a:t>лет</a:t>
                      </a:r>
                      <a:endParaRPr lang="ru-RU" sz="1200" dirty="0" smtClean="0">
                        <a:latin typeface="Arial"/>
                        <a:cs typeface="Arial"/>
                      </a:endParaRPr>
                    </a:p>
                    <a:p>
                      <a:pPr marL="96520" marR="18161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latin typeface="Arial"/>
                          <a:cs typeface="Arial"/>
                        </a:rPr>
                        <a:t>чел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4</a:t>
                      </a:r>
                      <a:endParaRPr sz="1200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17" name="object 17"/>
          <p:cNvSpPr/>
          <p:nvPr/>
        </p:nvSpPr>
        <p:spPr>
          <a:xfrm>
            <a:off x="8072463" y="142851"/>
            <a:ext cx="1071537" cy="755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152399" y="125183"/>
            <a:ext cx="8915401" cy="1017817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Целевые показатели МП </a:t>
            </a:r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«</a:t>
            </a: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Муниципальное управление Китовского сельского </a:t>
            </a:r>
            <a:endParaRPr lang="ru-RU" sz="2000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+mn-ea"/>
              <a:cs typeface="+mn-cs"/>
            </a:endParaRPr>
          </a:p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поселения </a:t>
            </a: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на 2017 – 2020 годы»</a:t>
            </a:r>
          </a:p>
        </p:txBody>
      </p:sp>
    </p:spTree>
    <p:extLst>
      <p:ext uri="{BB962C8B-B14F-4D97-AF65-F5344CB8AC3E}">
        <p14:creationId xmlns:p14="http://schemas.microsoft.com/office/powerpoint/2010/main" val="2234913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-24319" y="0"/>
            <a:ext cx="9252520" cy="8497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12700" marR="5715" indent="635">
              <a:spcBef>
                <a:spcPts val="414"/>
              </a:spcBef>
            </a:pP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МП </a:t>
            </a: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«Обеспечение 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пожарной 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безопасности в </a:t>
            </a:r>
            <a:r>
              <a:rPr lang="ru-RU" sz="2000" dirty="0" err="1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Китовском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сельском 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поселении на 2017-2020 годы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452320" y="771549"/>
            <a:ext cx="100811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т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ыс. рублей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636437"/>
              </p:ext>
            </p:extLst>
          </p:nvPr>
        </p:nvGraphicFramePr>
        <p:xfrm>
          <a:off x="212645" y="3886200"/>
          <a:ext cx="8778592" cy="156362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763831"/>
                <a:gridCol w="503690"/>
                <a:gridCol w="503690"/>
                <a:gridCol w="503690"/>
                <a:gridCol w="503691"/>
              </a:tblGrid>
              <a:tr h="4936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 Narrow" panose="020B0606020202030204" pitchFamily="34" charset="0"/>
                        </a:rPr>
                        <a:t>Наименование</a:t>
                      </a: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2019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560164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Подпрограмма " Пожарная безопасность на территории Китовского сельского поселения"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125,1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0979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Основное мероприятие «Обеспечение функций органов местного самоуправления по обеспечению первичных мер пожарной безопасности»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125,1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917722980"/>
              </p:ext>
            </p:extLst>
          </p:nvPr>
        </p:nvGraphicFramePr>
        <p:xfrm>
          <a:off x="1619672" y="699542"/>
          <a:ext cx="5619328" cy="1967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Выгнутая вверх стрелка 22"/>
          <p:cNvSpPr/>
          <p:nvPr/>
        </p:nvSpPr>
        <p:spPr>
          <a:xfrm rot="21024752">
            <a:off x="3221711" y="1065262"/>
            <a:ext cx="957618" cy="294819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 rot="669858">
            <a:off x="4233240" y="1148735"/>
            <a:ext cx="1008112" cy="294819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7" name="Выгнутая вверх стрелка 26"/>
          <p:cNvSpPr/>
          <p:nvPr/>
        </p:nvSpPr>
        <p:spPr>
          <a:xfrm rot="502496">
            <a:off x="5276866" y="1199539"/>
            <a:ext cx="930416" cy="294819"/>
          </a:xfrm>
          <a:prstGeom prst="curvedDownArrow">
            <a:avLst>
              <a:gd name="adj1" fmla="val 16274"/>
              <a:gd name="adj2" fmla="val 41919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9599" y="2971801"/>
            <a:ext cx="7346777" cy="738664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400" b="1" dirty="0"/>
              <a:t>Целями муниципальной программы являются</a:t>
            </a:r>
            <a:r>
              <a:rPr lang="ru-RU" sz="1400" b="1" dirty="0" smtClean="0"/>
              <a:t>:</a:t>
            </a:r>
            <a:endParaRPr lang="ru-RU" sz="1400" b="1" dirty="0"/>
          </a:p>
          <a:p>
            <a:r>
              <a:rPr lang="ru-RU" sz="1400" dirty="0"/>
              <a:t>- повышение уровня обеспечения пожарной безопасности в </a:t>
            </a:r>
            <a:r>
              <a:rPr lang="ru-RU" sz="1400" dirty="0" err="1"/>
              <a:t>Китовском</a:t>
            </a:r>
            <a:r>
              <a:rPr lang="ru-RU" sz="1400" dirty="0"/>
              <a:t> сельском поселении, а также результативность предпринимаемых мер по их предотвращению</a:t>
            </a:r>
            <a:r>
              <a:rPr lang="ru-RU" sz="1400" spc="-75" dirty="0">
                <a:latin typeface="Arial"/>
                <a:cs typeface="Arial"/>
              </a:rPr>
              <a:t> </a:t>
            </a:r>
            <a:endParaRPr lang="ru-RU" sz="1400" dirty="0"/>
          </a:p>
        </p:txBody>
      </p:sp>
      <p:graphicFrame>
        <p:nvGraphicFramePr>
          <p:cNvPr id="13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990344"/>
              </p:ext>
            </p:extLst>
          </p:nvPr>
        </p:nvGraphicFramePr>
        <p:xfrm>
          <a:off x="868139" y="5486400"/>
          <a:ext cx="7467603" cy="11518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24626"/>
                <a:gridCol w="459776"/>
                <a:gridCol w="590643"/>
                <a:gridCol w="656080"/>
                <a:gridCol w="721512"/>
                <a:gridCol w="614966"/>
              </a:tblGrid>
              <a:tr h="492652">
                <a:tc>
                  <a:txBody>
                    <a:bodyPr/>
                    <a:lstStyle/>
                    <a:p>
                      <a:pPr marL="1568450" indent="-9461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Целевые</a:t>
                      </a:r>
                      <a:r>
                        <a:rPr sz="1800" b="1" spc="-2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32715" marR="113030" indent="349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5" dirty="0">
                          <a:latin typeface="Times New Roman" pitchFamily="18" charset="0"/>
                          <a:cs typeface="Times New Roman" pitchFamily="18" charset="0"/>
                        </a:rPr>
                        <a:t>ед.  </a:t>
                      </a: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изм.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492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1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530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1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8905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22225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1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4465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sz="1100" spc="-1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1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07314">
                        <a:lnSpc>
                          <a:spcPct val="100000"/>
                        </a:lnSpc>
                      </a:pPr>
                      <a:r>
                        <a:rPr sz="1100" spc="-10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396215">
                <a:tc>
                  <a:txBody>
                    <a:bodyPr/>
                    <a:lstStyle/>
                    <a:p>
                      <a:pPr marL="97155" marR="66548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34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профилактических мероприятий по предупреждению пожаров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R="18224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17804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R="208279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147892">
                <a:tc>
                  <a:txBody>
                    <a:bodyPr/>
                    <a:lstStyle/>
                    <a:p>
                      <a:pPr marL="9715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sz="1100" spc="-5" dirty="0" err="1">
                          <a:latin typeface="Times New Roman" pitchFamily="18" charset="0"/>
                          <a:cs typeface="Times New Roman" pitchFamily="18" charset="0"/>
                        </a:rPr>
                        <a:t>Протяженность</a:t>
                      </a: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распашки защитных полос</a:t>
                      </a:r>
                      <a:endParaRPr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31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R="16827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622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R="22923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01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Выгнутая вверх стрелка 46"/>
          <p:cNvSpPr/>
          <p:nvPr/>
        </p:nvSpPr>
        <p:spPr>
          <a:xfrm>
            <a:off x="3046562" y="3472878"/>
            <a:ext cx="6048000" cy="432000"/>
          </a:xfrm>
          <a:prstGeom prst="curvedDownArrow">
            <a:avLst>
              <a:gd name="adj1" fmla="val 28402"/>
              <a:gd name="adj2" fmla="val 50000"/>
              <a:gd name="adj3" fmla="val 2971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96961" y="5805514"/>
            <a:ext cx="8590280" cy="838200"/>
          </a:xfrm>
          <a:custGeom>
            <a:avLst/>
            <a:gdLst/>
            <a:ahLst/>
            <a:cxnLst/>
            <a:rect l="l" t="t" r="r" b="b"/>
            <a:pathLst>
              <a:path w="8590280" h="838200">
                <a:moveTo>
                  <a:pt x="4690215" y="836930"/>
                </a:moveTo>
                <a:lnTo>
                  <a:pt x="3899681" y="836930"/>
                </a:lnTo>
                <a:lnTo>
                  <a:pt x="3977979" y="838200"/>
                </a:lnTo>
                <a:lnTo>
                  <a:pt x="4611918" y="838200"/>
                </a:lnTo>
                <a:lnTo>
                  <a:pt x="4690215" y="836930"/>
                </a:lnTo>
                <a:close/>
              </a:path>
              <a:path w="8590280" h="838200">
                <a:moveTo>
                  <a:pt x="4768110" y="2540"/>
                </a:moveTo>
                <a:lnTo>
                  <a:pt x="3821785" y="2540"/>
                </a:lnTo>
                <a:lnTo>
                  <a:pt x="3288855" y="11430"/>
                </a:lnTo>
                <a:lnTo>
                  <a:pt x="3214635" y="13970"/>
                </a:lnTo>
                <a:lnTo>
                  <a:pt x="3140931" y="15240"/>
                </a:lnTo>
                <a:lnTo>
                  <a:pt x="2995120" y="20320"/>
                </a:lnTo>
                <a:lnTo>
                  <a:pt x="2923038" y="21590"/>
                </a:lnTo>
                <a:lnTo>
                  <a:pt x="2710240" y="29210"/>
                </a:lnTo>
                <a:lnTo>
                  <a:pt x="2640498" y="33020"/>
                </a:lnTo>
                <a:lnTo>
                  <a:pt x="2502874" y="38100"/>
                </a:lnTo>
                <a:lnTo>
                  <a:pt x="2435018" y="41910"/>
                </a:lnTo>
                <a:lnTo>
                  <a:pt x="2367815" y="44450"/>
                </a:lnTo>
                <a:lnTo>
                  <a:pt x="2235422" y="52070"/>
                </a:lnTo>
                <a:lnTo>
                  <a:pt x="2170256" y="54610"/>
                </a:lnTo>
                <a:lnTo>
                  <a:pt x="1916758" y="69850"/>
                </a:lnTo>
                <a:lnTo>
                  <a:pt x="1855237" y="74930"/>
                </a:lnTo>
                <a:lnTo>
                  <a:pt x="1734509" y="82550"/>
                </a:lnTo>
                <a:lnTo>
                  <a:pt x="1675326" y="87630"/>
                </a:lnTo>
                <a:lnTo>
                  <a:pt x="1616947" y="91440"/>
                </a:lnTo>
                <a:lnTo>
                  <a:pt x="1502653" y="101600"/>
                </a:lnTo>
                <a:lnTo>
                  <a:pt x="1446763" y="105410"/>
                </a:lnTo>
                <a:lnTo>
                  <a:pt x="1080159" y="140970"/>
                </a:lnTo>
                <a:lnTo>
                  <a:pt x="1031455" y="147320"/>
                </a:lnTo>
                <a:lnTo>
                  <a:pt x="983707" y="152400"/>
                </a:lnTo>
                <a:lnTo>
                  <a:pt x="936926" y="158750"/>
                </a:lnTo>
                <a:lnTo>
                  <a:pt x="891125" y="163830"/>
                </a:lnTo>
                <a:lnTo>
                  <a:pt x="846316" y="170180"/>
                </a:lnTo>
                <a:lnTo>
                  <a:pt x="802513" y="175260"/>
                </a:lnTo>
                <a:lnTo>
                  <a:pt x="717970" y="187960"/>
                </a:lnTo>
                <a:lnTo>
                  <a:pt x="677257" y="193040"/>
                </a:lnTo>
                <a:lnTo>
                  <a:pt x="525081" y="218440"/>
                </a:lnTo>
                <a:lnTo>
                  <a:pt x="422511" y="237490"/>
                </a:lnTo>
                <a:lnTo>
                  <a:pt x="390590" y="245110"/>
                </a:lnTo>
                <a:lnTo>
                  <a:pt x="330228" y="257810"/>
                </a:lnTo>
                <a:lnTo>
                  <a:pt x="301811" y="265430"/>
                </a:lnTo>
                <a:lnTo>
                  <a:pt x="274588" y="271780"/>
                </a:lnTo>
                <a:lnTo>
                  <a:pt x="248570" y="278130"/>
                </a:lnTo>
                <a:lnTo>
                  <a:pt x="223771" y="285750"/>
                </a:lnTo>
                <a:lnTo>
                  <a:pt x="200202" y="292100"/>
                </a:lnTo>
                <a:lnTo>
                  <a:pt x="177877" y="299720"/>
                </a:lnTo>
                <a:lnTo>
                  <a:pt x="156807" y="307340"/>
                </a:lnTo>
                <a:lnTo>
                  <a:pt x="137006" y="313690"/>
                </a:lnTo>
                <a:lnTo>
                  <a:pt x="118486" y="321310"/>
                </a:lnTo>
                <a:lnTo>
                  <a:pt x="101260" y="328930"/>
                </a:lnTo>
                <a:lnTo>
                  <a:pt x="85339" y="336550"/>
                </a:lnTo>
                <a:lnTo>
                  <a:pt x="70737" y="342900"/>
                </a:lnTo>
                <a:lnTo>
                  <a:pt x="34968" y="365760"/>
                </a:lnTo>
                <a:lnTo>
                  <a:pt x="6498" y="396240"/>
                </a:lnTo>
                <a:lnTo>
                  <a:pt x="0" y="419100"/>
                </a:lnTo>
                <a:lnTo>
                  <a:pt x="726" y="427990"/>
                </a:lnTo>
                <a:lnTo>
                  <a:pt x="25766" y="466090"/>
                </a:lnTo>
                <a:lnTo>
                  <a:pt x="57466" y="488950"/>
                </a:lnTo>
                <a:lnTo>
                  <a:pt x="70737" y="495300"/>
                </a:lnTo>
                <a:lnTo>
                  <a:pt x="85339" y="502920"/>
                </a:lnTo>
                <a:lnTo>
                  <a:pt x="101260" y="510540"/>
                </a:lnTo>
                <a:lnTo>
                  <a:pt x="118486" y="518160"/>
                </a:lnTo>
                <a:lnTo>
                  <a:pt x="137006" y="524510"/>
                </a:lnTo>
                <a:lnTo>
                  <a:pt x="156807" y="532130"/>
                </a:lnTo>
                <a:lnTo>
                  <a:pt x="177877" y="539750"/>
                </a:lnTo>
                <a:lnTo>
                  <a:pt x="200202" y="546100"/>
                </a:lnTo>
                <a:lnTo>
                  <a:pt x="223771" y="553720"/>
                </a:lnTo>
                <a:lnTo>
                  <a:pt x="248570" y="560070"/>
                </a:lnTo>
                <a:lnTo>
                  <a:pt x="274588" y="567690"/>
                </a:lnTo>
                <a:lnTo>
                  <a:pt x="301811" y="574040"/>
                </a:lnTo>
                <a:lnTo>
                  <a:pt x="330228" y="581660"/>
                </a:lnTo>
                <a:lnTo>
                  <a:pt x="359825" y="588010"/>
                </a:lnTo>
                <a:lnTo>
                  <a:pt x="422511" y="600710"/>
                </a:lnTo>
                <a:lnTo>
                  <a:pt x="455575" y="608330"/>
                </a:lnTo>
                <a:lnTo>
                  <a:pt x="525081" y="621030"/>
                </a:lnTo>
                <a:lnTo>
                  <a:pt x="637599" y="640080"/>
                </a:lnTo>
                <a:lnTo>
                  <a:pt x="677257" y="645160"/>
                </a:lnTo>
                <a:lnTo>
                  <a:pt x="802513" y="664210"/>
                </a:lnTo>
                <a:lnTo>
                  <a:pt x="846316" y="669290"/>
                </a:lnTo>
                <a:lnTo>
                  <a:pt x="891125" y="675640"/>
                </a:lnTo>
                <a:lnTo>
                  <a:pt x="936926" y="680720"/>
                </a:lnTo>
                <a:lnTo>
                  <a:pt x="983707" y="687070"/>
                </a:lnTo>
                <a:lnTo>
                  <a:pt x="1080159" y="697230"/>
                </a:lnTo>
                <a:lnTo>
                  <a:pt x="1129804" y="703580"/>
                </a:lnTo>
                <a:lnTo>
                  <a:pt x="1391727" y="728980"/>
                </a:lnTo>
                <a:lnTo>
                  <a:pt x="1446763" y="732790"/>
                </a:lnTo>
                <a:lnTo>
                  <a:pt x="1559386" y="742950"/>
                </a:lnTo>
                <a:lnTo>
                  <a:pt x="1616947" y="746760"/>
                </a:lnTo>
                <a:lnTo>
                  <a:pt x="1675326" y="751840"/>
                </a:lnTo>
                <a:lnTo>
                  <a:pt x="1734509" y="755650"/>
                </a:lnTo>
                <a:lnTo>
                  <a:pt x="1794484" y="760730"/>
                </a:lnTo>
                <a:lnTo>
                  <a:pt x="2301279" y="791210"/>
                </a:lnTo>
                <a:lnTo>
                  <a:pt x="2367815" y="793750"/>
                </a:lnTo>
                <a:lnTo>
                  <a:pt x="2435018" y="797560"/>
                </a:lnTo>
                <a:lnTo>
                  <a:pt x="2502874" y="800100"/>
                </a:lnTo>
                <a:lnTo>
                  <a:pt x="2571371" y="803910"/>
                </a:lnTo>
                <a:lnTo>
                  <a:pt x="3067755" y="821690"/>
                </a:lnTo>
                <a:lnTo>
                  <a:pt x="3140931" y="822960"/>
                </a:lnTo>
                <a:lnTo>
                  <a:pt x="3214635" y="825500"/>
                </a:lnTo>
                <a:lnTo>
                  <a:pt x="3288855" y="826770"/>
                </a:lnTo>
                <a:lnTo>
                  <a:pt x="3363579" y="829310"/>
                </a:lnTo>
                <a:lnTo>
                  <a:pt x="3821785" y="836930"/>
                </a:lnTo>
                <a:lnTo>
                  <a:pt x="4768110" y="836930"/>
                </a:lnTo>
                <a:lnTo>
                  <a:pt x="5226315" y="829310"/>
                </a:lnTo>
                <a:lnTo>
                  <a:pt x="5301038" y="826770"/>
                </a:lnTo>
                <a:lnTo>
                  <a:pt x="5375258" y="825500"/>
                </a:lnTo>
                <a:lnTo>
                  <a:pt x="5448962" y="822960"/>
                </a:lnTo>
                <a:lnTo>
                  <a:pt x="5522137" y="821690"/>
                </a:lnTo>
                <a:lnTo>
                  <a:pt x="6018519" y="803910"/>
                </a:lnTo>
                <a:lnTo>
                  <a:pt x="6087016" y="800100"/>
                </a:lnTo>
                <a:lnTo>
                  <a:pt x="6154872" y="797560"/>
                </a:lnTo>
                <a:lnTo>
                  <a:pt x="6222075" y="793750"/>
                </a:lnTo>
                <a:lnTo>
                  <a:pt x="6288611" y="791210"/>
                </a:lnTo>
                <a:lnTo>
                  <a:pt x="6795405" y="760730"/>
                </a:lnTo>
                <a:lnTo>
                  <a:pt x="6855379" y="755650"/>
                </a:lnTo>
                <a:lnTo>
                  <a:pt x="6914562" y="751840"/>
                </a:lnTo>
                <a:lnTo>
                  <a:pt x="6972940" y="746760"/>
                </a:lnTo>
                <a:lnTo>
                  <a:pt x="7030502" y="742950"/>
                </a:lnTo>
                <a:lnTo>
                  <a:pt x="7143124" y="732790"/>
                </a:lnTo>
                <a:lnTo>
                  <a:pt x="7198160" y="728980"/>
                </a:lnTo>
                <a:lnTo>
                  <a:pt x="7460082" y="703580"/>
                </a:lnTo>
                <a:lnTo>
                  <a:pt x="7509728" y="697230"/>
                </a:lnTo>
                <a:lnTo>
                  <a:pt x="7606179" y="687070"/>
                </a:lnTo>
                <a:lnTo>
                  <a:pt x="7652960" y="680720"/>
                </a:lnTo>
                <a:lnTo>
                  <a:pt x="7698761" y="675640"/>
                </a:lnTo>
                <a:lnTo>
                  <a:pt x="7743570" y="669290"/>
                </a:lnTo>
                <a:lnTo>
                  <a:pt x="7787373" y="664210"/>
                </a:lnTo>
                <a:lnTo>
                  <a:pt x="7912629" y="645160"/>
                </a:lnTo>
                <a:lnTo>
                  <a:pt x="7952287" y="640080"/>
                </a:lnTo>
                <a:lnTo>
                  <a:pt x="8064805" y="621030"/>
                </a:lnTo>
                <a:lnTo>
                  <a:pt x="8134311" y="608330"/>
                </a:lnTo>
                <a:lnTo>
                  <a:pt x="8167375" y="600710"/>
                </a:lnTo>
                <a:lnTo>
                  <a:pt x="8230061" y="588010"/>
                </a:lnTo>
                <a:lnTo>
                  <a:pt x="8259658" y="581660"/>
                </a:lnTo>
                <a:lnTo>
                  <a:pt x="8288074" y="574040"/>
                </a:lnTo>
                <a:lnTo>
                  <a:pt x="8315298" y="567690"/>
                </a:lnTo>
                <a:lnTo>
                  <a:pt x="8341315" y="560070"/>
                </a:lnTo>
                <a:lnTo>
                  <a:pt x="8366115" y="553720"/>
                </a:lnTo>
                <a:lnTo>
                  <a:pt x="8389683" y="546100"/>
                </a:lnTo>
                <a:lnTo>
                  <a:pt x="8412009" y="539750"/>
                </a:lnTo>
                <a:lnTo>
                  <a:pt x="8433078" y="532130"/>
                </a:lnTo>
                <a:lnTo>
                  <a:pt x="8452879" y="524510"/>
                </a:lnTo>
                <a:lnTo>
                  <a:pt x="8471399" y="518160"/>
                </a:lnTo>
                <a:lnTo>
                  <a:pt x="8488626" y="510540"/>
                </a:lnTo>
                <a:lnTo>
                  <a:pt x="8504546" y="502920"/>
                </a:lnTo>
                <a:lnTo>
                  <a:pt x="8519148" y="495300"/>
                </a:lnTo>
                <a:lnTo>
                  <a:pt x="8532419" y="488950"/>
                </a:lnTo>
                <a:lnTo>
                  <a:pt x="8564119" y="466090"/>
                </a:lnTo>
                <a:lnTo>
                  <a:pt x="8586989" y="435610"/>
                </a:lnTo>
                <a:lnTo>
                  <a:pt x="8589886" y="419100"/>
                </a:lnTo>
                <a:lnTo>
                  <a:pt x="8589160" y="411480"/>
                </a:lnTo>
                <a:lnTo>
                  <a:pt x="8564119" y="373380"/>
                </a:lnTo>
                <a:lnTo>
                  <a:pt x="8532419" y="350520"/>
                </a:lnTo>
                <a:lnTo>
                  <a:pt x="8504546" y="336550"/>
                </a:lnTo>
                <a:lnTo>
                  <a:pt x="8488626" y="328930"/>
                </a:lnTo>
                <a:lnTo>
                  <a:pt x="8471399" y="321310"/>
                </a:lnTo>
                <a:lnTo>
                  <a:pt x="8452879" y="313690"/>
                </a:lnTo>
                <a:lnTo>
                  <a:pt x="8433078" y="307340"/>
                </a:lnTo>
                <a:lnTo>
                  <a:pt x="8412009" y="299720"/>
                </a:lnTo>
                <a:lnTo>
                  <a:pt x="8389683" y="292100"/>
                </a:lnTo>
                <a:lnTo>
                  <a:pt x="8366115" y="285750"/>
                </a:lnTo>
                <a:lnTo>
                  <a:pt x="8341315" y="278130"/>
                </a:lnTo>
                <a:lnTo>
                  <a:pt x="8315298" y="271780"/>
                </a:lnTo>
                <a:lnTo>
                  <a:pt x="8288074" y="265430"/>
                </a:lnTo>
                <a:lnTo>
                  <a:pt x="8259658" y="257810"/>
                </a:lnTo>
                <a:lnTo>
                  <a:pt x="8199295" y="245110"/>
                </a:lnTo>
                <a:lnTo>
                  <a:pt x="8167375" y="237490"/>
                </a:lnTo>
                <a:lnTo>
                  <a:pt x="8064805" y="218440"/>
                </a:lnTo>
                <a:lnTo>
                  <a:pt x="7912629" y="193040"/>
                </a:lnTo>
                <a:lnTo>
                  <a:pt x="7871915" y="187960"/>
                </a:lnTo>
                <a:lnTo>
                  <a:pt x="7787373" y="175260"/>
                </a:lnTo>
                <a:lnTo>
                  <a:pt x="7743570" y="170180"/>
                </a:lnTo>
                <a:lnTo>
                  <a:pt x="7698761" y="163830"/>
                </a:lnTo>
                <a:lnTo>
                  <a:pt x="7652960" y="158750"/>
                </a:lnTo>
                <a:lnTo>
                  <a:pt x="7606179" y="152400"/>
                </a:lnTo>
                <a:lnTo>
                  <a:pt x="7558431" y="147320"/>
                </a:lnTo>
                <a:lnTo>
                  <a:pt x="7509728" y="140970"/>
                </a:lnTo>
                <a:lnTo>
                  <a:pt x="7143124" y="105410"/>
                </a:lnTo>
                <a:lnTo>
                  <a:pt x="7087234" y="101600"/>
                </a:lnTo>
                <a:lnTo>
                  <a:pt x="6972940" y="91440"/>
                </a:lnTo>
                <a:lnTo>
                  <a:pt x="6914562" y="87630"/>
                </a:lnTo>
                <a:lnTo>
                  <a:pt x="6855379" y="82550"/>
                </a:lnTo>
                <a:lnTo>
                  <a:pt x="6734651" y="74930"/>
                </a:lnTo>
                <a:lnTo>
                  <a:pt x="6673131" y="69850"/>
                </a:lnTo>
                <a:lnTo>
                  <a:pt x="6419633" y="54610"/>
                </a:lnTo>
                <a:lnTo>
                  <a:pt x="6354468" y="52070"/>
                </a:lnTo>
                <a:lnTo>
                  <a:pt x="6222075" y="44450"/>
                </a:lnTo>
                <a:lnTo>
                  <a:pt x="6154872" y="41910"/>
                </a:lnTo>
                <a:lnTo>
                  <a:pt x="6087016" y="38100"/>
                </a:lnTo>
                <a:lnTo>
                  <a:pt x="5949393" y="33020"/>
                </a:lnTo>
                <a:lnTo>
                  <a:pt x="5879651" y="29210"/>
                </a:lnTo>
                <a:lnTo>
                  <a:pt x="5666853" y="21590"/>
                </a:lnTo>
                <a:lnTo>
                  <a:pt x="5594772" y="20320"/>
                </a:lnTo>
                <a:lnTo>
                  <a:pt x="5448962" y="15240"/>
                </a:lnTo>
                <a:lnTo>
                  <a:pt x="5375258" y="13970"/>
                </a:lnTo>
                <a:lnTo>
                  <a:pt x="5301038" y="11430"/>
                </a:lnTo>
                <a:lnTo>
                  <a:pt x="4768110" y="2540"/>
                </a:lnTo>
                <a:close/>
              </a:path>
              <a:path w="8590280" h="838200">
                <a:moveTo>
                  <a:pt x="4611918" y="1270"/>
                </a:moveTo>
                <a:lnTo>
                  <a:pt x="3977979" y="1270"/>
                </a:lnTo>
                <a:lnTo>
                  <a:pt x="3899681" y="2540"/>
                </a:lnTo>
                <a:lnTo>
                  <a:pt x="4690215" y="2540"/>
                </a:lnTo>
                <a:lnTo>
                  <a:pt x="4611918" y="1270"/>
                </a:lnTo>
                <a:close/>
              </a:path>
              <a:path w="8590280" h="838200">
                <a:moveTo>
                  <a:pt x="4374733" y="0"/>
                </a:moveTo>
                <a:lnTo>
                  <a:pt x="4215165" y="0"/>
                </a:lnTo>
                <a:lnTo>
                  <a:pt x="4135733" y="1270"/>
                </a:lnTo>
                <a:lnTo>
                  <a:pt x="4454164" y="1270"/>
                </a:lnTo>
                <a:lnTo>
                  <a:pt x="4374733" y="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2912" y="149296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7046163" y="0"/>
                </a:moveTo>
                <a:lnTo>
                  <a:pt x="132016" y="0"/>
                </a:lnTo>
                <a:lnTo>
                  <a:pt x="90289" y="6730"/>
                </a:lnTo>
                <a:lnTo>
                  <a:pt x="54049" y="25471"/>
                </a:lnTo>
                <a:lnTo>
                  <a:pt x="25471" y="54049"/>
                </a:lnTo>
                <a:lnTo>
                  <a:pt x="6730" y="90289"/>
                </a:lnTo>
                <a:lnTo>
                  <a:pt x="0" y="132016"/>
                </a:lnTo>
                <a:lnTo>
                  <a:pt x="0" y="660069"/>
                </a:lnTo>
                <a:lnTo>
                  <a:pt x="6730" y="701797"/>
                </a:lnTo>
                <a:lnTo>
                  <a:pt x="25471" y="738037"/>
                </a:lnTo>
                <a:lnTo>
                  <a:pt x="54049" y="766614"/>
                </a:lnTo>
                <a:lnTo>
                  <a:pt x="90289" y="785356"/>
                </a:lnTo>
                <a:lnTo>
                  <a:pt x="132016" y="792086"/>
                </a:lnTo>
                <a:lnTo>
                  <a:pt x="7046163" y="792086"/>
                </a:lnTo>
                <a:lnTo>
                  <a:pt x="7087890" y="785356"/>
                </a:lnTo>
                <a:lnTo>
                  <a:pt x="7124130" y="766614"/>
                </a:lnTo>
                <a:lnTo>
                  <a:pt x="7152708" y="738037"/>
                </a:lnTo>
                <a:lnTo>
                  <a:pt x="7171449" y="701797"/>
                </a:lnTo>
                <a:lnTo>
                  <a:pt x="7178179" y="660069"/>
                </a:lnTo>
                <a:lnTo>
                  <a:pt x="7178179" y="132016"/>
                </a:lnTo>
                <a:lnTo>
                  <a:pt x="7171449" y="90289"/>
                </a:lnTo>
                <a:lnTo>
                  <a:pt x="7152708" y="54049"/>
                </a:lnTo>
                <a:lnTo>
                  <a:pt x="7124130" y="25471"/>
                </a:lnTo>
                <a:lnTo>
                  <a:pt x="7087890" y="6730"/>
                </a:lnTo>
                <a:lnTo>
                  <a:pt x="7046163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82912" y="149296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0" y="132016"/>
                </a:moveTo>
                <a:lnTo>
                  <a:pt x="6730" y="90289"/>
                </a:lnTo>
                <a:lnTo>
                  <a:pt x="25471" y="54049"/>
                </a:lnTo>
                <a:lnTo>
                  <a:pt x="54049" y="25471"/>
                </a:lnTo>
                <a:lnTo>
                  <a:pt x="90289" y="6730"/>
                </a:lnTo>
                <a:lnTo>
                  <a:pt x="132016" y="0"/>
                </a:lnTo>
                <a:lnTo>
                  <a:pt x="7046163" y="0"/>
                </a:lnTo>
                <a:lnTo>
                  <a:pt x="7087890" y="6730"/>
                </a:lnTo>
                <a:lnTo>
                  <a:pt x="7124130" y="25471"/>
                </a:lnTo>
                <a:lnTo>
                  <a:pt x="7152708" y="54049"/>
                </a:lnTo>
                <a:lnTo>
                  <a:pt x="7171449" y="90289"/>
                </a:lnTo>
                <a:lnTo>
                  <a:pt x="7178179" y="132016"/>
                </a:lnTo>
                <a:lnTo>
                  <a:pt x="7178179" y="660069"/>
                </a:lnTo>
                <a:lnTo>
                  <a:pt x="7171449" y="701797"/>
                </a:lnTo>
                <a:lnTo>
                  <a:pt x="7152708" y="738037"/>
                </a:lnTo>
                <a:lnTo>
                  <a:pt x="7124130" y="766614"/>
                </a:lnTo>
                <a:lnTo>
                  <a:pt x="7087890" y="785356"/>
                </a:lnTo>
                <a:lnTo>
                  <a:pt x="7046163" y="792086"/>
                </a:lnTo>
                <a:lnTo>
                  <a:pt x="132016" y="792086"/>
                </a:lnTo>
                <a:lnTo>
                  <a:pt x="90289" y="785356"/>
                </a:lnTo>
                <a:lnTo>
                  <a:pt x="54049" y="766614"/>
                </a:lnTo>
                <a:lnTo>
                  <a:pt x="25471" y="738037"/>
                </a:lnTo>
                <a:lnTo>
                  <a:pt x="6730" y="701797"/>
                </a:lnTo>
                <a:lnTo>
                  <a:pt x="0" y="660069"/>
                </a:lnTo>
                <a:lnTo>
                  <a:pt x="0" y="132016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037108" y="190375"/>
            <a:ext cx="5268440" cy="78162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2500" b="1" spc="-5" dirty="0" smtClean="0">
                <a:solidFill>
                  <a:schemeClr val="tx1"/>
                </a:solidFill>
                <a:effectLst/>
              </a:rPr>
              <a:t>Бюджет и сбалансированность бюджета</a:t>
            </a:r>
            <a:endParaRPr sz="25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68405" y="1079660"/>
            <a:ext cx="8477250" cy="7581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-1270" algn="ctr">
              <a:lnSpc>
                <a:spcPct val="100299"/>
              </a:lnSpc>
              <a:spcBef>
                <a:spcPts val="90"/>
              </a:spcBef>
            </a:pPr>
            <a:r>
              <a:rPr sz="1600" b="1" spc="-10" dirty="0">
                <a:solidFill>
                  <a:srgbClr val="C00000"/>
                </a:solidFill>
                <a:latin typeface="Bookman Old Style"/>
                <a:cs typeface="Bookman Old Style"/>
              </a:rPr>
              <a:t>БЮДЖЕТ </a:t>
            </a:r>
            <a:r>
              <a:rPr sz="1600" spc="-20" dirty="0">
                <a:latin typeface="Arial"/>
                <a:cs typeface="Arial"/>
              </a:rPr>
              <a:t>(от </a:t>
            </a:r>
            <a:r>
              <a:rPr sz="1600" spc="-10" dirty="0">
                <a:latin typeface="Arial"/>
                <a:cs typeface="Arial"/>
              </a:rPr>
              <a:t>старонормандского </a:t>
            </a:r>
            <a:r>
              <a:rPr sz="1600" i="1" spc="-5" dirty="0">
                <a:latin typeface="Arial"/>
                <a:cs typeface="Arial"/>
              </a:rPr>
              <a:t>bougette </a:t>
            </a:r>
            <a:r>
              <a:rPr sz="1600" spc="-5" dirty="0">
                <a:latin typeface="Arial"/>
                <a:cs typeface="Arial"/>
              </a:rPr>
              <a:t>— </a:t>
            </a:r>
            <a:r>
              <a:rPr sz="1600" spc="-15" dirty="0">
                <a:latin typeface="Arial"/>
                <a:cs typeface="Arial"/>
              </a:rPr>
              <a:t>кошелёк, </a:t>
            </a:r>
            <a:r>
              <a:rPr sz="1600" spc="-10" dirty="0">
                <a:latin typeface="Arial"/>
                <a:cs typeface="Arial"/>
              </a:rPr>
              <a:t>сумка, кожаный мешок, мешок </a:t>
            </a:r>
            <a:r>
              <a:rPr sz="1600" spc="-5" dirty="0">
                <a:latin typeface="Arial"/>
                <a:cs typeface="Arial"/>
              </a:rPr>
              <a:t>с  </a:t>
            </a:r>
            <a:r>
              <a:rPr sz="1600" spc="-10" dirty="0">
                <a:latin typeface="Arial"/>
                <a:cs typeface="Arial"/>
              </a:rPr>
              <a:t>деньгами) </a:t>
            </a:r>
            <a:r>
              <a:rPr sz="1600" spc="-5" dirty="0">
                <a:latin typeface="Arial"/>
                <a:cs typeface="Arial"/>
              </a:rPr>
              <a:t>– </a:t>
            </a:r>
            <a:r>
              <a:rPr sz="1600" spc="-10" dirty="0">
                <a:latin typeface="Arial"/>
                <a:cs typeface="Arial"/>
              </a:rPr>
              <a:t>форма образования </a:t>
            </a:r>
            <a:r>
              <a:rPr sz="1600" spc="-5" dirty="0">
                <a:latin typeface="Arial"/>
                <a:cs typeface="Arial"/>
              </a:rPr>
              <a:t>и </a:t>
            </a:r>
            <a:r>
              <a:rPr sz="1600" spc="-15" dirty="0">
                <a:latin typeface="Arial"/>
                <a:cs typeface="Arial"/>
              </a:rPr>
              <a:t>расходования </a:t>
            </a:r>
            <a:r>
              <a:rPr sz="1600" spc="-10" dirty="0">
                <a:latin typeface="Arial"/>
                <a:cs typeface="Arial"/>
              </a:rPr>
              <a:t>денежных средств, </a:t>
            </a:r>
            <a:r>
              <a:rPr sz="1600" spc="-15" dirty="0">
                <a:latin typeface="Arial"/>
                <a:cs typeface="Arial"/>
              </a:rPr>
              <a:t>предназначенных  </a:t>
            </a:r>
            <a:r>
              <a:rPr sz="1600" spc="-5" dirty="0">
                <a:latin typeface="Arial"/>
                <a:cs typeface="Arial"/>
              </a:rPr>
              <a:t>для </a:t>
            </a:r>
            <a:r>
              <a:rPr sz="1600" spc="-10" dirty="0">
                <a:latin typeface="Arial"/>
                <a:cs typeface="Arial"/>
              </a:rPr>
              <a:t>финансового </a:t>
            </a:r>
            <a:r>
              <a:rPr sz="1600" spc="-15" dirty="0">
                <a:latin typeface="Arial"/>
                <a:cs typeface="Arial"/>
              </a:rPr>
              <a:t>обеспечения задач </a:t>
            </a:r>
            <a:r>
              <a:rPr sz="1600" spc="-5" dirty="0">
                <a:latin typeface="Arial"/>
                <a:cs typeface="Arial"/>
              </a:rPr>
              <a:t>и </a:t>
            </a:r>
            <a:r>
              <a:rPr sz="1600" spc="-15" dirty="0">
                <a:latin typeface="Arial"/>
                <a:cs typeface="Arial"/>
              </a:rPr>
              <a:t>функций государства </a:t>
            </a:r>
            <a:r>
              <a:rPr sz="1600" spc="-5" dirty="0">
                <a:latin typeface="Arial"/>
                <a:cs typeface="Arial"/>
              </a:rPr>
              <a:t>и </a:t>
            </a:r>
            <a:r>
              <a:rPr sz="1600" spc="-15" dirty="0">
                <a:latin typeface="Arial"/>
                <a:cs typeface="Arial"/>
              </a:rPr>
              <a:t>местного</a:t>
            </a:r>
            <a:r>
              <a:rPr sz="1600" spc="40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самоуправления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913996" y="5157447"/>
            <a:ext cx="7602923" cy="14895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Сбалансированность бюджета – один из основополагающих принципов бюджетной системы Российской Федерации, означающий, что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предусмотренных бюджетом расходов должен соответствовать суммарному объему его доходов и поступлений источников финансирования дефицита, уменьшенных на суммы выплат из бюджета, связанных с источниками финансирования дефицита и изменением остатков на счетах по учету средств бюджетов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8171999" y="0"/>
            <a:ext cx="971999" cy="971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9" name="Группа 28"/>
          <p:cNvGrpSpPr/>
          <p:nvPr/>
        </p:nvGrpSpPr>
        <p:grpSpPr>
          <a:xfrm>
            <a:off x="273367" y="1981200"/>
            <a:ext cx="2532383" cy="3079183"/>
            <a:chOff x="744" y="0"/>
            <a:chExt cx="1944272" cy="406510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10251" y="1110"/>
              <a:ext cx="1934765" cy="4063999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ln w="22225"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800" b="1" dirty="0" smtClean="0">
                  <a:latin typeface="Arial Narrow" panose="020B0606020202030204" pitchFamily="34" charset="0"/>
                </a:rPr>
                <a:t>БЮДЖЕТ</a:t>
              </a:r>
              <a:endParaRPr lang="ru-RU" sz="2800" b="1" dirty="0">
                <a:latin typeface="Arial Narrow" panose="020B0606020202030204" pitchFamily="34" charset="0"/>
              </a:endParaRPr>
            </a:p>
          </p:txBody>
        </p:sp>
        <p:sp>
          <p:nvSpPr>
            <p:cNvPr id="31" name="Скругленный прямоугольник 4"/>
            <p:cNvSpPr/>
            <p:nvPr/>
          </p:nvSpPr>
          <p:spPr>
            <a:xfrm>
              <a:off x="744" y="0"/>
              <a:ext cx="1934765" cy="121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 dirty="0"/>
            </a:p>
          </p:txBody>
        </p:sp>
      </p:grpSp>
      <p:sp>
        <p:nvSpPr>
          <p:cNvPr id="34" name="Скругленный прямоугольник 4"/>
          <p:cNvSpPr/>
          <p:nvPr/>
        </p:nvSpPr>
        <p:spPr>
          <a:xfrm>
            <a:off x="3312000" y="1889829"/>
            <a:ext cx="2520000" cy="92350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450" tIns="171450" rIns="171450" bIns="171450" numCol="1" spcCol="1270" anchor="ctr" anchorCtr="0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>
                    <a:hueOff val="0"/>
                    <a:satOff val="0"/>
                    <a:lumOff val="0"/>
                    <a:alphaOff val="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500" kern="1200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416835" y="2503980"/>
            <a:ext cx="2268000" cy="2425358"/>
          </a:xfrm>
          <a:prstGeom prst="roundRect">
            <a:avLst>
              <a:gd name="adj" fmla="val 10000"/>
            </a:avLst>
          </a:prstGeom>
          <a:solidFill>
            <a:srgbClr val="FFFFDD"/>
          </a:solidFill>
          <a:ln w="31750"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 форма образования и расходования денежных средств, предназначенных для финансового обеспечения задач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и функций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о</a:t>
            </a:r>
            <a:r>
              <a:rPr lang="ru-RU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рганов местного самоуправления</a:t>
            </a:r>
            <a:endParaRPr lang="ru-RU" sz="16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3464400" y="2042229"/>
            <a:ext cx="2520000" cy="3078342"/>
            <a:chOff x="2080617" y="0"/>
            <a:chExt cx="1934765" cy="406399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2080617" y="0"/>
              <a:ext cx="1934765" cy="4063999"/>
            </a:xfrm>
            <a:prstGeom prst="roundRect">
              <a:avLst>
                <a:gd name="adj" fmla="val 10000"/>
              </a:avLst>
            </a:prstGeom>
            <a:solidFill>
              <a:schemeClr val="tx2">
                <a:lumMod val="40000"/>
                <a:lumOff val="60000"/>
              </a:schemeClr>
            </a:solidFill>
            <a:ln w="22225"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ru-RU" sz="2800" b="1" dirty="0" smtClean="0">
                  <a:latin typeface="Arial Narrow" panose="020B0606020202030204" pitchFamily="34" charset="0"/>
                </a:rPr>
                <a:t>ДОХОДЫ</a:t>
              </a:r>
              <a:endParaRPr lang="ru-RU" sz="2800" b="1" dirty="0" smtClean="0"/>
            </a:p>
            <a:p>
              <a:pPr algn="ctr">
                <a:lnSpc>
                  <a:spcPct val="80000"/>
                </a:lnSpc>
              </a:pPr>
              <a:r>
                <a:rPr lang="ru-RU" sz="2200" b="1" dirty="0" smtClean="0">
                  <a:latin typeface="Arial Narrow" panose="020B0606020202030204" pitchFamily="34" charset="0"/>
                </a:rPr>
                <a:t>бюджета</a:t>
              </a:r>
              <a:endParaRPr lang="ru-RU" sz="2200" b="1" dirty="0">
                <a:latin typeface="Arial Narrow" panose="020B0606020202030204" pitchFamily="34" charset="0"/>
              </a:endParaRPr>
            </a:p>
          </p:txBody>
        </p:sp>
        <p:sp>
          <p:nvSpPr>
            <p:cNvPr id="38" name="Скругленный прямоугольник 4"/>
            <p:cNvSpPr/>
            <p:nvPr/>
          </p:nvSpPr>
          <p:spPr>
            <a:xfrm>
              <a:off x="2080617" y="0"/>
              <a:ext cx="1934765" cy="121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39" name="Скругленный прямоугольник 38"/>
          <p:cNvSpPr/>
          <p:nvPr/>
        </p:nvSpPr>
        <p:spPr>
          <a:xfrm>
            <a:off x="3585946" y="2805226"/>
            <a:ext cx="2259024" cy="2199305"/>
          </a:xfrm>
          <a:prstGeom prst="roundRect">
            <a:avLst>
              <a:gd name="adj" fmla="val 10000"/>
            </a:avLst>
          </a:prstGeom>
          <a:solidFill>
            <a:srgbClr val="FFFFDD"/>
          </a:solidFill>
          <a:ln w="31750"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>
                <a:solidFill>
                  <a:schemeClr val="tx1"/>
                </a:solidFill>
                <a:latin typeface="Arial Narrow" panose="020B0606020202030204" pitchFamily="34" charset="0"/>
              </a:rPr>
              <a:t>п</a:t>
            </a:r>
            <a:r>
              <a:rPr lang="ru-RU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оступающие в бюджет денежные средства (налоги юридических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и физических лиц, штрафы, административные платежи и сборы, финансовая помощь)</a:t>
            </a:r>
            <a:endParaRPr lang="ru-RU" sz="16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6127099" y="2025437"/>
            <a:ext cx="2718556" cy="3078342"/>
            <a:chOff x="4160490" y="0"/>
            <a:chExt cx="1934765" cy="406399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4160490" y="0"/>
              <a:ext cx="1934765" cy="4063999"/>
            </a:xfrm>
            <a:prstGeom prst="roundRect">
              <a:avLst>
                <a:gd name="adj" fmla="val 10000"/>
              </a:avLst>
            </a:prstGeom>
            <a:solidFill>
              <a:schemeClr val="tx2">
                <a:lumMod val="40000"/>
                <a:lumOff val="60000"/>
              </a:schemeClr>
            </a:solidFill>
            <a:ln w="22225"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ru-RU" sz="2800" b="1" dirty="0" smtClean="0">
                  <a:latin typeface="Arial Narrow" panose="020B0606020202030204" pitchFamily="34" charset="0"/>
                </a:rPr>
                <a:t>РАСХОДЫ </a:t>
              </a:r>
            </a:p>
            <a:p>
              <a:pPr algn="ctr">
                <a:lnSpc>
                  <a:spcPct val="80000"/>
                </a:lnSpc>
              </a:pPr>
              <a:r>
                <a:rPr lang="ru-RU" sz="2200" b="1" dirty="0" smtClean="0">
                  <a:latin typeface="Arial Narrow" panose="020B0606020202030204" pitchFamily="34" charset="0"/>
                </a:rPr>
                <a:t>бюджета</a:t>
              </a:r>
              <a:endParaRPr lang="ru-RU" sz="2200" b="1" dirty="0">
                <a:latin typeface="Arial Narrow" panose="020B0606020202030204" pitchFamily="34" charset="0"/>
              </a:endParaRPr>
            </a:p>
          </p:txBody>
        </p:sp>
        <p:sp>
          <p:nvSpPr>
            <p:cNvPr id="42" name="Скругленный прямоугольник 4"/>
            <p:cNvSpPr/>
            <p:nvPr/>
          </p:nvSpPr>
          <p:spPr>
            <a:xfrm>
              <a:off x="4160490" y="0"/>
              <a:ext cx="1934765" cy="121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 dirty="0"/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3565746" y="2401036"/>
            <a:ext cx="5180906" cy="2603495"/>
            <a:chOff x="4598806" y="1264948"/>
            <a:chExt cx="3345710" cy="1403589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6316804" y="1486228"/>
              <a:ext cx="1627712" cy="1182309"/>
            </a:xfrm>
            <a:prstGeom prst="roundRect">
              <a:avLst>
                <a:gd name="adj" fmla="val 10000"/>
              </a:avLst>
            </a:prstGeom>
            <a:solidFill>
              <a:srgbClr val="FFFFDD"/>
            </a:solidFill>
            <a:ln w="3175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 prstMaterial="dkEdge"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ru-RU" sz="1600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направляемые из бюджета денежные средства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(финансовое обеспечение социальных обязательств муниципальных учреждений,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дорожное хозяйство, ЖКХ  и транспорт,  капитальное строительство и др.)</a:t>
              </a:r>
              <a:endParaRPr lang="ru-RU" sz="16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5" name="Скругленный прямоугольник 4"/>
            <p:cNvSpPr/>
            <p:nvPr/>
          </p:nvSpPr>
          <p:spPr>
            <a:xfrm>
              <a:off x="4598806" y="1264948"/>
              <a:ext cx="1452420" cy="11894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68580" rIns="91440" bIns="68580" numCol="1" spcCol="1270" anchor="ctr" anchorCtr="0">
              <a:no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600" kern="1200" dirty="0"/>
            </a:p>
          </p:txBody>
        </p:sp>
      </p:grpSp>
      <p:sp>
        <p:nvSpPr>
          <p:cNvPr id="46" name="Выгнутая вниз стрелка 45"/>
          <p:cNvSpPr/>
          <p:nvPr/>
        </p:nvSpPr>
        <p:spPr>
          <a:xfrm>
            <a:off x="3046562" y="4010861"/>
            <a:ext cx="6097438" cy="576000"/>
          </a:xfrm>
          <a:prstGeom prst="curvedUpArrow">
            <a:avLst>
              <a:gd name="adj1" fmla="val 25000"/>
              <a:gd name="adj2" fmla="val 50000"/>
              <a:gd name="adj3" fmla="val 2159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423153" y="76200"/>
            <a:ext cx="8686800" cy="54562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marL="12700" marR="5715" indent="635">
              <a:lnSpc>
                <a:spcPct val="100000"/>
              </a:lnSpc>
              <a:spcBef>
                <a:spcPts val="414"/>
              </a:spcBef>
            </a:pP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МП 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«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«Благоустройство Китовского сельского поселения на 2017-2019годы»</a:t>
            </a:r>
          </a:p>
          <a:p>
            <a:pPr marL="12700" marR="5715" indent="635">
              <a:spcBef>
                <a:spcPts val="414"/>
              </a:spcBef>
            </a:pP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годы</a:t>
            </a: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320" y="771549"/>
            <a:ext cx="100811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т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ыс. рублей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010998"/>
              </p:ext>
            </p:extLst>
          </p:nvPr>
        </p:nvGraphicFramePr>
        <p:xfrm>
          <a:off x="228600" y="3211258"/>
          <a:ext cx="8778592" cy="17526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763831"/>
                <a:gridCol w="503690"/>
                <a:gridCol w="503690"/>
                <a:gridCol w="503690"/>
                <a:gridCol w="503691"/>
              </a:tblGrid>
              <a:tr h="4936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 Narrow" panose="020B0606020202030204" pitchFamily="34" charset="0"/>
                        </a:rPr>
                        <a:t>Наименование</a:t>
                      </a: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2019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453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Подпрограмма «Организация и содержание уличного освещения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967,5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445,1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300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350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Обеспечение освещения улиц 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270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210,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Содержание уличного освещения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697,5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235,1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Подпрограмма «Организация и содержание прочих объектов благоустройства»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768,8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578,3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24,3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26,2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181192786"/>
              </p:ext>
            </p:extLst>
          </p:nvPr>
        </p:nvGraphicFramePr>
        <p:xfrm>
          <a:off x="1981200" y="533400"/>
          <a:ext cx="52578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Выгнутая вверх стрелка 22"/>
          <p:cNvSpPr/>
          <p:nvPr/>
        </p:nvSpPr>
        <p:spPr>
          <a:xfrm rot="21024752">
            <a:off x="3530820" y="682069"/>
            <a:ext cx="942105" cy="386659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 rot="669858">
            <a:off x="4313864" y="867006"/>
            <a:ext cx="1043086" cy="583958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7" name="Выгнутая вверх стрелка 26"/>
          <p:cNvSpPr/>
          <p:nvPr/>
        </p:nvSpPr>
        <p:spPr>
          <a:xfrm rot="502496">
            <a:off x="5292547" y="1049011"/>
            <a:ext cx="885542" cy="572574"/>
          </a:xfrm>
          <a:prstGeom prst="curvedDownArrow">
            <a:avLst>
              <a:gd name="adj1" fmla="val 16274"/>
              <a:gd name="adj2" fmla="val 41919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7485" y="2362200"/>
            <a:ext cx="7346777" cy="738664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400" b="1" dirty="0"/>
              <a:t>Целями муниципальной программы являются</a:t>
            </a:r>
            <a:r>
              <a:rPr lang="ru-RU" sz="1400" b="1" dirty="0" smtClean="0"/>
              <a:t>:</a:t>
            </a:r>
            <a:endParaRPr lang="ru-RU" sz="1400" b="1" dirty="0"/>
          </a:p>
          <a:p>
            <a:r>
              <a:rPr lang="ru-RU" sz="1400" dirty="0"/>
              <a:t>-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повышение общего уровня благоустройства поселения</a:t>
            </a:r>
          </a:p>
          <a:p>
            <a:endParaRPr lang="ru-RU" sz="1400" dirty="0"/>
          </a:p>
        </p:txBody>
      </p:sp>
      <p:graphicFrame>
        <p:nvGraphicFramePr>
          <p:cNvPr id="11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141254"/>
              </p:ext>
            </p:extLst>
          </p:nvPr>
        </p:nvGraphicFramePr>
        <p:xfrm>
          <a:off x="771374" y="5105400"/>
          <a:ext cx="7990357" cy="13168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71531"/>
                <a:gridCol w="439078"/>
                <a:gridCol w="794937"/>
                <a:gridCol w="794937"/>
                <a:gridCol w="794937"/>
                <a:gridCol w="794937"/>
              </a:tblGrid>
              <a:tr h="321527">
                <a:tc>
                  <a:txBody>
                    <a:bodyPr/>
                    <a:lstStyle/>
                    <a:p>
                      <a:pPr marL="13779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Целевые</a:t>
                      </a:r>
                      <a:r>
                        <a:rPr sz="1600" b="1" spc="-2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600" b="1" spc="-10" dirty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05410" marR="85090" indent="3492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100" spc="-15" dirty="0">
                          <a:latin typeface="Times New Roman" pitchFamily="18" charset="0"/>
                          <a:cs typeface="Times New Roman" pitchFamily="18" charset="0"/>
                        </a:rPr>
                        <a:t>ед.  </a:t>
                      </a: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изм.</a:t>
                      </a:r>
                      <a:endParaRPr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21082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42570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795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sz="1100" spc="-5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7320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293370">
                <a:tc>
                  <a:txBody>
                    <a:bodyPr/>
                    <a:lstStyle/>
                    <a:p>
                      <a:pPr marL="97790" marR="73660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Обустройство населенных пунктов уличным освещением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619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478698">
                <a:tc>
                  <a:txBody>
                    <a:bodyPr/>
                    <a:lstStyle/>
                    <a:p>
                      <a:pPr marL="97790" marR="98679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Поддержание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чистоты и порядка на территории  населенных пунктов сельского поселения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238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Шт.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557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19455" y="1"/>
            <a:ext cx="9252520" cy="6096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МП 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«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Молодое поколение» на 2017-2020 годы</a:t>
            </a: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.»</a:t>
            </a: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320" y="771549"/>
            <a:ext cx="100811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т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ыс. рублей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057466"/>
              </p:ext>
            </p:extLst>
          </p:nvPr>
        </p:nvGraphicFramePr>
        <p:xfrm>
          <a:off x="176971" y="4038600"/>
          <a:ext cx="8778592" cy="11430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763831"/>
                <a:gridCol w="503690"/>
                <a:gridCol w="503690"/>
                <a:gridCol w="503690"/>
                <a:gridCol w="503691"/>
              </a:tblGrid>
              <a:tr h="4936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 Narrow" panose="020B0606020202030204" pitchFamily="34" charset="0"/>
                        </a:rPr>
                        <a:t>Наименование</a:t>
                      </a: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2019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453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Подпрограмма «Личностное развитие и повышение социальной активности и культурного уровня молодежи Китовского сельского поселения»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918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Основное мероприятие «Реализация молодежной политики»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4010509616"/>
              </p:ext>
            </p:extLst>
          </p:nvPr>
        </p:nvGraphicFramePr>
        <p:xfrm>
          <a:off x="1600200" y="458242"/>
          <a:ext cx="5029200" cy="1827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Выгнутая вверх стрелка 22"/>
          <p:cNvSpPr/>
          <p:nvPr/>
        </p:nvSpPr>
        <p:spPr>
          <a:xfrm rot="364594">
            <a:off x="2920130" y="761405"/>
            <a:ext cx="944283" cy="373769"/>
          </a:xfrm>
          <a:prstGeom prst="curvedDownArrow">
            <a:avLst>
              <a:gd name="adj1" fmla="val 16274"/>
              <a:gd name="adj2" fmla="val 50704"/>
              <a:gd name="adj3" fmla="val 49014"/>
            </a:avLst>
          </a:prstGeom>
          <a:solidFill>
            <a:srgbClr val="FF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 rot="669858">
            <a:off x="3874435" y="781421"/>
            <a:ext cx="745403" cy="340141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7" name="Выгнутая вверх стрелка 26"/>
          <p:cNvSpPr/>
          <p:nvPr/>
        </p:nvSpPr>
        <p:spPr>
          <a:xfrm rot="502496">
            <a:off x="4706105" y="913140"/>
            <a:ext cx="478455" cy="237388"/>
          </a:xfrm>
          <a:prstGeom prst="curvedDownArrow">
            <a:avLst>
              <a:gd name="adj1" fmla="val 16274"/>
              <a:gd name="adj2" fmla="val 41919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4805" y="2362200"/>
            <a:ext cx="7373477" cy="1600438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400" b="1" dirty="0"/>
              <a:t>Целями муниципальной программы являются</a:t>
            </a:r>
            <a:r>
              <a:rPr lang="ru-RU" sz="1400" b="1" dirty="0" smtClean="0"/>
              <a:t>:</a:t>
            </a:r>
            <a:endParaRPr lang="ru-RU" sz="1400" b="1" dirty="0"/>
          </a:p>
          <a:p>
            <a:r>
              <a:rPr lang="ru-RU" sz="1400" dirty="0"/>
              <a:t>создание условий для успешной социализации и эффективной самореализации молодежи путем формирования здоровых, успешных, трудолюбивых, социально-активных, духовно развитых молодых людей. Формирование единого воспитательного пространства посредством опоры на общественную инициативу, совершенствования организационных и кадровых основ сферы молодежной политики.</a:t>
            </a:r>
          </a:p>
        </p:txBody>
      </p:sp>
      <p:graphicFrame>
        <p:nvGraphicFramePr>
          <p:cNvPr id="13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853360"/>
              </p:ext>
            </p:extLst>
          </p:nvPr>
        </p:nvGraphicFramePr>
        <p:xfrm>
          <a:off x="808856" y="5257800"/>
          <a:ext cx="7651576" cy="12593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2586"/>
                <a:gridCol w="535448"/>
                <a:gridCol w="699432"/>
                <a:gridCol w="802428"/>
                <a:gridCol w="705310"/>
                <a:gridCol w="846372"/>
              </a:tblGrid>
              <a:tr h="396744">
                <a:tc>
                  <a:txBody>
                    <a:bodyPr/>
                    <a:lstStyle/>
                    <a:p>
                      <a:pPr marL="133858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Целевые</a:t>
                      </a:r>
                      <a:r>
                        <a:rPr sz="1800" b="1" spc="-2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43510" marR="123825" indent="4572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10" dirty="0">
                          <a:latin typeface="Times New Roman" pitchFamily="18" charset="0"/>
                          <a:cs typeface="Times New Roman" pitchFamily="18" charset="0"/>
                        </a:rPr>
                        <a:t>ед.  </a:t>
                      </a:r>
                      <a:r>
                        <a:rPr sz="1200" dirty="0">
                          <a:latin typeface="Times New Roman" pitchFamily="18" charset="0"/>
                          <a:cs typeface="Times New Roman" pitchFamily="18" charset="0"/>
                        </a:rPr>
                        <a:t>изм.</a:t>
                      </a: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524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670056">
                <a:tc>
                  <a:txBody>
                    <a:bodyPr/>
                    <a:lstStyle/>
                    <a:p>
                      <a:pPr marL="97790" marR="4083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мероприятий среди молодежи по формированию здорового образа жизни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Ед.             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08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-89065" y="125183"/>
            <a:ext cx="9252520" cy="753681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МП «Развитие  </a:t>
            </a: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и сохранение учреждений  культуры  </a:t>
            </a:r>
            <a:r>
              <a:rPr lang="ru-RU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Китовского</a:t>
            </a: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 сельского </a:t>
            </a:r>
            <a:r>
              <a:rPr lang="ru-RU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поселени</a:t>
            </a: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 Шуйского муниципального района на   2017 – 2020   </a:t>
            </a:r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годы»</a:t>
            </a:r>
            <a:endParaRPr lang="ru-RU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+mn-ea"/>
              <a:cs typeface="+mn-cs"/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179512" y="3813888"/>
          <a:ext cx="8856984" cy="1188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620000" y="878864"/>
            <a:ext cx="1008112" cy="321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 smtClean="0">
                <a:solidFill>
                  <a:prstClr val="black"/>
                </a:solidFill>
                <a:latin typeface="Arial Narrow" panose="020B0606020202030204" pitchFamily="34" charset="0"/>
              </a:rPr>
              <a:t>тыс.рублей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6230787"/>
              </p:ext>
            </p:extLst>
          </p:nvPr>
        </p:nvGraphicFramePr>
        <p:xfrm>
          <a:off x="189542" y="4244608"/>
          <a:ext cx="8695305" cy="244525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094908"/>
                <a:gridCol w="650099"/>
                <a:gridCol w="623066"/>
                <a:gridCol w="641457"/>
                <a:gridCol w="685775"/>
              </a:tblGrid>
              <a:tr h="2119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 Narrow" panose="020B0606020202030204" pitchFamily="34" charset="0"/>
                        </a:rPr>
                        <a:t>Наименование</a:t>
                      </a: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2019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18665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Основное мероприятие «Сохранение и развитие культуры и культурного наследия»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1508,7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1400,0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2160,4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1770,6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4388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Основное мероприятие «Проведение мероприятий, связанных с государственными праздниками и памятными датами »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8120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Поэтапное доведение средней заработной платы работникам культуры муниципальных учреждений культуры Ивановской области до средней заработной платы в Ивановской области (Предоставление субсидий бюджетным, автономным учреждениям и иным некоммерческим организациям)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402,8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446,8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58120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Расходы за счет средств бюджета </a:t>
                      </a:r>
                      <a:r>
                        <a:rPr lang="ru-RU" sz="1100" dirty="0" err="1">
                          <a:effectLst/>
                          <a:latin typeface="Times New Roman"/>
                          <a:ea typeface="Times New Roman"/>
                        </a:rPr>
                        <a:t>Китовского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 сельского поселения на  Поэтапное доведение средней заработной платы работникам культуры муниципальных учреждений культуры до средней заработной платы в Ивановской области (Предоставление субсидий бюджетным, автономным учреждениям и иным некоммерческим организациям)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207,9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305,4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186131229"/>
              </p:ext>
            </p:extLst>
          </p:nvPr>
        </p:nvGraphicFramePr>
        <p:xfrm>
          <a:off x="2057401" y="876964"/>
          <a:ext cx="5410200" cy="2171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026" name="Picture 2" descr="C:\Users\Финансы\Downloads\image00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2184038" cy="14523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Финансы\Downloads\1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837" y="1345792"/>
            <a:ext cx="1970923" cy="14781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31843" y="3124200"/>
            <a:ext cx="8607358" cy="1015663"/>
          </a:xfrm>
          <a:prstGeom prst="rect">
            <a:avLst/>
          </a:prstGeom>
          <a:ln w="28575">
            <a:solidFill>
              <a:schemeClr val="bg2">
                <a:lumMod val="5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200" dirty="0"/>
              <a:t>Целями муниципальной </a:t>
            </a:r>
            <a:r>
              <a:rPr lang="ru-RU" sz="1200" dirty="0" smtClean="0"/>
              <a:t>программы являются</a:t>
            </a:r>
            <a:r>
              <a:rPr lang="ru-RU" sz="1200" dirty="0"/>
              <a:t>:</a:t>
            </a:r>
          </a:p>
          <a:p>
            <a:r>
              <a:rPr lang="ru-RU" sz="1200" dirty="0"/>
              <a:t>Сохранение лучших культурных традиций в сфере  культуры , выявление и поддержка молодых дарований, как </a:t>
            </a:r>
            <a:r>
              <a:rPr lang="ru-RU" sz="1200" dirty="0" smtClean="0"/>
              <a:t>потенциала</a:t>
            </a:r>
            <a:r>
              <a:rPr lang="ru-RU" sz="1200" dirty="0"/>
              <a:t> развития  культуры поселения.</a:t>
            </a:r>
          </a:p>
          <a:p>
            <a:r>
              <a:rPr lang="ru-RU" sz="1200" dirty="0"/>
              <a:t>Обеспечение жизнедеятельности учреждений культуры </a:t>
            </a:r>
            <a:r>
              <a:rPr lang="ru-RU" sz="1200" dirty="0" smtClean="0"/>
              <a:t>и совершенствование </a:t>
            </a:r>
            <a:r>
              <a:rPr lang="ru-RU" sz="1200" dirty="0"/>
              <a:t>материально-технической базы </a:t>
            </a:r>
            <a:r>
              <a:rPr lang="ru-RU" sz="1200" dirty="0" smtClean="0"/>
              <a:t>для </a:t>
            </a:r>
            <a:r>
              <a:rPr lang="ru-RU" sz="1200" dirty="0"/>
              <a:t>удовлетворения изменяющихся запросов различных групп населения в современных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264933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/>
          <p:cNvSpPr txBox="1">
            <a:spLocks/>
          </p:cNvSpPr>
          <p:nvPr/>
        </p:nvSpPr>
        <p:spPr>
          <a:xfrm>
            <a:off x="152399" y="125183"/>
            <a:ext cx="8686801" cy="1017817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n-ea"/>
                <a:cs typeface="+mn-cs"/>
              </a:rPr>
              <a:t>Целевые показатели </a:t>
            </a: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«Развитие  и сохранение учреждений  культуры  Китовского сельского </a:t>
            </a:r>
            <a:r>
              <a:rPr lang="ru-RU" sz="20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поселени</a:t>
            </a:r>
            <a:r>
              <a:rPr lang="ru-RU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Шуйского муниципального района на   2017 – 2020   годы»</a:t>
            </a:r>
          </a:p>
        </p:txBody>
      </p:sp>
      <p:graphicFrame>
        <p:nvGraphicFramePr>
          <p:cNvPr id="5" name="object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243779"/>
              </p:ext>
            </p:extLst>
          </p:nvPr>
        </p:nvGraphicFramePr>
        <p:xfrm>
          <a:off x="215631" y="1828800"/>
          <a:ext cx="8839199" cy="1546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86399"/>
                <a:gridCol w="533400"/>
                <a:gridCol w="685800"/>
                <a:gridCol w="685800"/>
                <a:gridCol w="685800"/>
                <a:gridCol w="762000"/>
              </a:tblGrid>
              <a:tr h="437515">
                <a:tc>
                  <a:txBody>
                    <a:bodyPr/>
                    <a:lstStyle/>
                    <a:p>
                      <a:pPr marL="133858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Целевые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показатели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43510" marR="123825" indent="4572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10" dirty="0">
                          <a:latin typeface="Arial"/>
                          <a:cs typeface="Arial"/>
                        </a:rPr>
                        <a:t>ед.  </a:t>
                      </a:r>
                      <a:r>
                        <a:rPr sz="1200" dirty="0">
                          <a:latin typeface="Arial"/>
                          <a:cs typeface="Arial"/>
                        </a:rPr>
                        <a:t>изм.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30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200" spc="-30" dirty="0" smtClean="0">
                          <a:latin typeface="Arial"/>
                          <a:cs typeface="Arial"/>
                        </a:rPr>
                        <a:t>8</a:t>
                      </a:r>
                      <a:r>
                        <a:rPr sz="1200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spc="-30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План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30" dirty="0" smtClean="0">
                          <a:latin typeface="Arial"/>
                          <a:cs typeface="Arial"/>
                        </a:rPr>
                        <a:t>201</a:t>
                      </a:r>
                      <a:r>
                        <a:rPr lang="ru-RU" sz="1200" spc="-30" dirty="0" smtClean="0">
                          <a:latin typeface="Arial"/>
                          <a:cs typeface="Arial"/>
                        </a:rPr>
                        <a:t>9г.</a:t>
                      </a:r>
                      <a:r>
                        <a:rPr sz="1200" spc="-30" dirty="0" smtClean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3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spc="-30" dirty="0" smtClean="0">
                          <a:latin typeface="Arial"/>
                          <a:cs typeface="Arial"/>
                        </a:rPr>
                        <a:t>20</a:t>
                      </a:r>
                      <a:r>
                        <a:rPr sz="1200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spc="-30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524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200" spc="-30" dirty="0" smtClean="0"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200" spc="-30" dirty="0" smtClean="0">
                          <a:latin typeface="Arial"/>
                          <a:cs typeface="Arial"/>
                        </a:rPr>
                        <a:t>1</a:t>
                      </a:r>
                      <a:r>
                        <a:rPr sz="1200" spc="-30" dirty="0" smtClean="0">
                          <a:latin typeface="Arial"/>
                          <a:cs typeface="Arial"/>
                        </a:rPr>
                        <a:t>г</a:t>
                      </a:r>
                      <a:r>
                        <a:rPr sz="1200" spc="-30" dirty="0">
                          <a:latin typeface="Arial"/>
                          <a:cs typeface="Arial"/>
                        </a:rPr>
                        <a:t>.</a:t>
                      </a:r>
                      <a:endParaRPr sz="1200" dirty="0">
                        <a:latin typeface="Arial"/>
                        <a:cs typeface="Arial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Arial"/>
                          <a:cs typeface="Arial"/>
                        </a:rPr>
                        <a:t>Прогноз</a:t>
                      </a:r>
                      <a:endParaRPr sz="1200" dirty="0">
                        <a:latin typeface="Arial"/>
                        <a:cs typeface="Arial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405076">
                <a:tc>
                  <a:txBody>
                    <a:bodyPr/>
                    <a:lstStyle/>
                    <a:p>
                      <a:pPr marL="97155" marR="41211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Количество культурно-массовых 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мероприятий, 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проведенных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за</a:t>
                      </a:r>
                      <a:r>
                        <a:rPr sz="1400" spc="-40" dirty="0">
                          <a:latin typeface="Arial"/>
                          <a:cs typeface="Arial"/>
                        </a:rPr>
                        <a:t> год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spc="-15" dirty="0">
                          <a:latin typeface="Arial"/>
                          <a:cs typeface="Arial"/>
                        </a:rPr>
                        <a:t>ед.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spc="-5" dirty="0" smtClean="0">
                          <a:latin typeface="Arial"/>
                          <a:cs typeface="Arial"/>
                        </a:rPr>
                        <a:t>120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122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6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122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6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122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</a:tr>
              <a:tr h="314960">
                <a:tc>
                  <a:txBody>
                    <a:bodyPr/>
                    <a:lstStyle/>
                    <a:p>
                      <a:pPr marL="97155" marR="412115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3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Организация деятельности клубных </a:t>
                      </a:r>
                      <a:r>
                        <a:rPr lang="ru-RU" sz="13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фомирований</a:t>
                      </a:r>
                      <a:endParaRPr lang="ru-RU" sz="13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97155" marR="41211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ед.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19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558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18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6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18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362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400" dirty="0" smtClean="0">
                          <a:latin typeface="Arial"/>
                          <a:cs typeface="Arial"/>
                        </a:rPr>
                        <a:t>18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6" name="object 12"/>
          <p:cNvSpPr/>
          <p:nvPr/>
        </p:nvSpPr>
        <p:spPr>
          <a:xfrm>
            <a:off x="7914567" y="914400"/>
            <a:ext cx="953638" cy="8229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38143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-24319" y="0"/>
            <a:ext cx="9252520" cy="8497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МП «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Развитие массового спорта  и физической культуры  в </a:t>
            </a:r>
            <a:r>
              <a:rPr lang="ru-RU" sz="2000" dirty="0" err="1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Китовском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 сельском </a:t>
            </a: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поселении </a:t>
            </a:r>
          </a:p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                        на 2017-2020 годы</a:t>
            </a:r>
            <a:endParaRPr lang="ru-RU" sz="2000" dirty="0">
              <a:latin typeface="Arial Narrow" panose="020B0606020202030204" pitchFamily="34" charset="0"/>
            </a:endParaRPr>
          </a:p>
        </p:txBody>
      </p:sp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1071818684"/>
              </p:ext>
            </p:extLst>
          </p:nvPr>
        </p:nvGraphicFramePr>
        <p:xfrm>
          <a:off x="173449" y="5105400"/>
          <a:ext cx="8856984" cy="1188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7452320" y="771549"/>
            <a:ext cx="100811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т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ыс. рублей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447875"/>
              </p:ext>
            </p:extLst>
          </p:nvPr>
        </p:nvGraphicFramePr>
        <p:xfrm>
          <a:off x="228599" y="4479416"/>
          <a:ext cx="8778592" cy="1159384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763831"/>
                <a:gridCol w="503690"/>
                <a:gridCol w="503690"/>
                <a:gridCol w="503690"/>
                <a:gridCol w="503691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 Narrow" panose="020B0606020202030204" pitchFamily="34" charset="0"/>
                        </a:rPr>
                        <a:t>Наименование</a:t>
                      </a: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2019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Подпрограмма «Развитие массового спорта»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50215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755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Основное мероприятие «Обеспечение организации и проведения физкультурных мероприятий и массовых спортивных мероприятий»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366898931"/>
              </p:ext>
            </p:extLst>
          </p:nvPr>
        </p:nvGraphicFramePr>
        <p:xfrm>
          <a:off x="1619672" y="699542"/>
          <a:ext cx="576064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3" name="Выгнутая вверх стрелка 22"/>
          <p:cNvSpPr/>
          <p:nvPr/>
        </p:nvSpPr>
        <p:spPr>
          <a:xfrm rot="21024752">
            <a:off x="3221711" y="1065262"/>
            <a:ext cx="957618" cy="294819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 rot="669858">
            <a:off x="4233240" y="1148735"/>
            <a:ext cx="1008112" cy="294819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7" name="Выгнутая вверх стрелка 26"/>
          <p:cNvSpPr/>
          <p:nvPr/>
        </p:nvSpPr>
        <p:spPr>
          <a:xfrm rot="502496">
            <a:off x="5276866" y="1199539"/>
            <a:ext cx="930416" cy="294819"/>
          </a:xfrm>
          <a:prstGeom prst="curvedDownArrow">
            <a:avLst>
              <a:gd name="adj1" fmla="val 16274"/>
              <a:gd name="adj2" fmla="val 41919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07384"/>
            <a:ext cx="1944216" cy="1368152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963" y="1086397"/>
            <a:ext cx="2048228" cy="1416738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609599" y="2971800"/>
            <a:ext cx="7373477" cy="1477328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b="1" dirty="0"/>
              <a:t>Целями муниципальной программы являются</a:t>
            </a:r>
            <a:r>
              <a:rPr lang="ru-RU" b="1" dirty="0" smtClean="0"/>
              <a:t>:</a:t>
            </a:r>
            <a:endParaRPr lang="ru-RU" b="1" dirty="0"/>
          </a:p>
          <a:p>
            <a:r>
              <a:rPr lang="ru-RU" dirty="0" smtClean="0"/>
              <a:t>-</a:t>
            </a:r>
            <a:r>
              <a:rPr lang="ru-RU" dirty="0"/>
              <a:t>развитие массовой физической культуры и спорта:</a:t>
            </a:r>
          </a:p>
          <a:p>
            <a:r>
              <a:rPr lang="ru-RU" dirty="0"/>
              <a:t>- массовый спорт по месту жительства и отдыха населения;</a:t>
            </a:r>
          </a:p>
          <a:p>
            <a:r>
              <a:rPr lang="ru-RU" dirty="0"/>
              <a:t>- организация, проведение и участие в спортивных, массовых и физкультурно-спортивных </a:t>
            </a:r>
            <a:r>
              <a:rPr lang="ru-RU" dirty="0" smtClean="0"/>
              <a:t>мероприятиях.</a:t>
            </a:r>
            <a:endParaRPr lang="ru-RU" dirty="0"/>
          </a:p>
        </p:txBody>
      </p:sp>
      <p:graphicFrame>
        <p:nvGraphicFramePr>
          <p:cNvPr id="13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26030"/>
              </p:ext>
            </p:extLst>
          </p:nvPr>
        </p:nvGraphicFramePr>
        <p:xfrm>
          <a:off x="604006" y="5715000"/>
          <a:ext cx="8266579" cy="914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89120"/>
                <a:gridCol w="578485"/>
                <a:gridCol w="755650"/>
                <a:gridCol w="866924"/>
                <a:gridCol w="762000"/>
                <a:gridCol w="914400"/>
              </a:tblGrid>
              <a:tr h="533400">
                <a:tc>
                  <a:txBody>
                    <a:bodyPr/>
                    <a:lstStyle/>
                    <a:p>
                      <a:pPr marL="133858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Целевые</a:t>
                      </a:r>
                      <a:r>
                        <a:rPr sz="1800" b="1" spc="-2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43510" marR="123825" indent="4572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spc="-10" dirty="0">
                          <a:latin typeface="Times New Roman" pitchFamily="18" charset="0"/>
                          <a:cs typeface="Times New Roman" pitchFamily="18" charset="0"/>
                        </a:rPr>
                        <a:t>ед.  </a:t>
                      </a:r>
                      <a:r>
                        <a:rPr sz="1100" dirty="0">
                          <a:latin typeface="Times New Roman" pitchFamily="18" charset="0"/>
                          <a:cs typeface="Times New Roman" pitchFamily="18" charset="0"/>
                        </a:rPr>
                        <a:t>изм.</a:t>
                      </a: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5240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sz="11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1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11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97790" marR="4083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Увеличение количества спортивно-массовых мероприятий, проводимых среди различных категорий и групп населения 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Ед.             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21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19455" y="0"/>
            <a:ext cx="9252520" cy="103183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МП </a:t>
            </a: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«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Энергосбережения и повышения энергетической эффективности экономики и сокращения экономических издержек в бюджетном секторе Китовского сельского поселения на 2017 -</a:t>
            </a: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2020годы»</a:t>
            </a: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320" y="771549"/>
            <a:ext cx="100811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т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ыс. рублей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372263"/>
              </p:ext>
            </p:extLst>
          </p:nvPr>
        </p:nvGraphicFramePr>
        <p:xfrm>
          <a:off x="194805" y="3886200"/>
          <a:ext cx="8778592" cy="11584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763831"/>
                <a:gridCol w="503690"/>
                <a:gridCol w="503690"/>
                <a:gridCol w="503690"/>
                <a:gridCol w="503691"/>
              </a:tblGrid>
              <a:tr h="4936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 Narrow" panose="020B0606020202030204" pitchFamily="34" charset="0"/>
                        </a:rPr>
                        <a:t>Наименование</a:t>
                      </a: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2019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453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Подпрограмма  «Энергосбережение и повышение энергетической эффективности  наружного освещения Китовского сельского поселения на 2017-2020 годы»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90,0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918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Основное мероприятие «Обеспечение организации и проведения мероприятий в области энергосбережения»</a:t>
                      </a: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194640161"/>
              </p:ext>
            </p:extLst>
          </p:nvPr>
        </p:nvGraphicFramePr>
        <p:xfrm>
          <a:off x="1676400" y="987573"/>
          <a:ext cx="4953000" cy="1603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Выгнутая вверх стрелка 22"/>
          <p:cNvSpPr/>
          <p:nvPr/>
        </p:nvSpPr>
        <p:spPr>
          <a:xfrm rot="20280494">
            <a:off x="2953816" y="1223468"/>
            <a:ext cx="908377" cy="326511"/>
          </a:xfrm>
          <a:prstGeom prst="curvedDownArrow">
            <a:avLst>
              <a:gd name="adj1" fmla="val 16274"/>
              <a:gd name="adj2" fmla="val 50704"/>
              <a:gd name="adj3" fmla="val 69660"/>
            </a:avLst>
          </a:prstGeom>
          <a:solidFill>
            <a:srgbClr val="FF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 rot="1846620">
            <a:off x="3943750" y="1175109"/>
            <a:ext cx="848684" cy="33987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7" name="Выгнутая вверх стрелка 26"/>
          <p:cNvSpPr/>
          <p:nvPr/>
        </p:nvSpPr>
        <p:spPr>
          <a:xfrm rot="502496">
            <a:off x="4705123" y="1357357"/>
            <a:ext cx="578364" cy="310362"/>
          </a:xfrm>
          <a:prstGeom prst="curvedDownArrow">
            <a:avLst>
              <a:gd name="adj1" fmla="val 16274"/>
              <a:gd name="adj2" fmla="val 41919"/>
              <a:gd name="adj3" fmla="val 67411"/>
            </a:avLst>
          </a:prstGeom>
          <a:solidFill>
            <a:srgbClr val="FF0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4805" y="2839253"/>
            <a:ext cx="7373477" cy="954107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400" b="1" dirty="0"/>
              <a:t>Целями муниципальной программы являются</a:t>
            </a:r>
            <a:r>
              <a:rPr lang="ru-RU" sz="1400" b="1" dirty="0" smtClean="0"/>
              <a:t>:</a:t>
            </a:r>
            <a:endParaRPr lang="ru-RU" sz="1400" b="1" dirty="0"/>
          </a:p>
          <a:p>
            <a:r>
              <a:rPr lang="ru-RU" sz="1400" dirty="0"/>
              <a:t>обеспечение рационального использования энергетических ресурсов за счет реализации мероприятий по сбережению и повышению энергетической эффективности</a:t>
            </a:r>
            <a:endParaRPr lang="ru-RU" sz="1400" dirty="0"/>
          </a:p>
        </p:txBody>
      </p:sp>
      <p:graphicFrame>
        <p:nvGraphicFramePr>
          <p:cNvPr id="13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33589"/>
              </p:ext>
            </p:extLst>
          </p:nvPr>
        </p:nvGraphicFramePr>
        <p:xfrm>
          <a:off x="808856" y="5257800"/>
          <a:ext cx="7651576" cy="11163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2586"/>
                <a:gridCol w="535448"/>
                <a:gridCol w="699432"/>
                <a:gridCol w="802428"/>
                <a:gridCol w="705310"/>
                <a:gridCol w="846372"/>
              </a:tblGrid>
              <a:tr h="463531">
                <a:tc>
                  <a:txBody>
                    <a:bodyPr/>
                    <a:lstStyle/>
                    <a:p>
                      <a:pPr marL="133858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Целевые</a:t>
                      </a:r>
                      <a:r>
                        <a:rPr sz="1800" b="1" spc="-25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800" b="1" spc="-10" dirty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43510" marR="123825" indent="4572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10" dirty="0">
                          <a:latin typeface="Times New Roman" pitchFamily="18" charset="0"/>
                          <a:cs typeface="Times New Roman" pitchFamily="18" charset="0"/>
                        </a:rPr>
                        <a:t>ед.  </a:t>
                      </a:r>
                      <a:r>
                        <a:rPr sz="1200" dirty="0">
                          <a:latin typeface="Times New Roman" pitchFamily="18" charset="0"/>
                          <a:cs typeface="Times New Roman" pitchFamily="18" charset="0"/>
                        </a:rPr>
                        <a:t>изм.</a:t>
                      </a: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7462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00025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604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524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sz="1200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</a:pPr>
                      <a:r>
                        <a:rPr sz="1200" spc="-5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527069">
                <a:tc>
                  <a:txBody>
                    <a:bodyPr/>
                    <a:lstStyle/>
                    <a:p>
                      <a:pPr marL="97790" marR="4083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Замена светильников на энергосберегающие</a:t>
                      </a:r>
                      <a:endParaRPr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20574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300" dirty="0" smtClean="0">
                          <a:latin typeface="Arial"/>
                          <a:cs typeface="Arial"/>
                        </a:rPr>
                        <a:t>шт.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300" dirty="0" smtClean="0">
                          <a:latin typeface="Arial"/>
                          <a:cs typeface="Arial"/>
                        </a:rPr>
                        <a:t>5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300" dirty="0" smtClean="0">
                          <a:latin typeface="Arial"/>
                          <a:cs typeface="Arial"/>
                        </a:rPr>
                        <a:t>5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300" dirty="0" smtClean="0">
                          <a:latin typeface="Arial"/>
                          <a:cs typeface="Arial"/>
                        </a:rPr>
                        <a:t>5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300" dirty="0" smtClean="0">
                          <a:latin typeface="Arial"/>
                          <a:cs typeface="Arial"/>
                        </a:rPr>
                        <a:t>5</a:t>
                      </a:r>
                      <a:endParaRPr sz="1300" dirty="0"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5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19455" y="0"/>
            <a:ext cx="9252520" cy="103183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tabLst>
                <a:tab pos="2603500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МП </a:t>
            </a: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«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Развитие и поддержка малого и среднего предпринимательства в </a:t>
            </a:r>
            <a:r>
              <a:rPr lang="ru-RU" sz="2000" dirty="0" err="1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Китовском</a:t>
            </a:r>
            <a:r>
              <a:rPr lang="ru-RU" sz="2000" dirty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 сельском поселении Шуйского муниципального района на 2017-2020 </a:t>
            </a:r>
            <a:r>
              <a:rPr lang="ru-RU" sz="2000" dirty="0" smtClean="0">
                <a:solidFill>
                  <a:prstClr val="black"/>
                </a:solidFill>
                <a:latin typeface="Arial Narrow" panose="020B0606020202030204" pitchFamily="34" charset="0"/>
                <a:ea typeface="+mn-ea"/>
                <a:cs typeface="+mn-cs"/>
              </a:rPr>
              <a:t>годы»</a:t>
            </a: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452320" y="771549"/>
            <a:ext cx="1008112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т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ыс. рублей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000201"/>
              </p:ext>
            </p:extLst>
          </p:nvPr>
        </p:nvGraphicFramePr>
        <p:xfrm>
          <a:off x="194805" y="3886200"/>
          <a:ext cx="8778592" cy="133491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763831"/>
                <a:gridCol w="503690"/>
                <a:gridCol w="503690"/>
                <a:gridCol w="503690"/>
                <a:gridCol w="503691"/>
              </a:tblGrid>
              <a:tr h="49367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Arial Narrow" panose="020B0606020202030204" pitchFamily="34" charset="0"/>
                        </a:rPr>
                        <a:t>Наименование</a:t>
                      </a:r>
                    </a:p>
                  </a:txBody>
                  <a:tcPr marT="34290" marB="3429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/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2018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2019</a:t>
                      </a:r>
                      <a:r>
                        <a:rPr lang="ru-RU" sz="10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2020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2021 год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34453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Подпрограмма «Организационное и информационное содействие созданию и развитию малого и среднего предпринимательства»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10,0</a:t>
                      </a:r>
                      <a:endParaRPr lang="ru-RU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7918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 «Обеспечение организации и проведения мероприятий, связанных с созданием и развитием малого и среднего предпринимательства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10,0</a:t>
                      </a:r>
                      <a:endParaRPr lang="ru-RU" sz="10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36195" marB="3619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4291690271"/>
              </p:ext>
            </p:extLst>
          </p:nvPr>
        </p:nvGraphicFramePr>
        <p:xfrm>
          <a:off x="1676400" y="987573"/>
          <a:ext cx="4953000" cy="1603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Выгнутая вверх стрелка 22"/>
          <p:cNvSpPr/>
          <p:nvPr/>
        </p:nvSpPr>
        <p:spPr>
          <a:xfrm>
            <a:off x="2995225" y="968589"/>
            <a:ext cx="825245" cy="324154"/>
          </a:xfrm>
          <a:prstGeom prst="curvedDownArrow">
            <a:avLst>
              <a:gd name="adj1" fmla="val 16274"/>
              <a:gd name="adj2" fmla="val 50704"/>
              <a:gd name="adj3" fmla="val 69660"/>
            </a:avLst>
          </a:prstGeom>
          <a:solidFill>
            <a:srgbClr val="FF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4805" y="2839253"/>
            <a:ext cx="7373477" cy="738664"/>
          </a:xfrm>
          <a:prstGeom prst="rect">
            <a:avLst/>
          </a:prstGeom>
          <a:ln w="38100">
            <a:solidFill>
              <a:schemeClr val="bg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1400" b="1" dirty="0"/>
              <a:t>Целями муниципальной программы являются</a:t>
            </a:r>
            <a:r>
              <a:rPr lang="ru-RU" sz="1400" b="1" dirty="0" smtClean="0"/>
              <a:t>:</a:t>
            </a:r>
            <a:endParaRPr lang="ru-RU" sz="1400" b="1" dirty="0"/>
          </a:p>
          <a:p>
            <a:r>
              <a:rPr lang="ru-RU" sz="1400" dirty="0"/>
              <a:t>Создание благоприятных условий для устойчивого развития малого и среднего предпринимательства</a:t>
            </a:r>
          </a:p>
        </p:txBody>
      </p:sp>
      <p:sp>
        <p:nvSpPr>
          <p:cNvPr id="11" name="Выгнутая вверх стрелка 10"/>
          <p:cNvSpPr/>
          <p:nvPr/>
        </p:nvSpPr>
        <p:spPr>
          <a:xfrm>
            <a:off x="3746755" y="987573"/>
            <a:ext cx="825245" cy="324154"/>
          </a:xfrm>
          <a:prstGeom prst="curvedDownArrow">
            <a:avLst>
              <a:gd name="adj1" fmla="val 16274"/>
              <a:gd name="adj2" fmla="val 50704"/>
              <a:gd name="adj3" fmla="val 69660"/>
            </a:avLst>
          </a:prstGeom>
          <a:solidFill>
            <a:srgbClr val="FF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4495800" y="968589"/>
            <a:ext cx="825245" cy="324154"/>
          </a:xfrm>
          <a:prstGeom prst="curvedDownArrow">
            <a:avLst>
              <a:gd name="adj1" fmla="val 16274"/>
              <a:gd name="adj2" fmla="val 50704"/>
              <a:gd name="adj3" fmla="val 69660"/>
            </a:avLst>
          </a:prstGeom>
          <a:solidFill>
            <a:srgbClr val="FF0000"/>
          </a:solidFill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94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33400" y="228600"/>
            <a:ext cx="7178675" cy="975994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7015607" y="0"/>
                </a:moveTo>
                <a:lnTo>
                  <a:pt x="162572" y="0"/>
                </a:lnTo>
                <a:lnTo>
                  <a:pt x="119353" y="5807"/>
                </a:lnTo>
                <a:lnTo>
                  <a:pt x="80517" y="22195"/>
                </a:lnTo>
                <a:lnTo>
                  <a:pt x="47615" y="47615"/>
                </a:lnTo>
                <a:lnTo>
                  <a:pt x="22195" y="80518"/>
                </a:lnTo>
                <a:lnTo>
                  <a:pt x="5807" y="119353"/>
                </a:lnTo>
                <a:lnTo>
                  <a:pt x="0" y="162572"/>
                </a:lnTo>
                <a:lnTo>
                  <a:pt x="0" y="812825"/>
                </a:lnTo>
                <a:lnTo>
                  <a:pt x="5807" y="856039"/>
                </a:lnTo>
                <a:lnTo>
                  <a:pt x="22195" y="894871"/>
                </a:lnTo>
                <a:lnTo>
                  <a:pt x="47615" y="927771"/>
                </a:lnTo>
                <a:lnTo>
                  <a:pt x="80518" y="953190"/>
                </a:lnTo>
                <a:lnTo>
                  <a:pt x="119353" y="969578"/>
                </a:lnTo>
                <a:lnTo>
                  <a:pt x="162572" y="975385"/>
                </a:lnTo>
                <a:lnTo>
                  <a:pt x="7015607" y="975385"/>
                </a:lnTo>
                <a:lnTo>
                  <a:pt x="7058826" y="969578"/>
                </a:lnTo>
                <a:lnTo>
                  <a:pt x="7097661" y="953190"/>
                </a:lnTo>
                <a:lnTo>
                  <a:pt x="7130564" y="927771"/>
                </a:lnTo>
                <a:lnTo>
                  <a:pt x="7155984" y="894871"/>
                </a:lnTo>
                <a:lnTo>
                  <a:pt x="7172372" y="856039"/>
                </a:lnTo>
                <a:lnTo>
                  <a:pt x="7178179" y="812825"/>
                </a:lnTo>
                <a:lnTo>
                  <a:pt x="7178179" y="162572"/>
                </a:lnTo>
                <a:lnTo>
                  <a:pt x="7172372" y="119353"/>
                </a:lnTo>
                <a:lnTo>
                  <a:pt x="7155984" y="80518"/>
                </a:lnTo>
                <a:lnTo>
                  <a:pt x="7130564" y="47615"/>
                </a:lnTo>
                <a:lnTo>
                  <a:pt x="7097661" y="22195"/>
                </a:lnTo>
                <a:lnTo>
                  <a:pt x="7058826" y="5807"/>
                </a:lnTo>
                <a:lnTo>
                  <a:pt x="7015607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endParaRPr lang="ru-RU" sz="1400" b="1" spc="-5" dirty="0" smtClean="0">
              <a:solidFill>
                <a:srgbClr val="FFFFFF"/>
              </a:solidFill>
              <a:latin typeface="Bookman Old Style"/>
              <a:cs typeface="Bookman Old Style"/>
            </a:endParaRPr>
          </a:p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 sz="1600" b="1" spc="-5" dirty="0" smtClean="0">
                <a:solidFill>
                  <a:srgbClr val="FFFFFF"/>
                </a:solidFill>
                <a:latin typeface="+mj-lt"/>
                <a:cs typeface="Bookman Old Style"/>
              </a:rPr>
              <a:t>Расходы </a:t>
            </a:r>
            <a:r>
              <a:rPr lang="ru-RU" sz="1600" b="1" spc="-10" dirty="0" smtClean="0">
                <a:solidFill>
                  <a:srgbClr val="FFFFFF"/>
                </a:solidFill>
                <a:latin typeface="+mj-lt"/>
                <a:cs typeface="Bookman Old Style"/>
              </a:rPr>
              <a:t>бюджета </a:t>
            </a:r>
            <a:r>
              <a:rPr lang="ru-RU" sz="1600" b="1" spc="-10" dirty="0" err="1" smtClean="0">
                <a:solidFill>
                  <a:srgbClr val="FFFFFF"/>
                </a:solidFill>
                <a:latin typeface="+mj-lt"/>
                <a:cs typeface="Bookman Old Style"/>
              </a:rPr>
              <a:t>Китовского</a:t>
            </a:r>
            <a:r>
              <a:rPr lang="ru-RU" sz="1600" b="1" spc="-10" dirty="0" smtClean="0">
                <a:solidFill>
                  <a:srgbClr val="FFFFFF"/>
                </a:solidFill>
                <a:latin typeface="+mj-lt"/>
                <a:cs typeface="Bookman Old Style"/>
              </a:rPr>
              <a:t> сельского поселения  </a:t>
            </a:r>
            <a:r>
              <a:rPr lang="ru-RU" sz="1600" b="1" spc="-5" dirty="0" smtClean="0">
                <a:solidFill>
                  <a:srgbClr val="FFFFFF"/>
                </a:solidFill>
                <a:latin typeface="+mj-lt"/>
                <a:cs typeface="Bookman Old Style"/>
              </a:rPr>
              <a:t>в </a:t>
            </a:r>
            <a:r>
              <a:rPr lang="ru-RU" sz="1600" b="1" spc="-10" dirty="0" smtClean="0">
                <a:solidFill>
                  <a:srgbClr val="FFFFFF"/>
                </a:solidFill>
                <a:latin typeface="+mj-lt"/>
                <a:cs typeface="Bookman Old Style"/>
              </a:rPr>
              <a:t>рамках </a:t>
            </a:r>
            <a:r>
              <a:rPr lang="ru-RU" sz="1600" b="1" spc="-10" dirty="0" err="1" smtClean="0">
                <a:solidFill>
                  <a:srgbClr val="FFFFFF"/>
                </a:solidFill>
                <a:latin typeface="+mj-lt"/>
                <a:cs typeface="Bookman Old Style"/>
              </a:rPr>
              <a:t>непрограммных</a:t>
            </a:r>
            <a:r>
              <a:rPr lang="ru-RU" sz="1600" b="1" spc="-10" dirty="0" smtClean="0">
                <a:solidFill>
                  <a:srgbClr val="FFFFFF"/>
                </a:solidFill>
                <a:latin typeface="+mj-lt"/>
                <a:cs typeface="Bookman Old Style"/>
              </a:rPr>
              <a:t> направлений</a:t>
            </a:r>
            <a:r>
              <a:rPr lang="ru-RU" sz="1600" b="1" spc="200" dirty="0" smtClean="0">
                <a:solidFill>
                  <a:srgbClr val="FFFFFF"/>
                </a:solidFill>
                <a:latin typeface="+mj-lt"/>
                <a:cs typeface="Bookman Old Style"/>
              </a:rPr>
              <a:t> </a:t>
            </a:r>
            <a:r>
              <a:rPr lang="ru-RU" sz="1600" b="1" spc="-5" dirty="0" smtClean="0">
                <a:solidFill>
                  <a:srgbClr val="FFFFFF"/>
                </a:solidFill>
                <a:latin typeface="+mj-lt"/>
                <a:cs typeface="Bookman Old Style"/>
              </a:rPr>
              <a:t>расходов</a:t>
            </a:r>
            <a:endParaRPr lang="ru-RU" sz="1600" dirty="0" smtClean="0">
              <a:latin typeface="+mj-lt"/>
              <a:cs typeface="Bookman Old Style"/>
            </a:endParaRPr>
          </a:p>
          <a:p>
            <a:pPr algn="ctr">
              <a:lnSpc>
                <a:spcPct val="100000"/>
              </a:lnSpc>
            </a:pPr>
            <a:r>
              <a:rPr lang="ru-RU" sz="1600" b="1" spc="-5" dirty="0" smtClean="0">
                <a:solidFill>
                  <a:srgbClr val="FFFFFF"/>
                </a:solidFill>
                <a:latin typeface="+mj-lt"/>
                <a:cs typeface="Bookman Old Style"/>
              </a:rPr>
              <a:t>в </a:t>
            </a:r>
            <a:r>
              <a:rPr lang="ru-RU" sz="1600" b="1" spc="-5" dirty="0" smtClean="0">
                <a:solidFill>
                  <a:srgbClr val="FFFFFF"/>
                </a:solidFill>
                <a:latin typeface="+mj-lt"/>
                <a:cs typeface="Bookman Old Style"/>
              </a:rPr>
              <a:t>2019 </a:t>
            </a:r>
            <a:r>
              <a:rPr lang="ru-RU" sz="1600" b="1" spc="-5" dirty="0" smtClean="0">
                <a:solidFill>
                  <a:srgbClr val="FFFFFF"/>
                </a:solidFill>
                <a:latin typeface="+mj-lt"/>
                <a:cs typeface="Bookman Old Style"/>
              </a:rPr>
              <a:t>– </a:t>
            </a:r>
            <a:r>
              <a:rPr lang="ru-RU" sz="1600" b="1" spc="-5" dirty="0" smtClean="0">
                <a:solidFill>
                  <a:srgbClr val="FFFFFF"/>
                </a:solidFill>
                <a:latin typeface="+mj-lt"/>
                <a:cs typeface="Bookman Old Style"/>
              </a:rPr>
              <a:t>2021 </a:t>
            </a:r>
            <a:r>
              <a:rPr lang="ru-RU" sz="1600" b="1" spc="-5" dirty="0" smtClean="0">
                <a:solidFill>
                  <a:srgbClr val="FFFFFF"/>
                </a:solidFill>
                <a:latin typeface="+mj-lt"/>
                <a:cs typeface="Bookman Old Style"/>
              </a:rPr>
              <a:t>годах, </a:t>
            </a:r>
            <a:r>
              <a:rPr lang="ru-RU" sz="1600" b="1" spc="-10" dirty="0" smtClean="0">
                <a:solidFill>
                  <a:srgbClr val="FFFFFF"/>
                </a:solidFill>
                <a:latin typeface="+mj-lt"/>
                <a:cs typeface="Bookman Old Style"/>
              </a:rPr>
              <a:t>руб.</a:t>
            </a:r>
            <a:endParaRPr lang="ru-RU" sz="1600" dirty="0" smtClean="0">
              <a:latin typeface="+mj-lt"/>
              <a:cs typeface="Bookman Old Style"/>
            </a:endParaRPr>
          </a:p>
          <a:p>
            <a:pPr algn="ctr"/>
            <a:endParaRPr lang="ru-RU" sz="14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533400" y="228600"/>
            <a:ext cx="7178675" cy="975994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0" y="162572"/>
                </a:moveTo>
                <a:lnTo>
                  <a:pt x="5807" y="119353"/>
                </a:lnTo>
                <a:lnTo>
                  <a:pt x="22195" y="80518"/>
                </a:lnTo>
                <a:lnTo>
                  <a:pt x="47615" y="47615"/>
                </a:lnTo>
                <a:lnTo>
                  <a:pt x="80518" y="22195"/>
                </a:lnTo>
                <a:lnTo>
                  <a:pt x="119353" y="5807"/>
                </a:lnTo>
                <a:lnTo>
                  <a:pt x="162572" y="0"/>
                </a:lnTo>
                <a:lnTo>
                  <a:pt x="7015607" y="0"/>
                </a:lnTo>
                <a:lnTo>
                  <a:pt x="7058826" y="5807"/>
                </a:lnTo>
                <a:lnTo>
                  <a:pt x="7097661" y="22195"/>
                </a:lnTo>
                <a:lnTo>
                  <a:pt x="7130564" y="47615"/>
                </a:lnTo>
                <a:lnTo>
                  <a:pt x="7155984" y="80518"/>
                </a:lnTo>
                <a:lnTo>
                  <a:pt x="7172372" y="119353"/>
                </a:lnTo>
                <a:lnTo>
                  <a:pt x="7178179" y="162572"/>
                </a:lnTo>
                <a:lnTo>
                  <a:pt x="7178179" y="812825"/>
                </a:lnTo>
                <a:lnTo>
                  <a:pt x="7172372" y="856039"/>
                </a:lnTo>
                <a:lnTo>
                  <a:pt x="7155984" y="894871"/>
                </a:lnTo>
                <a:lnTo>
                  <a:pt x="7130564" y="927771"/>
                </a:lnTo>
                <a:lnTo>
                  <a:pt x="7097661" y="953190"/>
                </a:lnTo>
                <a:lnTo>
                  <a:pt x="7058826" y="969578"/>
                </a:lnTo>
                <a:lnTo>
                  <a:pt x="7015607" y="975385"/>
                </a:lnTo>
                <a:lnTo>
                  <a:pt x="162572" y="975385"/>
                </a:lnTo>
                <a:lnTo>
                  <a:pt x="119353" y="969578"/>
                </a:lnTo>
                <a:lnTo>
                  <a:pt x="80518" y="953190"/>
                </a:lnTo>
                <a:lnTo>
                  <a:pt x="47615" y="927771"/>
                </a:lnTo>
                <a:lnTo>
                  <a:pt x="22195" y="894871"/>
                </a:lnTo>
                <a:lnTo>
                  <a:pt x="5807" y="856039"/>
                </a:lnTo>
                <a:lnTo>
                  <a:pt x="0" y="812825"/>
                </a:lnTo>
                <a:lnTo>
                  <a:pt x="0" y="162572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200863" y="249266"/>
            <a:ext cx="687324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95"/>
              </a:spcBef>
            </a:pPr>
            <a:endParaRPr sz="1600" dirty="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4415" y="1327993"/>
            <a:ext cx="8194040" cy="232051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080" indent="-635" algn="just">
              <a:lnSpc>
                <a:spcPct val="83300"/>
              </a:lnSpc>
              <a:spcBef>
                <a:spcPts val="415"/>
              </a:spcBef>
            </a:pPr>
            <a:r>
              <a:rPr sz="1400" spc="-10" dirty="0" smtClean="0"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027942"/>
              </p:ext>
            </p:extLst>
          </p:nvPr>
        </p:nvGraphicFramePr>
        <p:xfrm>
          <a:off x="152400" y="1371600"/>
          <a:ext cx="8382000" cy="54205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3170"/>
                <a:gridCol w="3763475"/>
                <a:gridCol w="1026338"/>
                <a:gridCol w="1026339"/>
                <a:gridCol w="1026339"/>
                <a:gridCol w="1026339"/>
              </a:tblGrid>
              <a:tr h="516297">
                <a:tc>
                  <a:txBody>
                    <a:bodyPr/>
                    <a:lstStyle/>
                    <a:p>
                      <a:pPr marL="106680" marR="86360" indent="3302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b="1" dirty="0">
                          <a:latin typeface="Times New Roman" pitchFamily="18" charset="0"/>
                          <a:cs typeface="Times New Roman" pitchFamily="18" charset="0"/>
                        </a:rPr>
                        <a:t>№  п</a:t>
                      </a:r>
                      <a:r>
                        <a:rPr sz="1200" b="1" spc="0" dirty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sz="1200" b="1" dirty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6286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b="1" spc="-5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r>
                        <a:rPr sz="1200" b="1" spc="-4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sz="1200" b="1" spc="-15" dirty="0">
                          <a:latin typeface="Times New Roman" pitchFamily="18" charset="0"/>
                          <a:cs typeface="Times New Roman" pitchFamily="18" charset="0"/>
                        </a:rPr>
                        <a:t>расходов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22288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b="1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5019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b="1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b="1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065" algn="ctr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ru-RU"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sz="1200" b="1" spc="-30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1200" b="1" spc="-30" dirty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6565FF"/>
                    </a:solidFill>
                  </a:tcPr>
                </a:tc>
              </a:tr>
              <a:tr h="626703"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1037590" algn="just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Осуществление первичного воинского учета на территориях, где отсутствуют военные комиссариаты 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151300,0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200550,0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200550,0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200550,0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71056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Исполнение судебных решений 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300000,0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300000,0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300000,0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300000,0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</a:tr>
              <a:tr h="1214743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23114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представления муниципальных услуг на базе и через удаленные рабочие места муниципального автономного учреждения городского округа Шуя «Многофункциональный центр предоставления государственных и муниципальных услуг» 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68720,0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68720,0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smtClean="0">
                          <a:latin typeface="Times New Roman" pitchFamily="18" charset="0"/>
                          <a:cs typeface="Times New Roman" pitchFamily="18" charset="0"/>
                        </a:rPr>
                        <a:t>68720,0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68720,0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/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2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23558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Межбюджетные трансферты, предоставляемые из бюджета Шуйского муниципального района бюджетам сельских поселений Шуйского муниципального района на осуществление части полномочий Шуйского муниципального района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341768,10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275568,10</a:t>
                      </a:r>
                    </a:p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3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</a:tr>
              <a:tr h="614057"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23558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(изменение) списков кандидатов в присяжные заседатели федеральных судов общей юрисдикции в Российской федерации </a:t>
                      </a:r>
                      <a:endParaRPr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6295,8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833,30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871,8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916,8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</a:tr>
              <a:tr h="343547"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97790" marR="23558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Оплата юридических и адвокатских услуг, судебных издержек, связанных с предоставлением интересов Китовского сельского поселения в судебных и иных юридических спорах </a:t>
                      </a:r>
                      <a:endParaRPr sz="12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419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60000,0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60000,0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60000,0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60000,0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2B2FF"/>
                    </a:solidFill>
                  </a:tcPr>
                </a:tc>
              </a:tr>
              <a:tr h="3037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64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928083,9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905671,4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630141,8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630186,8</a:t>
                      </a:r>
                      <a:endParaRPr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4000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</a:tbl>
          </a:graphicData>
        </a:graphic>
      </p:graphicFrame>
      <p:sp>
        <p:nvSpPr>
          <p:cNvPr id="19" name="object 11"/>
          <p:cNvSpPr/>
          <p:nvPr/>
        </p:nvSpPr>
        <p:spPr>
          <a:xfrm>
            <a:off x="8087999" y="142851"/>
            <a:ext cx="1056000" cy="86762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65221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43001" y="1905000"/>
            <a:ext cx="7010400" cy="838200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7015607" y="0"/>
                </a:moveTo>
                <a:lnTo>
                  <a:pt x="162572" y="0"/>
                </a:lnTo>
                <a:lnTo>
                  <a:pt x="119353" y="5807"/>
                </a:lnTo>
                <a:lnTo>
                  <a:pt x="80517" y="22195"/>
                </a:lnTo>
                <a:lnTo>
                  <a:pt x="47615" y="47615"/>
                </a:lnTo>
                <a:lnTo>
                  <a:pt x="22195" y="80518"/>
                </a:lnTo>
                <a:lnTo>
                  <a:pt x="5807" y="119353"/>
                </a:lnTo>
                <a:lnTo>
                  <a:pt x="0" y="162572"/>
                </a:lnTo>
                <a:lnTo>
                  <a:pt x="0" y="812825"/>
                </a:lnTo>
                <a:lnTo>
                  <a:pt x="5807" y="856039"/>
                </a:lnTo>
                <a:lnTo>
                  <a:pt x="22195" y="894871"/>
                </a:lnTo>
                <a:lnTo>
                  <a:pt x="47615" y="927771"/>
                </a:lnTo>
                <a:lnTo>
                  <a:pt x="80518" y="953190"/>
                </a:lnTo>
                <a:lnTo>
                  <a:pt x="119353" y="969578"/>
                </a:lnTo>
                <a:lnTo>
                  <a:pt x="162572" y="975385"/>
                </a:lnTo>
                <a:lnTo>
                  <a:pt x="7015607" y="975385"/>
                </a:lnTo>
                <a:lnTo>
                  <a:pt x="7058826" y="969578"/>
                </a:lnTo>
                <a:lnTo>
                  <a:pt x="7097661" y="953190"/>
                </a:lnTo>
                <a:lnTo>
                  <a:pt x="7130564" y="927771"/>
                </a:lnTo>
                <a:lnTo>
                  <a:pt x="7155984" y="894871"/>
                </a:lnTo>
                <a:lnTo>
                  <a:pt x="7172372" y="856039"/>
                </a:lnTo>
                <a:lnTo>
                  <a:pt x="7178179" y="812825"/>
                </a:lnTo>
                <a:lnTo>
                  <a:pt x="7178179" y="162572"/>
                </a:lnTo>
                <a:lnTo>
                  <a:pt x="7172372" y="119353"/>
                </a:lnTo>
                <a:lnTo>
                  <a:pt x="7155984" y="80518"/>
                </a:lnTo>
                <a:lnTo>
                  <a:pt x="7130564" y="47615"/>
                </a:lnTo>
                <a:lnTo>
                  <a:pt x="7097661" y="22195"/>
                </a:lnTo>
                <a:lnTo>
                  <a:pt x="7058826" y="5807"/>
                </a:lnTo>
                <a:lnTo>
                  <a:pt x="7015607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dirty="0" smtClean="0">
                <a:solidFill>
                  <a:schemeClr val="bg2"/>
                </a:solidFill>
                <a:latin typeface="+mj-lt"/>
                <a:cs typeface="Arial" pitchFamily="34" charset="0"/>
              </a:rPr>
              <a:t>Социально-значимые проекты, предусмотренные к финансированию из бюджета Китовского сельского поселения на </a:t>
            </a:r>
            <a:r>
              <a:rPr lang="ru-RU" sz="1600" dirty="0" smtClean="0">
                <a:solidFill>
                  <a:schemeClr val="bg2"/>
                </a:solidFill>
                <a:latin typeface="+mj-lt"/>
                <a:cs typeface="Arial" pitchFamily="34" charset="0"/>
              </a:rPr>
              <a:t>2019 </a:t>
            </a:r>
            <a:r>
              <a:rPr lang="ru-RU" sz="1600" dirty="0" smtClean="0">
                <a:solidFill>
                  <a:schemeClr val="bg2"/>
                </a:solidFill>
                <a:latin typeface="+mj-lt"/>
                <a:cs typeface="Arial" pitchFamily="34" charset="0"/>
              </a:rPr>
              <a:t>год не планируются</a:t>
            </a:r>
          </a:p>
        </p:txBody>
      </p:sp>
      <p:sp>
        <p:nvSpPr>
          <p:cNvPr id="13" name="object 13"/>
          <p:cNvSpPr/>
          <p:nvPr/>
        </p:nvSpPr>
        <p:spPr>
          <a:xfrm>
            <a:off x="1066800" y="1828800"/>
            <a:ext cx="7178675" cy="975994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0" y="162572"/>
                </a:moveTo>
                <a:lnTo>
                  <a:pt x="5807" y="119353"/>
                </a:lnTo>
                <a:lnTo>
                  <a:pt x="22195" y="80518"/>
                </a:lnTo>
                <a:lnTo>
                  <a:pt x="47615" y="47615"/>
                </a:lnTo>
                <a:lnTo>
                  <a:pt x="80518" y="22195"/>
                </a:lnTo>
                <a:lnTo>
                  <a:pt x="119353" y="5807"/>
                </a:lnTo>
                <a:lnTo>
                  <a:pt x="162572" y="0"/>
                </a:lnTo>
                <a:lnTo>
                  <a:pt x="7015607" y="0"/>
                </a:lnTo>
                <a:lnTo>
                  <a:pt x="7058826" y="5807"/>
                </a:lnTo>
                <a:lnTo>
                  <a:pt x="7097661" y="22195"/>
                </a:lnTo>
                <a:lnTo>
                  <a:pt x="7130564" y="47615"/>
                </a:lnTo>
                <a:lnTo>
                  <a:pt x="7155984" y="80518"/>
                </a:lnTo>
                <a:lnTo>
                  <a:pt x="7172372" y="119353"/>
                </a:lnTo>
                <a:lnTo>
                  <a:pt x="7178179" y="162572"/>
                </a:lnTo>
                <a:lnTo>
                  <a:pt x="7178179" y="812825"/>
                </a:lnTo>
                <a:lnTo>
                  <a:pt x="7172372" y="856039"/>
                </a:lnTo>
                <a:lnTo>
                  <a:pt x="7155984" y="894871"/>
                </a:lnTo>
                <a:lnTo>
                  <a:pt x="7130564" y="927771"/>
                </a:lnTo>
                <a:lnTo>
                  <a:pt x="7097661" y="953190"/>
                </a:lnTo>
                <a:lnTo>
                  <a:pt x="7058826" y="969578"/>
                </a:lnTo>
                <a:lnTo>
                  <a:pt x="7015607" y="975385"/>
                </a:lnTo>
                <a:lnTo>
                  <a:pt x="162572" y="975385"/>
                </a:lnTo>
                <a:lnTo>
                  <a:pt x="119353" y="969578"/>
                </a:lnTo>
                <a:lnTo>
                  <a:pt x="80518" y="953190"/>
                </a:lnTo>
                <a:lnTo>
                  <a:pt x="47615" y="927771"/>
                </a:lnTo>
                <a:lnTo>
                  <a:pt x="22195" y="894871"/>
                </a:lnTo>
                <a:lnTo>
                  <a:pt x="5807" y="856039"/>
                </a:lnTo>
                <a:lnTo>
                  <a:pt x="0" y="812825"/>
                </a:lnTo>
                <a:lnTo>
                  <a:pt x="0" y="162572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200863" y="249266"/>
            <a:ext cx="687324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95"/>
              </a:spcBef>
            </a:pPr>
            <a:endParaRPr sz="1600" dirty="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74415" y="1327993"/>
            <a:ext cx="8194040" cy="232051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080" indent="-635" algn="just">
              <a:lnSpc>
                <a:spcPct val="83300"/>
              </a:lnSpc>
              <a:spcBef>
                <a:spcPts val="415"/>
              </a:spcBef>
            </a:pPr>
            <a:r>
              <a:rPr sz="1400" spc="-10" dirty="0" smtClean="0"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49515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8145" y="608202"/>
            <a:ext cx="7102475" cy="975994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7015607" y="0"/>
                </a:moveTo>
                <a:lnTo>
                  <a:pt x="162572" y="0"/>
                </a:lnTo>
                <a:lnTo>
                  <a:pt x="119353" y="5807"/>
                </a:lnTo>
                <a:lnTo>
                  <a:pt x="80517" y="22195"/>
                </a:lnTo>
                <a:lnTo>
                  <a:pt x="47615" y="47615"/>
                </a:lnTo>
                <a:lnTo>
                  <a:pt x="22195" y="80518"/>
                </a:lnTo>
                <a:lnTo>
                  <a:pt x="5807" y="119353"/>
                </a:lnTo>
                <a:lnTo>
                  <a:pt x="0" y="162572"/>
                </a:lnTo>
                <a:lnTo>
                  <a:pt x="0" y="812825"/>
                </a:lnTo>
                <a:lnTo>
                  <a:pt x="5807" y="856039"/>
                </a:lnTo>
                <a:lnTo>
                  <a:pt x="22195" y="894871"/>
                </a:lnTo>
                <a:lnTo>
                  <a:pt x="47615" y="927771"/>
                </a:lnTo>
                <a:lnTo>
                  <a:pt x="80518" y="953190"/>
                </a:lnTo>
                <a:lnTo>
                  <a:pt x="119353" y="969578"/>
                </a:lnTo>
                <a:lnTo>
                  <a:pt x="162572" y="975385"/>
                </a:lnTo>
                <a:lnTo>
                  <a:pt x="7015607" y="975385"/>
                </a:lnTo>
                <a:lnTo>
                  <a:pt x="7058826" y="969578"/>
                </a:lnTo>
                <a:lnTo>
                  <a:pt x="7097661" y="953190"/>
                </a:lnTo>
                <a:lnTo>
                  <a:pt x="7130564" y="927771"/>
                </a:lnTo>
                <a:lnTo>
                  <a:pt x="7155984" y="894871"/>
                </a:lnTo>
                <a:lnTo>
                  <a:pt x="7172372" y="856039"/>
                </a:lnTo>
                <a:lnTo>
                  <a:pt x="7178179" y="812825"/>
                </a:lnTo>
                <a:lnTo>
                  <a:pt x="7178179" y="162572"/>
                </a:lnTo>
                <a:lnTo>
                  <a:pt x="7172372" y="119353"/>
                </a:lnTo>
                <a:lnTo>
                  <a:pt x="7155984" y="80518"/>
                </a:lnTo>
                <a:lnTo>
                  <a:pt x="7130564" y="47615"/>
                </a:lnTo>
                <a:lnTo>
                  <a:pt x="7097661" y="22195"/>
                </a:lnTo>
                <a:lnTo>
                  <a:pt x="7058826" y="5807"/>
                </a:lnTo>
                <a:lnTo>
                  <a:pt x="7015607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pPr algn="ctr"/>
            <a:r>
              <a:rPr lang="ru-RU" sz="1600" b="1" dirty="0" smtClean="0">
                <a:solidFill>
                  <a:schemeClr val="bg2"/>
                </a:solidFill>
                <a:latin typeface="+mj-lt"/>
              </a:rPr>
              <a:t>Сведения </a:t>
            </a:r>
            <a:r>
              <a:rPr lang="ru-RU" sz="1600" b="1" dirty="0" smtClean="0">
                <a:solidFill>
                  <a:schemeClr val="bg2"/>
                </a:solidFill>
                <a:latin typeface="+mj-lt"/>
              </a:rPr>
              <a:t>о долговых обязательствах Китовского сельского поселения </a:t>
            </a:r>
          </a:p>
          <a:p>
            <a:pPr algn="ctr"/>
            <a:r>
              <a:rPr lang="ru-RU" sz="1600" b="1" dirty="0" smtClean="0">
                <a:solidFill>
                  <a:schemeClr val="bg2"/>
                </a:solidFill>
                <a:latin typeface="+mj-lt"/>
              </a:rPr>
              <a:t>на </a:t>
            </a:r>
            <a:r>
              <a:rPr lang="ru-RU" sz="1600" b="1" dirty="0" smtClean="0">
                <a:solidFill>
                  <a:schemeClr val="bg2"/>
                </a:solidFill>
                <a:latin typeface="+mj-lt"/>
              </a:rPr>
              <a:t>2019  </a:t>
            </a:r>
            <a:r>
              <a:rPr lang="ru-RU" sz="1600" b="1" dirty="0" smtClean="0">
                <a:solidFill>
                  <a:schemeClr val="bg2"/>
                </a:solidFill>
                <a:latin typeface="+mj-lt"/>
              </a:rPr>
              <a:t>год, руб.</a:t>
            </a:r>
            <a:endParaRPr lang="ru-RU" sz="1600" dirty="0" smtClean="0">
              <a:solidFill>
                <a:schemeClr val="bg2"/>
              </a:solidFill>
              <a:latin typeface="+mj-lt"/>
            </a:endParaRPr>
          </a:p>
          <a:p>
            <a:pPr algn="ctr"/>
            <a:r>
              <a:rPr lang="ru-RU" sz="1400" b="1" dirty="0" smtClean="0">
                <a:solidFill>
                  <a:schemeClr val="bg2"/>
                </a:solidFill>
              </a:rPr>
              <a:t> </a:t>
            </a:r>
            <a:endParaRPr lang="ru-RU" sz="1400" dirty="0" smtClean="0">
              <a:solidFill>
                <a:schemeClr val="bg2"/>
              </a:solidFill>
            </a:endParaRPr>
          </a:p>
          <a:p>
            <a:pPr algn="ctr"/>
            <a:endParaRPr lang="ru-RU" sz="14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048145" y="608202"/>
            <a:ext cx="7102475" cy="975994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0" y="162572"/>
                </a:moveTo>
                <a:lnTo>
                  <a:pt x="5807" y="119353"/>
                </a:lnTo>
                <a:lnTo>
                  <a:pt x="22195" y="80518"/>
                </a:lnTo>
                <a:lnTo>
                  <a:pt x="47615" y="47615"/>
                </a:lnTo>
                <a:lnTo>
                  <a:pt x="80518" y="22195"/>
                </a:lnTo>
                <a:lnTo>
                  <a:pt x="119353" y="5807"/>
                </a:lnTo>
                <a:lnTo>
                  <a:pt x="162572" y="0"/>
                </a:lnTo>
                <a:lnTo>
                  <a:pt x="7015607" y="0"/>
                </a:lnTo>
                <a:lnTo>
                  <a:pt x="7058826" y="5807"/>
                </a:lnTo>
                <a:lnTo>
                  <a:pt x="7097661" y="22195"/>
                </a:lnTo>
                <a:lnTo>
                  <a:pt x="7130564" y="47615"/>
                </a:lnTo>
                <a:lnTo>
                  <a:pt x="7155984" y="80518"/>
                </a:lnTo>
                <a:lnTo>
                  <a:pt x="7172372" y="119353"/>
                </a:lnTo>
                <a:lnTo>
                  <a:pt x="7178179" y="162572"/>
                </a:lnTo>
                <a:lnTo>
                  <a:pt x="7178179" y="812825"/>
                </a:lnTo>
                <a:lnTo>
                  <a:pt x="7172372" y="856039"/>
                </a:lnTo>
                <a:lnTo>
                  <a:pt x="7155984" y="894871"/>
                </a:lnTo>
                <a:lnTo>
                  <a:pt x="7130564" y="927771"/>
                </a:lnTo>
                <a:lnTo>
                  <a:pt x="7097661" y="953190"/>
                </a:lnTo>
                <a:lnTo>
                  <a:pt x="7058826" y="969578"/>
                </a:lnTo>
                <a:lnTo>
                  <a:pt x="7015607" y="975385"/>
                </a:lnTo>
                <a:lnTo>
                  <a:pt x="162572" y="975385"/>
                </a:lnTo>
                <a:lnTo>
                  <a:pt x="119353" y="969578"/>
                </a:lnTo>
                <a:lnTo>
                  <a:pt x="80518" y="953190"/>
                </a:lnTo>
                <a:lnTo>
                  <a:pt x="47615" y="927771"/>
                </a:lnTo>
                <a:lnTo>
                  <a:pt x="22195" y="894871"/>
                </a:lnTo>
                <a:lnTo>
                  <a:pt x="5807" y="856039"/>
                </a:lnTo>
                <a:lnTo>
                  <a:pt x="0" y="812825"/>
                </a:lnTo>
                <a:lnTo>
                  <a:pt x="0" y="162572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200863" y="249266"/>
            <a:ext cx="687324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95"/>
              </a:spcBef>
            </a:pPr>
            <a:endParaRPr sz="1600" dirty="0">
              <a:latin typeface="Bookman Old Style"/>
              <a:cs typeface="Bookman Old Styl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62000" y="1371600"/>
            <a:ext cx="8194040" cy="232051"/>
          </a:xfrm>
          <a:prstGeom prst="rect">
            <a:avLst/>
          </a:prstGeom>
        </p:spPr>
        <p:txBody>
          <a:bodyPr vert="horz" wrap="square" lIns="0" tIns="52705" rIns="0" bIns="0" rtlCol="0">
            <a:spAutoFit/>
          </a:bodyPr>
          <a:lstStyle/>
          <a:p>
            <a:pPr marL="12700" marR="5080" indent="-635" algn="just">
              <a:lnSpc>
                <a:spcPct val="83300"/>
              </a:lnSpc>
              <a:spcBef>
                <a:spcPts val="415"/>
              </a:spcBef>
            </a:pPr>
            <a:r>
              <a:rPr sz="1400" spc="-10" dirty="0" smtClean="0"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392636"/>
              </p:ext>
            </p:extLst>
          </p:nvPr>
        </p:nvGraphicFramePr>
        <p:xfrm>
          <a:off x="228600" y="1981200"/>
          <a:ext cx="8382000" cy="4609880"/>
        </p:xfrm>
        <a:graphic>
          <a:graphicData uri="http://schemas.openxmlformats.org/drawingml/2006/table">
            <a:tbl>
              <a:tblPr/>
              <a:tblGrid>
                <a:gridCol w="3254508"/>
                <a:gridCol w="1225695"/>
                <a:gridCol w="2530197"/>
                <a:gridCol w="1371600"/>
              </a:tblGrid>
              <a:tr h="52946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т.ч.  по муниципальным гарантиям </a:t>
                      </a:r>
                      <a:r>
                        <a:rPr lang="ru-RU" sz="13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Китовского</a:t>
                      </a: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сельского </a:t>
                      </a:r>
                      <a:r>
                        <a:rPr lang="ru-RU" sz="130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поселения,руб</a:t>
                      </a: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63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Долг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</a:t>
                      </a: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01.01.2019</a:t>
                      </a: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Долг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</a:t>
                      </a: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01.01.2019</a:t>
                      </a: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0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Увеличение долга в </a:t>
                      </a: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2019 </a:t>
                      </a: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году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Увеличение долга в </a:t>
                      </a: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2019 </a:t>
                      </a: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году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т.ч.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т.ч.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кредиты банков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0,0 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1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предоставление гарантий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предоставление гарантий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0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Погашение долга в </a:t>
                      </a: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2019 </a:t>
                      </a: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году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Погашение долга в </a:t>
                      </a: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2019 </a:t>
                      </a: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году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т.ч.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8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кредиты областного бюджета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7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кредиты банков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7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исполнение гарантий (гарантийный случай)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0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Долг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</a:t>
                      </a: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01.01.2020</a:t>
                      </a: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Долг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</a:t>
                      </a:r>
                      <a:r>
                        <a:rPr lang="ru-RU" sz="13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01.01.2020</a:t>
                      </a:r>
                      <a:endParaRPr lang="ru-RU" sz="13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45697" marR="456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844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928674"/>
            <a:ext cx="1151999" cy="9167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316713" y="1027032"/>
            <a:ext cx="7479665" cy="7581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93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C00000"/>
                </a:solidFill>
                <a:latin typeface="Bookman Old Style"/>
                <a:cs typeface="Bookman Old Style"/>
              </a:rPr>
              <a:t>ДОХОДЫ БЮДЖЕТА </a:t>
            </a:r>
            <a:r>
              <a:rPr sz="1600" spc="-5" dirty="0">
                <a:latin typeface="Arial"/>
                <a:cs typeface="Arial"/>
              </a:rPr>
              <a:t>– </a:t>
            </a:r>
            <a:r>
              <a:rPr sz="1600" spc="-10" dirty="0">
                <a:latin typeface="Arial"/>
                <a:cs typeface="Arial"/>
              </a:rPr>
              <a:t>поступающие </a:t>
            </a:r>
            <a:r>
              <a:rPr sz="1600" spc="-5" dirty="0">
                <a:latin typeface="Arial"/>
                <a:cs typeface="Arial"/>
              </a:rPr>
              <a:t>в </a:t>
            </a:r>
            <a:r>
              <a:rPr sz="1600" spc="-20" dirty="0">
                <a:latin typeface="Arial"/>
                <a:cs typeface="Arial"/>
              </a:rPr>
              <a:t>бюджет </a:t>
            </a:r>
            <a:r>
              <a:rPr sz="1600" spc="-10" dirty="0">
                <a:latin typeface="Arial"/>
                <a:cs typeface="Arial"/>
              </a:rPr>
              <a:t>денежные</a:t>
            </a:r>
            <a:r>
              <a:rPr sz="1600" spc="225" dirty="0">
                <a:latin typeface="Arial"/>
                <a:cs typeface="Arial"/>
              </a:rPr>
              <a:t> </a:t>
            </a:r>
            <a:r>
              <a:rPr sz="1600" spc="-10" dirty="0">
                <a:latin typeface="Arial"/>
                <a:cs typeface="Arial"/>
              </a:rPr>
              <a:t>средства,</a:t>
            </a:r>
            <a:endParaRPr sz="1600">
              <a:latin typeface="Arial"/>
              <a:cs typeface="Arial"/>
            </a:endParaRPr>
          </a:p>
          <a:p>
            <a:pPr marL="12700" marR="5080" algn="ctr">
              <a:lnSpc>
                <a:spcPct val="100000"/>
              </a:lnSpc>
              <a:spcBef>
                <a:spcPts val="10"/>
              </a:spcBef>
            </a:pPr>
            <a:r>
              <a:rPr sz="1600" spc="-5" dirty="0">
                <a:latin typeface="Arial"/>
                <a:cs typeface="Arial"/>
              </a:rPr>
              <a:t>за </a:t>
            </a:r>
            <a:r>
              <a:rPr sz="1600" spc="-10" dirty="0">
                <a:latin typeface="Arial"/>
                <a:cs typeface="Arial"/>
              </a:rPr>
              <a:t>исключением средств, </a:t>
            </a:r>
            <a:r>
              <a:rPr sz="1600" spc="-15" dirty="0">
                <a:latin typeface="Arial"/>
                <a:cs typeface="Arial"/>
              </a:rPr>
              <a:t>являющихся </a:t>
            </a:r>
            <a:r>
              <a:rPr sz="1600" spc="-5" dirty="0">
                <a:latin typeface="Arial"/>
                <a:cs typeface="Arial"/>
              </a:rPr>
              <a:t>в </a:t>
            </a:r>
            <a:r>
              <a:rPr sz="1600" spc="-15" dirty="0">
                <a:latin typeface="Arial"/>
                <a:cs typeface="Arial"/>
              </a:rPr>
              <a:t>соответствии </a:t>
            </a:r>
            <a:r>
              <a:rPr sz="1600" spc="-5" dirty="0">
                <a:latin typeface="Arial"/>
                <a:cs typeface="Arial"/>
              </a:rPr>
              <a:t>с </a:t>
            </a:r>
            <a:r>
              <a:rPr sz="1600" spc="-15" dirty="0">
                <a:latin typeface="Arial"/>
                <a:cs typeface="Arial"/>
              </a:rPr>
              <a:t>Бюджетным </a:t>
            </a:r>
            <a:r>
              <a:rPr sz="1600" spc="-10" dirty="0">
                <a:latin typeface="Arial"/>
                <a:cs typeface="Arial"/>
              </a:rPr>
              <a:t>кодексом  </a:t>
            </a:r>
            <a:r>
              <a:rPr sz="1600" spc="-15" dirty="0">
                <a:latin typeface="Arial"/>
                <a:cs typeface="Arial"/>
              </a:rPr>
              <a:t>Российской Федерации </a:t>
            </a:r>
            <a:r>
              <a:rPr sz="1600" spc="-10" dirty="0">
                <a:latin typeface="Arial"/>
                <a:cs typeface="Arial"/>
              </a:rPr>
              <a:t>источниками финансирования дефицита</a:t>
            </a:r>
            <a:r>
              <a:rPr sz="1600" spc="310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бюджета</a:t>
            </a:r>
            <a:endParaRPr sz="16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82912" y="149296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7046163" y="0"/>
                </a:moveTo>
                <a:lnTo>
                  <a:pt x="132016" y="0"/>
                </a:lnTo>
                <a:lnTo>
                  <a:pt x="90289" y="6730"/>
                </a:lnTo>
                <a:lnTo>
                  <a:pt x="54049" y="25471"/>
                </a:lnTo>
                <a:lnTo>
                  <a:pt x="25471" y="54049"/>
                </a:lnTo>
                <a:lnTo>
                  <a:pt x="6730" y="90289"/>
                </a:lnTo>
                <a:lnTo>
                  <a:pt x="0" y="132016"/>
                </a:lnTo>
                <a:lnTo>
                  <a:pt x="0" y="660069"/>
                </a:lnTo>
                <a:lnTo>
                  <a:pt x="6730" y="701797"/>
                </a:lnTo>
                <a:lnTo>
                  <a:pt x="25471" y="738037"/>
                </a:lnTo>
                <a:lnTo>
                  <a:pt x="54049" y="766614"/>
                </a:lnTo>
                <a:lnTo>
                  <a:pt x="90289" y="785356"/>
                </a:lnTo>
                <a:lnTo>
                  <a:pt x="132016" y="792086"/>
                </a:lnTo>
                <a:lnTo>
                  <a:pt x="7046163" y="792086"/>
                </a:lnTo>
                <a:lnTo>
                  <a:pt x="7087890" y="785356"/>
                </a:lnTo>
                <a:lnTo>
                  <a:pt x="7124130" y="766614"/>
                </a:lnTo>
                <a:lnTo>
                  <a:pt x="7152708" y="738037"/>
                </a:lnTo>
                <a:lnTo>
                  <a:pt x="7171449" y="701797"/>
                </a:lnTo>
                <a:lnTo>
                  <a:pt x="7178179" y="660069"/>
                </a:lnTo>
                <a:lnTo>
                  <a:pt x="7178179" y="132016"/>
                </a:lnTo>
                <a:lnTo>
                  <a:pt x="7171449" y="90289"/>
                </a:lnTo>
                <a:lnTo>
                  <a:pt x="7152708" y="54049"/>
                </a:lnTo>
                <a:lnTo>
                  <a:pt x="7124130" y="25471"/>
                </a:lnTo>
                <a:lnTo>
                  <a:pt x="7087890" y="6730"/>
                </a:lnTo>
                <a:lnTo>
                  <a:pt x="7046163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82912" y="149296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0" y="132016"/>
                </a:moveTo>
                <a:lnTo>
                  <a:pt x="6730" y="90289"/>
                </a:lnTo>
                <a:lnTo>
                  <a:pt x="25471" y="54049"/>
                </a:lnTo>
                <a:lnTo>
                  <a:pt x="54049" y="25471"/>
                </a:lnTo>
                <a:lnTo>
                  <a:pt x="90289" y="6730"/>
                </a:lnTo>
                <a:lnTo>
                  <a:pt x="132016" y="0"/>
                </a:lnTo>
                <a:lnTo>
                  <a:pt x="7046163" y="0"/>
                </a:lnTo>
                <a:lnTo>
                  <a:pt x="7087890" y="6730"/>
                </a:lnTo>
                <a:lnTo>
                  <a:pt x="7124130" y="25471"/>
                </a:lnTo>
                <a:lnTo>
                  <a:pt x="7152708" y="54049"/>
                </a:lnTo>
                <a:lnTo>
                  <a:pt x="7171449" y="90289"/>
                </a:lnTo>
                <a:lnTo>
                  <a:pt x="7178179" y="132016"/>
                </a:lnTo>
                <a:lnTo>
                  <a:pt x="7178179" y="660069"/>
                </a:lnTo>
                <a:lnTo>
                  <a:pt x="7171449" y="701797"/>
                </a:lnTo>
                <a:lnTo>
                  <a:pt x="7152708" y="738037"/>
                </a:lnTo>
                <a:lnTo>
                  <a:pt x="7124130" y="766614"/>
                </a:lnTo>
                <a:lnTo>
                  <a:pt x="7087890" y="785356"/>
                </a:lnTo>
                <a:lnTo>
                  <a:pt x="7046163" y="792086"/>
                </a:lnTo>
                <a:lnTo>
                  <a:pt x="132016" y="792086"/>
                </a:lnTo>
                <a:lnTo>
                  <a:pt x="90289" y="785356"/>
                </a:lnTo>
                <a:lnTo>
                  <a:pt x="54049" y="766614"/>
                </a:lnTo>
                <a:lnTo>
                  <a:pt x="25471" y="738037"/>
                </a:lnTo>
                <a:lnTo>
                  <a:pt x="6730" y="701797"/>
                </a:lnTo>
                <a:lnTo>
                  <a:pt x="0" y="660069"/>
                </a:lnTo>
                <a:lnTo>
                  <a:pt x="0" y="132016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503960" y="331472"/>
            <a:ext cx="393700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2500" b="1" spc="-5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ДОХОДЫ БЮДЖЕТА</a:t>
            </a:r>
            <a:endParaRPr sz="2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171999" y="0"/>
            <a:ext cx="971999" cy="971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14287" y="2847771"/>
            <a:ext cx="2700655" cy="3426460"/>
          </a:xfrm>
          <a:custGeom>
            <a:avLst/>
            <a:gdLst/>
            <a:ahLst/>
            <a:cxnLst/>
            <a:rect l="l" t="t" r="r" b="b"/>
            <a:pathLst>
              <a:path w="2700655" h="3426460">
                <a:moveTo>
                  <a:pt x="0" y="3425977"/>
                </a:moveTo>
                <a:lnTo>
                  <a:pt x="2700566" y="3425977"/>
                </a:lnTo>
                <a:lnTo>
                  <a:pt x="2700566" y="0"/>
                </a:lnTo>
                <a:lnTo>
                  <a:pt x="0" y="0"/>
                </a:lnTo>
                <a:lnTo>
                  <a:pt x="0" y="3425977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14287" y="2673743"/>
            <a:ext cx="2700655" cy="3600450"/>
          </a:xfrm>
          <a:custGeom>
            <a:avLst/>
            <a:gdLst/>
            <a:ahLst/>
            <a:cxnLst/>
            <a:rect l="l" t="t" r="r" b="b"/>
            <a:pathLst>
              <a:path w="2700655" h="3600450">
                <a:moveTo>
                  <a:pt x="0" y="0"/>
                </a:moveTo>
                <a:lnTo>
                  <a:pt x="2700566" y="0"/>
                </a:lnTo>
                <a:lnTo>
                  <a:pt x="2700566" y="3600005"/>
                </a:lnTo>
                <a:lnTo>
                  <a:pt x="0" y="3600005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1553481" y="2974991"/>
            <a:ext cx="1282700" cy="880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3670">
              <a:lnSpc>
                <a:spcPct val="100000"/>
              </a:lnSpc>
              <a:spcBef>
                <a:spcPts val="100"/>
              </a:spcBef>
              <a:tabLst>
                <a:tab pos="676910" algn="l"/>
              </a:tabLst>
            </a:pPr>
            <a:r>
              <a:rPr sz="1400" spc="-40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т	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spc="-5" dirty="0">
                <a:latin typeface="Arial"/>
                <a:cs typeface="Arial"/>
              </a:rPr>
              <a:t>пл</a:t>
            </a:r>
            <a:r>
              <a:rPr sz="1400" spc="-40" dirty="0">
                <a:latin typeface="Arial"/>
                <a:cs typeface="Arial"/>
              </a:rPr>
              <a:t>а</a:t>
            </a:r>
            <a:r>
              <a:rPr sz="1400" dirty="0">
                <a:latin typeface="Arial"/>
                <a:cs typeface="Arial"/>
              </a:rPr>
              <a:t>ты  </a:t>
            </a:r>
            <a:r>
              <a:rPr sz="1400" spc="-35" dirty="0">
                <a:latin typeface="Arial"/>
                <a:cs typeface="Arial"/>
              </a:rPr>
              <a:t>у</a:t>
            </a:r>
            <a:r>
              <a:rPr sz="1400" spc="-10" dirty="0">
                <a:latin typeface="Arial"/>
                <a:cs typeface="Arial"/>
              </a:rPr>
              <a:t>с</a:t>
            </a:r>
            <a:r>
              <a:rPr sz="1400" spc="-20" dirty="0">
                <a:latin typeface="Arial"/>
                <a:cs typeface="Arial"/>
              </a:rPr>
              <a:t>т</a:t>
            </a:r>
            <a:r>
              <a:rPr sz="1400" spc="-5" dirty="0">
                <a:latin typeface="Arial"/>
                <a:cs typeface="Arial"/>
              </a:rPr>
              <a:t>а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5" dirty="0">
                <a:latin typeface="Arial"/>
                <a:cs typeface="Arial"/>
              </a:rPr>
              <a:t>о</a:t>
            </a:r>
            <a:r>
              <a:rPr sz="1400" spc="-40" dirty="0">
                <a:latin typeface="Arial"/>
                <a:cs typeface="Arial"/>
              </a:rPr>
              <a:t>в</a:t>
            </a:r>
            <a:r>
              <a:rPr sz="1400" spc="-5" dirty="0">
                <a:latin typeface="Arial"/>
                <a:cs typeface="Arial"/>
              </a:rPr>
              <a:t>л</a:t>
            </a:r>
            <a:r>
              <a:rPr sz="1400" spc="-15" dirty="0">
                <a:latin typeface="Arial"/>
                <a:cs typeface="Arial"/>
              </a:rPr>
              <a:t>е</a:t>
            </a:r>
            <a:r>
              <a:rPr sz="1400" dirty="0">
                <a:latin typeface="Arial"/>
                <a:cs typeface="Arial"/>
              </a:rPr>
              <a:t>нн</a:t>
            </a:r>
            <a:r>
              <a:rPr sz="1400" spc="-5" dirty="0">
                <a:latin typeface="Arial"/>
                <a:cs typeface="Arial"/>
              </a:rPr>
              <a:t>ых</a:t>
            </a:r>
            <a:endParaRPr sz="1400">
              <a:latin typeface="Arial"/>
              <a:cs typeface="Arial"/>
            </a:endParaRPr>
          </a:p>
          <a:p>
            <a:pPr marL="289560" marR="5080" indent="211454">
              <a:lnSpc>
                <a:spcPct val="100000"/>
              </a:lnSpc>
            </a:pPr>
            <a:r>
              <a:rPr sz="1400" spc="0" dirty="0">
                <a:latin typeface="Arial"/>
                <a:cs typeface="Arial"/>
              </a:rPr>
              <a:t>к</a:t>
            </a:r>
            <a:r>
              <a:rPr sz="1400" spc="-40" dirty="0">
                <a:latin typeface="Arial"/>
                <a:cs typeface="Arial"/>
              </a:rPr>
              <a:t>о</a:t>
            </a:r>
            <a:r>
              <a:rPr sz="1400" spc="-5" dirty="0">
                <a:latin typeface="Arial"/>
                <a:cs typeface="Arial"/>
              </a:rPr>
              <a:t>де</a:t>
            </a:r>
            <a:r>
              <a:rPr sz="1400" spc="0" dirty="0">
                <a:latin typeface="Arial"/>
                <a:cs typeface="Arial"/>
              </a:rPr>
              <a:t>к</a:t>
            </a:r>
            <a:r>
              <a:rPr sz="1400" spc="10" dirty="0">
                <a:latin typeface="Arial"/>
                <a:cs typeface="Arial"/>
              </a:rPr>
              <a:t>с</a:t>
            </a:r>
            <a:r>
              <a:rPr sz="1400" spc="-15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м  Ф</a:t>
            </a:r>
            <a:r>
              <a:rPr sz="1400" spc="-40" dirty="0">
                <a:latin typeface="Arial"/>
                <a:cs typeface="Arial"/>
              </a:rPr>
              <a:t>е</a:t>
            </a:r>
            <a:r>
              <a:rPr sz="1400" spc="-5" dirty="0">
                <a:latin typeface="Arial"/>
                <a:cs typeface="Arial"/>
              </a:rPr>
              <a:t>д</a:t>
            </a:r>
            <a:r>
              <a:rPr sz="1400" spc="-15" dirty="0">
                <a:latin typeface="Arial"/>
                <a:cs typeface="Arial"/>
              </a:rPr>
              <a:t>е</a:t>
            </a:r>
            <a:r>
              <a:rPr sz="1400" spc="-5" dirty="0">
                <a:latin typeface="Arial"/>
                <a:cs typeface="Arial"/>
              </a:rPr>
              <a:t>рации</a:t>
            </a:r>
            <a:r>
              <a:rPr sz="1400" dirty="0">
                <a:latin typeface="Arial"/>
                <a:cs typeface="Arial"/>
              </a:rPr>
              <a:t>,</a:t>
            </a:r>
            <a:endParaRPr sz="14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3022" y="2974991"/>
            <a:ext cx="1106805" cy="1093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По</a:t>
            </a:r>
            <a:r>
              <a:rPr sz="1400" spc="0" dirty="0">
                <a:latin typeface="Arial"/>
                <a:cs typeface="Arial"/>
              </a:rPr>
              <a:t>с</a:t>
            </a:r>
            <a:r>
              <a:rPr sz="1400" spc="10" dirty="0">
                <a:latin typeface="Arial"/>
                <a:cs typeface="Arial"/>
              </a:rPr>
              <a:t>т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spc="-5" dirty="0">
                <a:latin typeface="Arial"/>
                <a:cs typeface="Arial"/>
              </a:rPr>
              <a:t>пле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5" dirty="0">
                <a:latin typeface="Arial"/>
                <a:cs typeface="Arial"/>
              </a:rPr>
              <a:t>и</a:t>
            </a:r>
            <a:r>
              <a:rPr sz="1400" dirty="0">
                <a:latin typeface="Arial"/>
                <a:cs typeface="Arial"/>
              </a:rPr>
              <a:t>я  </a:t>
            </a:r>
            <a:r>
              <a:rPr sz="1400" spc="-10" dirty="0">
                <a:latin typeface="Arial"/>
                <a:cs typeface="Arial"/>
              </a:rPr>
              <a:t>налогов,  Налоговым  Российской  </a:t>
            </a:r>
            <a:r>
              <a:rPr sz="1400" spc="-5" dirty="0">
                <a:latin typeface="Arial"/>
                <a:cs typeface="Arial"/>
              </a:rPr>
              <a:t>например: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3022" y="4041790"/>
            <a:ext cx="2420620" cy="15209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850265" indent="-172085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185420" algn="l"/>
              </a:tabLst>
            </a:pPr>
            <a:r>
              <a:rPr sz="1400" dirty="0">
                <a:latin typeface="Arial"/>
                <a:cs typeface="Arial"/>
              </a:rPr>
              <a:t>налог на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15" dirty="0">
                <a:latin typeface="Arial"/>
                <a:cs typeface="Arial"/>
              </a:rPr>
              <a:t>доходы  </a:t>
            </a:r>
            <a:r>
              <a:rPr sz="1400" spc="-5" dirty="0">
                <a:latin typeface="Arial"/>
                <a:cs typeface="Arial"/>
              </a:rPr>
              <a:t>физических</a:t>
            </a:r>
            <a:r>
              <a:rPr sz="1400" spc="-4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лиц;</a:t>
            </a:r>
            <a:endParaRPr sz="1400" dirty="0">
              <a:latin typeface="Arial"/>
              <a:cs typeface="Arial"/>
            </a:endParaRPr>
          </a:p>
          <a:p>
            <a:pPr marL="184785" marR="549910" indent="-172085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185420" algn="l"/>
              </a:tabLst>
            </a:pPr>
            <a:r>
              <a:rPr sz="1400" dirty="0" err="1" smtClean="0">
                <a:latin typeface="Arial"/>
                <a:cs typeface="Arial"/>
              </a:rPr>
              <a:t>налог</a:t>
            </a:r>
            <a:r>
              <a:rPr sz="1400" dirty="0" smtClean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на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имущество  физических</a:t>
            </a:r>
            <a:r>
              <a:rPr sz="1400" spc="-2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лиц;</a:t>
            </a:r>
            <a:endParaRPr sz="1400" dirty="0">
              <a:latin typeface="Arial"/>
              <a:cs typeface="Arial"/>
            </a:endParaRPr>
          </a:p>
          <a:p>
            <a:pPr marL="184785" indent="-172085">
              <a:lnSpc>
                <a:spcPct val="100000"/>
              </a:lnSpc>
              <a:buFont typeface="Wingdings"/>
              <a:buChar char=""/>
              <a:tabLst>
                <a:tab pos="185420" algn="l"/>
              </a:tabLst>
            </a:pPr>
            <a:r>
              <a:rPr sz="1400" spc="-10" dirty="0" err="1" smtClean="0">
                <a:latin typeface="Arial"/>
                <a:cs typeface="Arial"/>
              </a:rPr>
              <a:t>земельный</a:t>
            </a:r>
            <a:r>
              <a:rPr sz="1400" spc="-40" dirty="0" smtClean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налог;</a:t>
            </a:r>
          </a:p>
          <a:p>
            <a:pPr marL="184785" indent="-172085">
              <a:lnSpc>
                <a:spcPct val="100000"/>
              </a:lnSpc>
              <a:buFont typeface="Wingdings"/>
              <a:buChar char=""/>
              <a:tabLst>
                <a:tab pos="185420" algn="l"/>
              </a:tabLst>
            </a:pPr>
            <a:r>
              <a:rPr sz="1400" spc="-10" dirty="0">
                <a:latin typeface="Arial"/>
                <a:cs typeface="Arial"/>
              </a:rPr>
              <a:t>государственная</a:t>
            </a:r>
            <a:r>
              <a:rPr sz="1400" spc="-6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пошлина;</a:t>
            </a:r>
            <a:endParaRPr sz="1400" dirty="0">
              <a:latin typeface="Arial"/>
              <a:cs typeface="Arial"/>
            </a:endParaRPr>
          </a:p>
          <a:p>
            <a:pPr marL="184785" indent="-172085">
              <a:lnSpc>
                <a:spcPct val="100000"/>
              </a:lnSpc>
              <a:buFont typeface="Wingdings"/>
              <a:buChar char=""/>
              <a:tabLst>
                <a:tab pos="185420" algn="l"/>
              </a:tabLst>
            </a:pPr>
            <a:r>
              <a:rPr sz="1400" spc="-10" dirty="0">
                <a:latin typeface="Arial"/>
                <a:cs typeface="Arial"/>
              </a:rPr>
              <a:t>другие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3060001" y="2863405"/>
            <a:ext cx="3024505" cy="3410585"/>
          </a:xfrm>
          <a:prstGeom prst="rect">
            <a:avLst/>
          </a:prstGeom>
          <a:solidFill>
            <a:schemeClr val="bg2"/>
          </a:solidFill>
          <a:ln w="25400">
            <a:solidFill>
              <a:srgbClr val="6F6FBC"/>
            </a:solidFill>
          </a:ln>
        </p:spPr>
        <p:txBody>
          <a:bodyPr vert="horz" wrap="square" lIns="0" tIns="124460" rIns="0" bIns="0" rtlCol="0">
            <a:spAutoFit/>
          </a:bodyPr>
          <a:lstStyle/>
          <a:p>
            <a:pPr marL="90805" marR="83185">
              <a:lnSpc>
                <a:spcPct val="100000"/>
              </a:lnSpc>
              <a:spcBef>
                <a:spcPts val="980"/>
              </a:spcBef>
              <a:tabLst>
                <a:tab pos="1322705" algn="l"/>
                <a:tab pos="1406525" algn="l"/>
                <a:tab pos="1647189" algn="l"/>
                <a:tab pos="1978025" algn="l"/>
                <a:tab pos="2390775" algn="l"/>
              </a:tabLst>
            </a:pPr>
            <a:r>
              <a:rPr sz="1400" spc="-5" dirty="0">
                <a:latin typeface="Arial"/>
                <a:cs typeface="Arial"/>
              </a:rPr>
              <a:t>По</a:t>
            </a:r>
            <a:r>
              <a:rPr sz="1400" spc="0" dirty="0">
                <a:latin typeface="Arial"/>
                <a:cs typeface="Arial"/>
              </a:rPr>
              <a:t>с</a:t>
            </a:r>
            <a:r>
              <a:rPr sz="1400" spc="10" dirty="0">
                <a:latin typeface="Arial"/>
                <a:cs typeface="Arial"/>
              </a:rPr>
              <a:t>т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spc="-5" dirty="0">
                <a:latin typeface="Arial"/>
                <a:cs typeface="Arial"/>
              </a:rPr>
              <a:t>пле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5" dirty="0">
                <a:latin typeface="Arial"/>
                <a:cs typeface="Arial"/>
              </a:rPr>
              <a:t>и</a:t>
            </a:r>
            <a:r>
              <a:rPr sz="1400" dirty="0">
                <a:latin typeface="Arial"/>
                <a:cs typeface="Arial"/>
              </a:rPr>
              <a:t>я	</a:t>
            </a:r>
            <a:r>
              <a:rPr sz="1400" spc="-40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т	</a:t>
            </a:r>
            <a:r>
              <a:rPr sz="1400" spc="-10" dirty="0">
                <a:latin typeface="Arial"/>
                <a:cs typeface="Arial"/>
              </a:rPr>
              <a:t>у</a:t>
            </a:r>
            <a:r>
              <a:rPr sz="1400" spc="-5" dirty="0">
                <a:latin typeface="Arial"/>
                <a:cs typeface="Arial"/>
              </a:rPr>
              <a:t>пл</a:t>
            </a:r>
            <a:r>
              <a:rPr sz="1400" spc="-40" dirty="0">
                <a:latin typeface="Arial"/>
                <a:cs typeface="Arial"/>
              </a:rPr>
              <a:t>а</a:t>
            </a:r>
            <a:r>
              <a:rPr sz="1400" dirty="0">
                <a:latin typeface="Arial"/>
                <a:cs typeface="Arial"/>
              </a:rPr>
              <a:t>ты	</a:t>
            </a:r>
            <a:r>
              <a:rPr sz="1400" spc="-20" dirty="0">
                <a:latin typeface="Arial"/>
                <a:cs typeface="Arial"/>
              </a:rPr>
              <a:t>д</a:t>
            </a:r>
            <a:r>
              <a:rPr sz="1400" spc="-15" dirty="0">
                <a:latin typeface="Arial"/>
                <a:cs typeface="Arial"/>
              </a:rPr>
              <a:t>р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dirty="0">
                <a:latin typeface="Arial"/>
                <a:cs typeface="Arial"/>
              </a:rPr>
              <a:t>г</a:t>
            </a:r>
            <a:r>
              <a:rPr sz="1400" spc="0" dirty="0">
                <a:latin typeface="Arial"/>
                <a:cs typeface="Arial"/>
              </a:rPr>
              <a:t>и</a:t>
            </a:r>
            <a:r>
              <a:rPr sz="1400" dirty="0">
                <a:latin typeface="Arial"/>
                <a:cs typeface="Arial"/>
              </a:rPr>
              <a:t>х  </a:t>
            </a:r>
            <a:r>
              <a:rPr sz="1400" spc="-5" dirty="0">
                <a:latin typeface="Arial"/>
                <a:cs typeface="Arial"/>
              </a:rPr>
              <a:t>пошлин </a:t>
            </a:r>
            <a:r>
              <a:rPr sz="1400" dirty="0">
                <a:latin typeface="Arial"/>
                <a:cs typeface="Arial"/>
              </a:rPr>
              <a:t>и </a:t>
            </a:r>
            <a:r>
              <a:rPr sz="1400" spc="-5" dirty="0">
                <a:latin typeface="Arial"/>
                <a:cs typeface="Arial"/>
              </a:rPr>
              <a:t>сборов, </a:t>
            </a:r>
            <a:r>
              <a:rPr sz="1400" spc="-10" dirty="0">
                <a:latin typeface="Arial"/>
                <a:cs typeface="Arial"/>
              </a:rPr>
              <a:t>установленных  </a:t>
            </a:r>
            <a:r>
              <a:rPr sz="1400" dirty="0">
                <a:latin typeface="Arial"/>
                <a:cs typeface="Arial"/>
              </a:rPr>
              <a:t>з</a:t>
            </a:r>
            <a:r>
              <a:rPr sz="1400" spc="-5" dirty="0">
                <a:latin typeface="Arial"/>
                <a:cs typeface="Arial"/>
              </a:rPr>
              <a:t>а</a:t>
            </a:r>
            <a:r>
              <a:rPr sz="1400" spc="0" dirty="0">
                <a:latin typeface="Arial"/>
                <a:cs typeface="Arial"/>
              </a:rPr>
              <a:t>к</a:t>
            </a:r>
            <a:r>
              <a:rPr sz="1400" spc="-15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40" dirty="0">
                <a:latin typeface="Arial"/>
                <a:cs typeface="Arial"/>
              </a:rPr>
              <a:t>о</a:t>
            </a:r>
            <a:r>
              <a:rPr sz="1400" spc="-5" dirty="0">
                <a:latin typeface="Arial"/>
                <a:cs typeface="Arial"/>
              </a:rPr>
              <a:t>д</a:t>
            </a:r>
            <a:r>
              <a:rPr sz="1400" spc="-50" dirty="0">
                <a:latin typeface="Arial"/>
                <a:cs typeface="Arial"/>
              </a:rPr>
              <a:t>а</a:t>
            </a:r>
            <a:r>
              <a:rPr sz="1400" spc="-20" dirty="0">
                <a:latin typeface="Arial"/>
                <a:cs typeface="Arial"/>
              </a:rPr>
              <a:t>т</a:t>
            </a:r>
            <a:r>
              <a:rPr sz="1400" spc="-50" dirty="0">
                <a:latin typeface="Arial"/>
                <a:cs typeface="Arial"/>
              </a:rPr>
              <a:t>е</a:t>
            </a:r>
            <a:r>
              <a:rPr sz="1400" spc="-5" dirty="0">
                <a:latin typeface="Arial"/>
                <a:cs typeface="Arial"/>
              </a:rPr>
              <a:t>л</a:t>
            </a:r>
            <a:r>
              <a:rPr sz="1400" spc="-15" dirty="0">
                <a:latin typeface="Arial"/>
                <a:cs typeface="Arial"/>
              </a:rPr>
              <a:t>ь</a:t>
            </a:r>
            <a:r>
              <a:rPr sz="1400" spc="-10" dirty="0">
                <a:latin typeface="Arial"/>
                <a:cs typeface="Arial"/>
              </a:rPr>
              <a:t>с</a:t>
            </a:r>
            <a:r>
              <a:rPr sz="1400" dirty="0">
                <a:latin typeface="Arial"/>
                <a:cs typeface="Arial"/>
              </a:rPr>
              <a:t>т</a:t>
            </a:r>
            <a:r>
              <a:rPr sz="1400" spc="-15" dirty="0">
                <a:latin typeface="Arial"/>
                <a:cs typeface="Arial"/>
              </a:rPr>
              <a:t>во</a:t>
            </a:r>
            <a:r>
              <a:rPr sz="1400" dirty="0">
                <a:latin typeface="Arial"/>
                <a:cs typeface="Arial"/>
              </a:rPr>
              <a:t>м	</a:t>
            </a:r>
            <a:r>
              <a:rPr sz="1400" spc="-65" dirty="0">
                <a:latin typeface="Arial"/>
                <a:cs typeface="Arial"/>
              </a:rPr>
              <a:t>Р</a:t>
            </a:r>
            <a:r>
              <a:rPr sz="1400" spc="-15" dirty="0">
                <a:latin typeface="Arial"/>
                <a:cs typeface="Arial"/>
              </a:rPr>
              <a:t>о</a:t>
            </a:r>
            <a:r>
              <a:rPr sz="1400" spc="0" dirty="0">
                <a:latin typeface="Arial"/>
                <a:cs typeface="Arial"/>
              </a:rPr>
              <a:t>сс</a:t>
            </a:r>
            <a:r>
              <a:rPr sz="1400" spc="-5" dirty="0">
                <a:latin typeface="Arial"/>
                <a:cs typeface="Arial"/>
              </a:rPr>
              <a:t>ий</a:t>
            </a:r>
            <a:r>
              <a:rPr sz="1400" spc="0" dirty="0">
                <a:latin typeface="Arial"/>
                <a:cs typeface="Arial"/>
              </a:rPr>
              <a:t>ск</a:t>
            </a:r>
            <a:r>
              <a:rPr sz="1400" spc="-5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й  </a:t>
            </a:r>
            <a:r>
              <a:rPr sz="1400" spc="-10" dirty="0">
                <a:latin typeface="Arial"/>
                <a:cs typeface="Arial"/>
              </a:rPr>
              <a:t>Федерации, </a:t>
            </a:r>
            <a:r>
              <a:rPr sz="1400" dirty="0">
                <a:latin typeface="Arial"/>
                <a:cs typeface="Arial"/>
              </a:rPr>
              <a:t>а </a:t>
            </a:r>
            <a:r>
              <a:rPr sz="1400" spc="-10" dirty="0">
                <a:latin typeface="Arial"/>
                <a:cs typeface="Arial"/>
              </a:rPr>
              <a:t>также </a:t>
            </a:r>
            <a:r>
              <a:rPr sz="1400" spc="-5" dirty="0">
                <a:latin typeface="Arial"/>
                <a:cs typeface="Arial"/>
              </a:rPr>
              <a:t>штрафов </a:t>
            </a:r>
            <a:r>
              <a:rPr sz="1400" spc="-10" dirty="0">
                <a:latin typeface="Arial"/>
                <a:cs typeface="Arial"/>
              </a:rPr>
              <a:t>за  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15" dirty="0">
                <a:latin typeface="Arial"/>
                <a:cs typeface="Arial"/>
              </a:rPr>
              <a:t>ар</a:t>
            </a:r>
            <a:r>
              <a:rPr sz="1400" spc="-20" dirty="0">
                <a:latin typeface="Arial"/>
                <a:cs typeface="Arial"/>
              </a:rPr>
              <a:t>у</a:t>
            </a:r>
            <a:r>
              <a:rPr sz="1400" dirty="0">
                <a:latin typeface="Arial"/>
                <a:cs typeface="Arial"/>
              </a:rPr>
              <a:t>ш</a:t>
            </a:r>
            <a:r>
              <a:rPr sz="1400" spc="-5" dirty="0">
                <a:latin typeface="Arial"/>
                <a:cs typeface="Arial"/>
              </a:rPr>
              <a:t>е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5" dirty="0">
                <a:latin typeface="Arial"/>
                <a:cs typeface="Arial"/>
              </a:rPr>
              <a:t>и</a:t>
            </a:r>
            <a:r>
              <a:rPr sz="1400" dirty="0">
                <a:latin typeface="Arial"/>
                <a:cs typeface="Arial"/>
              </a:rPr>
              <a:t>е		</a:t>
            </a:r>
            <a:r>
              <a:rPr sz="1400" spc="-10" dirty="0">
                <a:latin typeface="Arial"/>
                <a:cs typeface="Arial"/>
              </a:rPr>
              <a:t>з</a:t>
            </a:r>
            <a:r>
              <a:rPr sz="1400" spc="-15" dirty="0">
                <a:latin typeface="Arial"/>
                <a:cs typeface="Arial"/>
              </a:rPr>
              <a:t>а</a:t>
            </a:r>
            <a:r>
              <a:rPr sz="1400" spc="0" dirty="0">
                <a:latin typeface="Arial"/>
                <a:cs typeface="Arial"/>
              </a:rPr>
              <a:t>к</a:t>
            </a:r>
            <a:r>
              <a:rPr sz="1400" spc="-5" dirty="0">
                <a:latin typeface="Arial"/>
                <a:cs typeface="Arial"/>
              </a:rPr>
              <a:t>о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40" dirty="0">
                <a:latin typeface="Arial"/>
                <a:cs typeface="Arial"/>
              </a:rPr>
              <a:t>о</a:t>
            </a:r>
            <a:r>
              <a:rPr sz="1400" spc="-5" dirty="0">
                <a:latin typeface="Arial"/>
                <a:cs typeface="Arial"/>
              </a:rPr>
              <a:t>д</a:t>
            </a:r>
            <a:r>
              <a:rPr sz="1400" spc="-50" dirty="0">
                <a:latin typeface="Arial"/>
                <a:cs typeface="Arial"/>
              </a:rPr>
              <a:t>а</a:t>
            </a:r>
            <a:r>
              <a:rPr sz="1400" spc="-10" dirty="0">
                <a:latin typeface="Arial"/>
                <a:cs typeface="Arial"/>
              </a:rPr>
              <a:t>т</a:t>
            </a:r>
            <a:r>
              <a:rPr sz="1400" spc="-65" dirty="0">
                <a:latin typeface="Arial"/>
                <a:cs typeface="Arial"/>
              </a:rPr>
              <a:t>е</a:t>
            </a:r>
            <a:r>
              <a:rPr sz="1400" spc="-5" dirty="0">
                <a:latin typeface="Arial"/>
                <a:cs typeface="Arial"/>
              </a:rPr>
              <a:t>л</a:t>
            </a:r>
            <a:r>
              <a:rPr sz="1400" spc="-15" dirty="0">
                <a:latin typeface="Arial"/>
                <a:cs typeface="Arial"/>
              </a:rPr>
              <a:t>ь</a:t>
            </a:r>
            <a:r>
              <a:rPr sz="1400" spc="-10" dirty="0">
                <a:latin typeface="Arial"/>
                <a:cs typeface="Arial"/>
              </a:rPr>
              <a:t>с</a:t>
            </a:r>
            <a:r>
              <a:rPr sz="1400" spc="0" dirty="0">
                <a:latin typeface="Arial"/>
                <a:cs typeface="Arial"/>
              </a:rPr>
              <a:t>т</a:t>
            </a:r>
            <a:r>
              <a:rPr sz="1400" spc="-15" dirty="0">
                <a:latin typeface="Arial"/>
                <a:cs typeface="Arial"/>
              </a:rPr>
              <a:t>ва,  </a:t>
            </a:r>
            <a:r>
              <a:rPr sz="1400" spc="-5" dirty="0">
                <a:latin typeface="Arial"/>
                <a:cs typeface="Arial"/>
              </a:rPr>
              <a:t>например:</a:t>
            </a:r>
            <a:endParaRPr sz="1400" dirty="0">
              <a:latin typeface="Arial"/>
              <a:cs typeface="Arial"/>
            </a:endParaRPr>
          </a:p>
          <a:p>
            <a:pPr marL="289560" marR="108585" indent="-198120">
              <a:lnSpc>
                <a:spcPts val="1680"/>
              </a:lnSpc>
              <a:spcBef>
                <a:spcPts val="50"/>
              </a:spcBef>
              <a:buFont typeface="Wingdings"/>
              <a:buChar char=""/>
              <a:tabLst>
                <a:tab pos="279400" algn="l"/>
              </a:tabLst>
            </a:pPr>
            <a:r>
              <a:rPr sz="1400" spc="-15" dirty="0">
                <a:latin typeface="Arial"/>
                <a:cs typeface="Arial"/>
              </a:rPr>
              <a:t>доходы </a:t>
            </a:r>
            <a:r>
              <a:rPr sz="1400" spc="-20" dirty="0">
                <a:latin typeface="Arial"/>
                <a:cs typeface="Arial"/>
              </a:rPr>
              <a:t>от </a:t>
            </a:r>
            <a:r>
              <a:rPr sz="1400" spc="-10" dirty="0">
                <a:latin typeface="Arial"/>
                <a:cs typeface="Arial"/>
              </a:rPr>
              <a:t>использования  </a:t>
            </a:r>
            <a:r>
              <a:rPr sz="1400" spc="-5" dirty="0">
                <a:latin typeface="Arial"/>
                <a:cs typeface="Arial"/>
              </a:rPr>
              <a:t>имущества, </a:t>
            </a:r>
            <a:r>
              <a:rPr sz="1400" spc="-15" dirty="0">
                <a:latin typeface="Arial"/>
                <a:cs typeface="Arial"/>
              </a:rPr>
              <a:t>находящегося </a:t>
            </a:r>
            <a:r>
              <a:rPr sz="1400" dirty="0">
                <a:latin typeface="Arial"/>
                <a:cs typeface="Arial"/>
              </a:rPr>
              <a:t>в  </a:t>
            </a:r>
            <a:r>
              <a:rPr sz="1400" spc="-5" dirty="0">
                <a:latin typeface="Arial"/>
                <a:cs typeface="Arial"/>
              </a:rPr>
              <a:t>муниципальной</a:t>
            </a:r>
            <a:r>
              <a:rPr sz="1400" spc="-1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собственности;</a:t>
            </a:r>
            <a:endParaRPr sz="1400" dirty="0">
              <a:latin typeface="Arial"/>
              <a:cs typeface="Arial"/>
            </a:endParaRPr>
          </a:p>
          <a:p>
            <a:pPr marL="289560" indent="-198120">
              <a:lnSpc>
                <a:spcPts val="1625"/>
              </a:lnSpc>
              <a:buFont typeface="Wingdings"/>
              <a:buChar char=""/>
              <a:tabLst>
                <a:tab pos="279400" algn="l"/>
              </a:tabLst>
            </a:pPr>
            <a:r>
              <a:rPr sz="1400" spc="-15" dirty="0">
                <a:latin typeface="Arial"/>
                <a:cs typeface="Arial"/>
              </a:rPr>
              <a:t>доходы </a:t>
            </a:r>
            <a:r>
              <a:rPr sz="1400" spc="-20" dirty="0">
                <a:latin typeface="Arial"/>
                <a:cs typeface="Arial"/>
              </a:rPr>
              <a:t>от </a:t>
            </a:r>
            <a:r>
              <a:rPr sz="1400" dirty="0">
                <a:latin typeface="Arial"/>
                <a:cs typeface="Arial"/>
              </a:rPr>
              <a:t>оказания</a:t>
            </a:r>
            <a:r>
              <a:rPr sz="1400" spc="-2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платных</a:t>
            </a:r>
            <a:endParaRPr sz="1400" dirty="0">
              <a:latin typeface="Arial"/>
              <a:cs typeface="Arial"/>
            </a:endParaRPr>
          </a:p>
          <a:p>
            <a:pPr marL="289560" marR="371475" indent="-635">
              <a:lnSpc>
                <a:spcPct val="100000"/>
              </a:lnSpc>
            </a:pPr>
            <a:r>
              <a:rPr sz="1400" spc="-10" dirty="0">
                <a:latin typeface="Arial"/>
                <a:cs typeface="Arial"/>
              </a:rPr>
              <a:t>услуг (работ) </a:t>
            </a:r>
            <a:r>
              <a:rPr sz="1400" dirty="0">
                <a:latin typeface="Arial"/>
                <a:cs typeface="Arial"/>
              </a:rPr>
              <a:t>и </a:t>
            </a:r>
            <a:r>
              <a:rPr sz="1400" spc="-5" dirty="0">
                <a:latin typeface="Arial"/>
                <a:cs typeface="Arial"/>
              </a:rPr>
              <a:t>компенсации  </a:t>
            </a:r>
            <a:r>
              <a:rPr sz="1400" spc="-15" dirty="0">
                <a:latin typeface="Arial"/>
                <a:cs typeface="Arial"/>
              </a:rPr>
              <a:t>затрат</a:t>
            </a:r>
            <a:r>
              <a:rPr sz="1400" spc="-55" dirty="0">
                <a:latin typeface="Arial"/>
                <a:cs typeface="Arial"/>
              </a:rPr>
              <a:t> </a:t>
            </a:r>
            <a:r>
              <a:rPr sz="1400" spc="-15" dirty="0">
                <a:latin typeface="Arial"/>
                <a:cs typeface="Arial"/>
              </a:rPr>
              <a:t>государства;</a:t>
            </a:r>
            <a:endParaRPr sz="1400" dirty="0">
              <a:latin typeface="Arial"/>
              <a:cs typeface="Arial"/>
            </a:endParaRPr>
          </a:p>
          <a:p>
            <a:pPr marL="289560" marR="146050" indent="-198120">
              <a:lnSpc>
                <a:spcPts val="1680"/>
              </a:lnSpc>
              <a:spcBef>
                <a:spcPts val="50"/>
              </a:spcBef>
              <a:buFont typeface="Wingdings"/>
              <a:buChar char=""/>
              <a:tabLst>
                <a:tab pos="279400" algn="l"/>
              </a:tabLst>
            </a:pPr>
            <a:r>
              <a:rPr sz="1400" spc="-5" dirty="0">
                <a:latin typeface="Arial"/>
                <a:cs typeface="Arial"/>
              </a:rPr>
              <a:t>штрафы, санкции, </a:t>
            </a:r>
            <a:r>
              <a:rPr sz="1400" spc="-10" dirty="0">
                <a:latin typeface="Arial"/>
                <a:cs typeface="Arial"/>
              </a:rPr>
              <a:t>возмещение  </a:t>
            </a:r>
            <a:r>
              <a:rPr sz="1400" spc="-15" dirty="0">
                <a:latin typeface="Arial"/>
                <a:cs typeface="Arial"/>
              </a:rPr>
              <a:t>ущерба;</a:t>
            </a:r>
            <a:endParaRPr sz="1400" dirty="0">
              <a:latin typeface="Arial"/>
              <a:cs typeface="Arial"/>
            </a:endParaRPr>
          </a:p>
          <a:p>
            <a:pPr marL="289560" indent="-198120">
              <a:lnSpc>
                <a:spcPts val="1625"/>
              </a:lnSpc>
              <a:buFont typeface="Wingdings"/>
              <a:buChar char=""/>
              <a:tabLst>
                <a:tab pos="279400" algn="l"/>
              </a:tabLst>
            </a:pPr>
            <a:r>
              <a:rPr sz="1400" spc="-10" dirty="0">
                <a:latin typeface="Arial"/>
                <a:cs typeface="Arial"/>
              </a:rPr>
              <a:t>другие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6215075" y="2865386"/>
            <a:ext cx="2700020" cy="3397885"/>
          </a:xfrm>
          <a:custGeom>
            <a:avLst/>
            <a:gdLst/>
            <a:ahLst/>
            <a:cxnLst/>
            <a:rect l="l" t="t" r="r" b="b"/>
            <a:pathLst>
              <a:path w="2700020" h="3397885">
                <a:moveTo>
                  <a:pt x="0" y="3397478"/>
                </a:moveTo>
                <a:lnTo>
                  <a:pt x="2699994" y="3397478"/>
                </a:lnTo>
                <a:lnTo>
                  <a:pt x="2699994" y="0"/>
                </a:lnTo>
                <a:lnTo>
                  <a:pt x="0" y="0"/>
                </a:lnTo>
                <a:lnTo>
                  <a:pt x="0" y="3397478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6215075" y="2662859"/>
            <a:ext cx="2700020" cy="3600450"/>
          </a:xfrm>
          <a:custGeom>
            <a:avLst/>
            <a:gdLst/>
            <a:ahLst/>
            <a:cxnLst/>
            <a:rect l="l" t="t" r="r" b="b"/>
            <a:pathLst>
              <a:path w="2700020" h="3600450">
                <a:moveTo>
                  <a:pt x="0" y="0"/>
                </a:moveTo>
                <a:lnTo>
                  <a:pt x="2699994" y="0"/>
                </a:lnTo>
                <a:lnTo>
                  <a:pt x="2699994" y="3600005"/>
                </a:lnTo>
                <a:lnTo>
                  <a:pt x="0" y="3600005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7746707" y="2964108"/>
            <a:ext cx="10896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534670" algn="l"/>
              </a:tabLst>
            </a:pPr>
            <a:r>
              <a:rPr sz="1400" spc="-20" dirty="0">
                <a:latin typeface="Arial"/>
                <a:cs typeface="Arial"/>
              </a:rPr>
              <a:t>от	</a:t>
            </a:r>
            <a:r>
              <a:rPr sz="1400" spc="-10" dirty="0">
                <a:latin typeface="Arial"/>
                <a:cs typeface="Arial"/>
              </a:rPr>
              <a:t>других</a:t>
            </a:r>
            <a:endParaRPr sz="14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306513" y="2964108"/>
            <a:ext cx="1135380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Поступления  </a:t>
            </a:r>
            <a:r>
              <a:rPr sz="1400" spc="-15" dirty="0">
                <a:latin typeface="Arial"/>
                <a:cs typeface="Arial"/>
              </a:rPr>
              <a:t>бюджетов  </a:t>
            </a:r>
            <a:r>
              <a:rPr sz="1400" dirty="0">
                <a:latin typeface="Arial"/>
                <a:cs typeface="Arial"/>
              </a:rPr>
              <a:t>т</a:t>
            </a:r>
            <a:r>
              <a:rPr sz="1400" spc="-15" dirty="0">
                <a:latin typeface="Arial"/>
                <a:cs typeface="Arial"/>
              </a:rPr>
              <a:t>р</a:t>
            </a:r>
            <a:r>
              <a:rPr sz="1400" spc="-5" dirty="0">
                <a:latin typeface="Arial"/>
                <a:cs typeface="Arial"/>
              </a:rPr>
              <a:t>а</a:t>
            </a:r>
            <a:r>
              <a:rPr sz="1400" spc="-10" dirty="0">
                <a:latin typeface="Arial"/>
                <a:cs typeface="Arial"/>
              </a:rPr>
              <a:t>н</a:t>
            </a:r>
            <a:r>
              <a:rPr sz="1400" spc="0" dirty="0">
                <a:latin typeface="Arial"/>
                <a:cs typeface="Arial"/>
              </a:rPr>
              <a:t>с</a:t>
            </a:r>
            <a:r>
              <a:rPr sz="1400" spc="-5" dirty="0">
                <a:latin typeface="Arial"/>
                <a:cs typeface="Arial"/>
              </a:rPr>
              <a:t>фе</a:t>
            </a:r>
            <a:r>
              <a:rPr sz="1400" spc="-50" dirty="0">
                <a:latin typeface="Arial"/>
                <a:cs typeface="Arial"/>
              </a:rPr>
              <a:t>р</a:t>
            </a:r>
            <a:r>
              <a:rPr sz="1400" dirty="0">
                <a:latin typeface="Arial"/>
                <a:cs typeface="Arial"/>
              </a:rPr>
              <a:t>т</a:t>
            </a:r>
            <a:r>
              <a:rPr sz="1400" spc="-5" dirty="0">
                <a:latin typeface="Arial"/>
                <a:cs typeface="Arial"/>
              </a:rPr>
              <a:t>ы</a:t>
            </a:r>
            <a:r>
              <a:rPr sz="1400" spc="-15" dirty="0">
                <a:latin typeface="Arial"/>
                <a:cs typeface="Arial"/>
              </a:rPr>
              <a:t>)</a:t>
            </a:r>
            <a:r>
              <a:rPr sz="1400" dirty="0">
                <a:latin typeface="Arial"/>
                <a:cs typeface="Arial"/>
              </a:rPr>
              <a:t>,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473896" y="3177543"/>
            <a:ext cx="136334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4795" marR="5080" indent="-26543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(</a:t>
            </a:r>
            <a:r>
              <a:rPr sz="1400" spc="-20" dirty="0">
                <a:latin typeface="Arial"/>
                <a:cs typeface="Arial"/>
              </a:rPr>
              <a:t>м</a:t>
            </a:r>
            <a:r>
              <a:rPr sz="1400" spc="-25" dirty="0">
                <a:latin typeface="Arial"/>
                <a:cs typeface="Arial"/>
              </a:rPr>
              <a:t>е</a:t>
            </a:r>
            <a:r>
              <a:rPr sz="1400" spc="0" dirty="0">
                <a:latin typeface="Arial"/>
                <a:cs typeface="Arial"/>
              </a:rPr>
              <a:t>ж</a:t>
            </a:r>
            <a:r>
              <a:rPr sz="1400" spc="-5" dirty="0">
                <a:latin typeface="Arial"/>
                <a:cs typeface="Arial"/>
              </a:rPr>
              <a:t>б</a:t>
            </a:r>
            <a:r>
              <a:rPr sz="1400" spc="-35" dirty="0">
                <a:latin typeface="Arial"/>
                <a:cs typeface="Arial"/>
              </a:rPr>
              <a:t>ю</a:t>
            </a:r>
            <a:r>
              <a:rPr sz="1400" spc="-5" dirty="0">
                <a:latin typeface="Arial"/>
                <a:cs typeface="Arial"/>
              </a:rPr>
              <a:t>дж</a:t>
            </a:r>
            <a:r>
              <a:rPr sz="1400" spc="-50" dirty="0">
                <a:latin typeface="Arial"/>
                <a:cs typeface="Arial"/>
              </a:rPr>
              <a:t>е</a:t>
            </a:r>
            <a:r>
              <a:rPr sz="1400" spc="-10" dirty="0">
                <a:latin typeface="Arial"/>
                <a:cs typeface="Arial"/>
              </a:rPr>
              <a:t>т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5" dirty="0">
                <a:latin typeface="Arial"/>
                <a:cs typeface="Arial"/>
              </a:rPr>
              <a:t>ы</a:t>
            </a:r>
            <a:r>
              <a:rPr sz="1400" dirty="0">
                <a:latin typeface="Arial"/>
                <a:cs typeface="Arial"/>
              </a:rPr>
              <a:t>е  </a:t>
            </a:r>
            <a:r>
              <a:rPr sz="1400" spc="-15" dirty="0">
                <a:latin typeface="Arial"/>
                <a:cs typeface="Arial"/>
              </a:rPr>
              <a:t>о</a:t>
            </a:r>
            <a:r>
              <a:rPr sz="1400" spc="-5" dirty="0">
                <a:latin typeface="Arial"/>
                <a:cs typeface="Arial"/>
              </a:rPr>
              <a:t>р</a:t>
            </a:r>
            <a:r>
              <a:rPr sz="1400" spc="-35" dirty="0">
                <a:latin typeface="Arial"/>
                <a:cs typeface="Arial"/>
              </a:rPr>
              <a:t>г</a:t>
            </a:r>
            <a:r>
              <a:rPr sz="1400" spc="-5" dirty="0">
                <a:latin typeface="Arial"/>
                <a:cs typeface="Arial"/>
              </a:rPr>
              <a:t>а</a:t>
            </a:r>
            <a:r>
              <a:rPr sz="1400" dirty="0">
                <a:latin typeface="Arial"/>
                <a:cs typeface="Arial"/>
              </a:rPr>
              <a:t>н</a:t>
            </a:r>
            <a:r>
              <a:rPr sz="1400" spc="-5" dirty="0">
                <a:latin typeface="Arial"/>
                <a:cs typeface="Arial"/>
              </a:rPr>
              <a:t>и</a:t>
            </a:r>
            <a:r>
              <a:rPr sz="1400" spc="-10" dirty="0">
                <a:latin typeface="Arial"/>
                <a:cs typeface="Arial"/>
              </a:rPr>
              <a:t>з</a:t>
            </a:r>
            <a:r>
              <a:rPr sz="1400" spc="-5" dirty="0">
                <a:latin typeface="Arial"/>
                <a:cs typeface="Arial"/>
              </a:rPr>
              <a:t>аций</a:t>
            </a:r>
            <a:r>
              <a:rPr sz="1400" dirty="0">
                <a:latin typeface="Arial"/>
                <a:cs typeface="Arial"/>
              </a:rPr>
              <a:t>,</a:t>
            </a:r>
            <a:endParaRPr sz="14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306692" y="3604412"/>
            <a:ext cx="2527935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Arial"/>
                <a:cs typeface="Arial"/>
              </a:rPr>
              <a:t>граждан (кроме </a:t>
            </a:r>
            <a:r>
              <a:rPr sz="1400" spc="-10" dirty="0">
                <a:latin typeface="Arial"/>
                <a:cs typeface="Arial"/>
              </a:rPr>
              <a:t>налоговых </a:t>
            </a:r>
            <a:r>
              <a:rPr sz="1400" dirty="0">
                <a:latin typeface="Arial"/>
                <a:cs typeface="Arial"/>
              </a:rPr>
              <a:t>и  </a:t>
            </a:r>
            <a:r>
              <a:rPr sz="1400" spc="-5" dirty="0">
                <a:latin typeface="Arial"/>
                <a:cs typeface="Arial"/>
              </a:rPr>
              <a:t>неналоговых</a:t>
            </a:r>
            <a:r>
              <a:rPr sz="1400" spc="-30" dirty="0">
                <a:latin typeface="Arial"/>
                <a:cs typeface="Arial"/>
              </a:rPr>
              <a:t> </a:t>
            </a:r>
            <a:r>
              <a:rPr sz="1400" spc="-15" dirty="0">
                <a:latin typeface="Arial"/>
                <a:cs typeface="Arial"/>
              </a:rPr>
              <a:t>доходов)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214287" y="2234819"/>
            <a:ext cx="2700655" cy="613410"/>
          </a:xfrm>
          <a:custGeom>
            <a:avLst/>
            <a:gdLst/>
            <a:ahLst/>
            <a:cxnLst/>
            <a:rect l="l" t="t" r="r" b="b"/>
            <a:pathLst>
              <a:path w="2700655" h="613410">
                <a:moveTo>
                  <a:pt x="0" y="0"/>
                </a:moveTo>
                <a:lnTo>
                  <a:pt x="2700566" y="0"/>
                </a:lnTo>
                <a:lnTo>
                  <a:pt x="2700566" y="612952"/>
                </a:lnTo>
                <a:lnTo>
                  <a:pt x="0" y="612952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14287" y="2234819"/>
            <a:ext cx="2700655" cy="613410"/>
          </a:xfrm>
          <a:custGeom>
            <a:avLst/>
            <a:gdLst/>
            <a:ahLst/>
            <a:cxnLst/>
            <a:rect l="l" t="t" r="r" b="b"/>
            <a:pathLst>
              <a:path w="2700655" h="613410">
                <a:moveTo>
                  <a:pt x="0" y="0"/>
                </a:moveTo>
                <a:lnTo>
                  <a:pt x="2700566" y="0"/>
                </a:lnTo>
                <a:lnTo>
                  <a:pt x="2700566" y="612952"/>
                </a:lnTo>
                <a:lnTo>
                  <a:pt x="0" y="612952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96561" y="2248171"/>
            <a:ext cx="15360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7015" marR="5080" indent="-23495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Arial"/>
                <a:cs typeface="Arial"/>
              </a:rPr>
              <a:t>Н</a:t>
            </a:r>
            <a:r>
              <a:rPr sz="1800" b="1" spc="-30" dirty="0">
                <a:latin typeface="Arial"/>
                <a:cs typeface="Arial"/>
              </a:rPr>
              <a:t>А</a:t>
            </a:r>
            <a:r>
              <a:rPr sz="1800" b="1" spc="-5" dirty="0">
                <a:latin typeface="Arial"/>
                <a:cs typeface="Arial"/>
              </a:rPr>
              <a:t>Л</a:t>
            </a:r>
            <a:r>
              <a:rPr sz="1800" b="1" dirty="0">
                <a:latin typeface="Arial"/>
                <a:cs typeface="Arial"/>
              </a:rPr>
              <a:t>О</a:t>
            </a:r>
            <a:r>
              <a:rPr sz="1800" b="1" spc="-25" dirty="0">
                <a:latin typeface="Arial"/>
                <a:cs typeface="Arial"/>
              </a:rPr>
              <a:t>Г</a:t>
            </a:r>
            <a:r>
              <a:rPr sz="1800" b="1" dirty="0">
                <a:latin typeface="Arial"/>
                <a:cs typeface="Arial"/>
              </a:rPr>
              <a:t>О</a:t>
            </a:r>
            <a:r>
              <a:rPr sz="1800" b="1" spc="-5" dirty="0">
                <a:latin typeface="Arial"/>
                <a:cs typeface="Arial"/>
              </a:rPr>
              <a:t>В</a:t>
            </a:r>
            <a:r>
              <a:rPr sz="1800" b="1" dirty="0">
                <a:latin typeface="Arial"/>
                <a:cs typeface="Arial"/>
              </a:rPr>
              <a:t>ЫЕ  </a:t>
            </a:r>
            <a:r>
              <a:rPr sz="1800" b="1" spc="-25" dirty="0">
                <a:latin typeface="Arial"/>
                <a:cs typeface="Arial"/>
              </a:rPr>
              <a:t>ДОХОДЫ</a:t>
            </a:r>
            <a:endParaRPr sz="18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3060001" y="2250452"/>
            <a:ext cx="3024505" cy="613410"/>
          </a:xfrm>
          <a:prstGeom prst="rect">
            <a:avLst/>
          </a:prstGeom>
          <a:solidFill>
            <a:schemeClr val="bg2">
              <a:lumMod val="75000"/>
            </a:schemeClr>
          </a:solidFill>
          <a:ln w="26187">
            <a:solidFill>
              <a:srgbClr val="6F6FBC"/>
            </a:solidFill>
          </a:ln>
        </p:spPr>
        <p:txBody>
          <a:bodyPr vert="horz" wrap="square" lIns="0" tIns="26034" rIns="0" bIns="0" rtlCol="0">
            <a:spAutoFit/>
          </a:bodyPr>
          <a:lstStyle/>
          <a:p>
            <a:pPr marL="991235" marR="589915" indent="-393700">
              <a:lnSpc>
                <a:spcPct val="100000"/>
              </a:lnSpc>
              <a:spcBef>
                <a:spcPts val="204"/>
              </a:spcBef>
            </a:pPr>
            <a:r>
              <a:rPr sz="1800" b="1" spc="-5" dirty="0">
                <a:latin typeface="Arial"/>
                <a:cs typeface="Arial"/>
              </a:rPr>
              <a:t>НЕН</a:t>
            </a:r>
            <a:r>
              <a:rPr sz="1800" b="1" spc="-30" dirty="0">
                <a:latin typeface="Arial"/>
                <a:cs typeface="Arial"/>
              </a:rPr>
              <a:t>А</a:t>
            </a:r>
            <a:r>
              <a:rPr sz="1800" b="1" spc="-5" dirty="0">
                <a:latin typeface="Arial"/>
                <a:cs typeface="Arial"/>
              </a:rPr>
              <a:t>Л</a:t>
            </a:r>
            <a:r>
              <a:rPr sz="1800" b="1" dirty="0">
                <a:latin typeface="Arial"/>
                <a:cs typeface="Arial"/>
              </a:rPr>
              <a:t>О</a:t>
            </a:r>
            <a:r>
              <a:rPr sz="1800" b="1" spc="-25" dirty="0">
                <a:latin typeface="Arial"/>
                <a:cs typeface="Arial"/>
              </a:rPr>
              <a:t>Г</a:t>
            </a:r>
            <a:r>
              <a:rPr sz="1800" b="1" dirty="0">
                <a:latin typeface="Arial"/>
                <a:cs typeface="Arial"/>
              </a:rPr>
              <a:t>О</a:t>
            </a:r>
            <a:r>
              <a:rPr sz="1800" b="1" spc="-5" dirty="0">
                <a:latin typeface="Arial"/>
                <a:cs typeface="Arial"/>
              </a:rPr>
              <a:t>В</a:t>
            </a:r>
            <a:r>
              <a:rPr sz="1800" b="1" dirty="0">
                <a:latin typeface="Arial"/>
                <a:cs typeface="Arial"/>
              </a:rPr>
              <a:t>ЫЕ  </a:t>
            </a:r>
            <a:r>
              <a:rPr sz="1800" b="1" spc="-25" dirty="0">
                <a:latin typeface="Arial"/>
                <a:cs typeface="Arial"/>
              </a:rPr>
              <a:t>ДОХОДЫ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6215075" y="2253386"/>
            <a:ext cx="2700020" cy="612140"/>
          </a:xfrm>
          <a:custGeom>
            <a:avLst/>
            <a:gdLst/>
            <a:ahLst/>
            <a:cxnLst/>
            <a:rect l="l" t="t" r="r" b="b"/>
            <a:pathLst>
              <a:path w="2700020" h="612139">
                <a:moveTo>
                  <a:pt x="0" y="0"/>
                </a:moveTo>
                <a:lnTo>
                  <a:pt x="2699994" y="0"/>
                </a:lnTo>
                <a:lnTo>
                  <a:pt x="2699994" y="612000"/>
                </a:lnTo>
                <a:lnTo>
                  <a:pt x="0" y="612000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215075" y="2253386"/>
            <a:ext cx="2700020" cy="612140"/>
          </a:xfrm>
          <a:custGeom>
            <a:avLst/>
            <a:gdLst/>
            <a:ahLst/>
            <a:cxnLst/>
            <a:rect l="l" t="t" r="r" b="b"/>
            <a:pathLst>
              <a:path w="2700020" h="612139">
                <a:moveTo>
                  <a:pt x="0" y="0"/>
                </a:moveTo>
                <a:lnTo>
                  <a:pt x="2699994" y="0"/>
                </a:lnTo>
                <a:lnTo>
                  <a:pt x="2699994" y="612000"/>
                </a:lnTo>
                <a:lnTo>
                  <a:pt x="0" y="612000"/>
                </a:lnTo>
                <a:lnTo>
                  <a:pt x="0" y="0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215075" y="2253386"/>
            <a:ext cx="2700020" cy="612140"/>
          </a:xfrm>
          <a:prstGeom prst="rect">
            <a:avLst/>
          </a:prstGeom>
          <a:solidFill>
            <a:srgbClr val="92D050"/>
          </a:solidFill>
          <a:ln w="25400">
            <a:solidFill>
              <a:srgbClr val="6F6FBC"/>
            </a:solidFill>
          </a:ln>
        </p:spPr>
        <p:txBody>
          <a:bodyPr vert="horz" wrap="square" lIns="0" tIns="25400" rIns="0" bIns="0" rtlCol="0">
            <a:spAutoFit/>
          </a:bodyPr>
          <a:lstStyle/>
          <a:p>
            <a:pPr marL="472440" marR="277495" indent="-189230">
              <a:lnSpc>
                <a:spcPct val="100000"/>
              </a:lnSpc>
              <a:spcBef>
                <a:spcPts val="200"/>
              </a:spcBef>
            </a:pPr>
            <a:r>
              <a:rPr sz="1800" b="1" dirty="0">
                <a:latin typeface="Arial"/>
                <a:cs typeface="Arial"/>
              </a:rPr>
              <a:t>БЕЗ</a:t>
            </a:r>
            <a:r>
              <a:rPr sz="1800" b="1" spc="-55" dirty="0">
                <a:latin typeface="Arial"/>
                <a:cs typeface="Arial"/>
              </a:rPr>
              <a:t>В</a:t>
            </a:r>
            <a:r>
              <a:rPr sz="1800" b="1" dirty="0">
                <a:latin typeface="Arial"/>
                <a:cs typeface="Arial"/>
              </a:rPr>
              <a:t>ОЗ</a:t>
            </a:r>
            <a:r>
              <a:rPr sz="1800" b="1" spc="-5" dirty="0">
                <a:latin typeface="Arial"/>
                <a:cs typeface="Arial"/>
              </a:rPr>
              <a:t>МЕ</a:t>
            </a:r>
            <a:r>
              <a:rPr sz="1800" b="1" dirty="0">
                <a:latin typeface="Arial"/>
                <a:cs typeface="Arial"/>
              </a:rPr>
              <a:t>ЗД</a:t>
            </a:r>
            <a:r>
              <a:rPr sz="1800" b="1" spc="-5" dirty="0">
                <a:latin typeface="Arial"/>
                <a:cs typeface="Arial"/>
              </a:rPr>
              <a:t>Н</a:t>
            </a:r>
            <a:r>
              <a:rPr sz="1800" b="1" dirty="0">
                <a:latin typeface="Arial"/>
                <a:cs typeface="Arial"/>
              </a:rPr>
              <a:t>ЫЕ  </a:t>
            </a:r>
            <a:r>
              <a:rPr sz="1800" b="1" spc="-10" dirty="0">
                <a:latin typeface="Arial"/>
                <a:cs typeface="Arial"/>
              </a:rPr>
              <a:t>ПОСТУПЛЕНИЯ</a:t>
            </a:r>
            <a:endParaRPr sz="1800">
              <a:latin typeface="Arial"/>
              <a:cs typeface="Arial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1428728" y="2018987"/>
            <a:ext cx="6287135" cy="1905"/>
          </a:xfrm>
          <a:custGeom>
            <a:avLst/>
            <a:gdLst/>
            <a:ahLst/>
            <a:cxnLst/>
            <a:rect l="l" t="t" r="r" b="b"/>
            <a:pathLst>
              <a:path w="6287134" h="1905">
                <a:moveTo>
                  <a:pt x="0" y="0"/>
                </a:moveTo>
                <a:lnTo>
                  <a:pt x="6286538" y="1587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445171" y="2020420"/>
            <a:ext cx="635" cy="186690"/>
          </a:xfrm>
          <a:custGeom>
            <a:avLst/>
            <a:gdLst/>
            <a:ahLst/>
            <a:cxnLst/>
            <a:rect l="l" t="t" r="r" b="b"/>
            <a:pathLst>
              <a:path w="634" h="186689">
                <a:moveTo>
                  <a:pt x="171" y="-14287"/>
                </a:moveTo>
                <a:lnTo>
                  <a:pt x="171" y="200583"/>
                </a:lnTo>
              </a:path>
            </a:pathLst>
          </a:custGeom>
          <a:ln w="2891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395314" y="2120902"/>
            <a:ext cx="100330" cy="86360"/>
          </a:xfrm>
          <a:custGeom>
            <a:avLst/>
            <a:gdLst/>
            <a:ahLst/>
            <a:cxnLst/>
            <a:rect l="l" t="t" r="r" b="b"/>
            <a:pathLst>
              <a:path w="100330" h="86360">
                <a:moveTo>
                  <a:pt x="0" y="0"/>
                </a:moveTo>
                <a:lnTo>
                  <a:pt x="49847" y="85813"/>
                </a:lnTo>
                <a:lnTo>
                  <a:pt x="100012" y="177"/>
                </a:lnTo>
              </a:path>
            </a:pathLst>
          </a:custGeom>
          <a:ln w="2857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702002" y="2018987"/>
            <a:ext cx="1905" cy="186055"/>
          </a:xfrm>
          <a:custGeom>
            <a:avLst/>
            <a:gdLst/>
            <a:ahLst/>
            <a:cxnLst/>
            <a:rect l="l" t="t" r="r" b="b"/>
            <a:pathLst>
              <a:path w="1904" h="186055">
                <a:moveTo>
                  <a:pt x="692" y="-14287"/>
                </a:moveTo>
                <a:lnTo>
                  <a:pt x="692" y="200317"/>
                </a:lnTo>
              </a:path>
            </a:pathLst>
          </a:custGeom>
          <a:ln w="299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7652640" y="2118913"/>
            <a:ext cx="100330" cy="86360"/>
          </a:xfrm>
          <a:custGeom>
            <a:avLst/>
            <a:gdLst/>
            <a:ahLst/>
            <a:cxnLst/>
            <a:rect l="l" t="t" r="r" b="b"/>
            <a:pathLst>
              <a:path w="100329" h="86360">
                <a:moveTo>
                  <a:pt x="100012" y="749"/>
                </a:moveTo>
                <a:lnTo>
                  <a:pt x="49364" y="86093"/>
                </a:lnTo>
                <a:lnTo>
                  <a:pt x="0" y="0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4582521" y="2018987"/>
            <a:ext cx="1905" cy="186055"/>
          </a:xfrm>
          <a:custGeom>
            <a:avLst/>
            <a:gdLst/>
            <a:ahLst/>
            <a:cxnLst/>
            <a:rect l="l" t="t" r="r" b="b"/>
            <a:pathLst>
              <a:path w="1904" h="186055">
                <a:moveTo>
                  <a:pt x="692" y="-14287"/>
                </a:moveTo>
                <a:lnTo>
                  <a:pt x="692" y="200317"/>
                </a:lnTo>
              </a:path>
            </a:pathLst>
          </a:custGeom>
          <a:ln w="29959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533160" y="2118913"/>
            <a:ext cx="100330" cy="86360"/>
          </a:xfrm>
          <a:custGeom>
            <a:avLst/>
            <a:gdLst/>
            <a:ahLst/>
            <a:cxnLst/>
            <a:rect l="l" t="t" r="r" b="b"/>
            <a:pathLst>
              <a:path w="100329" h="86360">
                <a:moveTo>
                  <a:pt x="100012" y="749"/>
                </a:moveTo>
                <a:lnTo>
                  <a:pt x="49364" y="86093"/>
                </a:lnTo>
                <a:lnTo>
                  <a:pt x="0" y="0"/>
                </a:lnTo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301279" y="1457184"/>
            <a:ext cx="53911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Bookman Old Style"/>
                <a:cs typeface="Bookman Old Style"/>
              </a:rPr>
              <a:t>Бюджет</a:t>
            </a:r>
            <a:endParaRPr sz="900">
              <a:latin typeface="Bookman Old Style"/>
              <a:cs typeface="Bookman Old Sty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41278" y="149291"/>
            <a:ext cx="7178675" cy="975994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7015607" y="0"/>
                </a:moveTo>
                <a:lnTo>
                  <a:pt x="162572" y="0"/>
                </a:lnTo>
                <a:lnTo>
                  <a:pt x="119353" y="5807"/>
                </a:lnTo>
                <a:lnTo>
                  <a:pt x="80517" y="22195"/>
                </a:lnTo>
                <a:lnTo>
                  <a:pt x="47615" y="47615"/>
                </a:lnTo>
                <a:lnTo>
                  <a:pt x="22195" y="80518"/>
                </a:lnTo>
                <a:lnTo>
                  <a:pt x="5807" y="119353"/>
                </a:lnTo>
                <a:lnTo>
                  <a:pt x="0" y="162572"/>
                </a:lnTo>
                <a:lnTo>
                  <a:pt x="0" y="812825"/>
                </a:lnTo>
                <a:lnTo>
                  <a:pt x="5807" y="856039"/>
                </a:lnTo>
                <a:lnTo>
                  <a:pt x="22195" y="894871"/>
                </a:lnTo>
                <a:lnTo>
                  <a:pt x="47615" y="927771"/>
                </a:lnTo>
                <a:lnTo>
                  <a:pt x="80518" y="953190"/>
                </a:lnTo>
                <a:lnTo>
                  <a:pt x="119353" y="969578"/>
                </a:lnTo>
                <a:lnTo>
                  <a:pt x="162572" y="975385"/>
                </a:lnTo>
                <a:lnTo>
                  <a:pt x="7015607" y="975385"/>
                </a:lnTo>
                <a:lnTo>
                  <a:pt x="7058826" y="969578"/>
                </a:lnTo>
                <a:lnTo>
                  <a:pt x="7097661" y="953190"/>
                </a:lnTo>
                <a:lnTo>
                  <a:pt x="7130564" y="927771"/>
                </a:lnTo>
                <a:lnTo>
                  <a:pt x="7155984" y="894871"/>
                </a:lnTo>
                <a:lnTo>
                  <a:pt x="7172372" y="856039"/>
                </a:lnTo>
                <a:lnTo>
                  <a:pt x="7178179" y="812825"/>
                </a:lnTo>
                <a:lnTo>
                  <a:pt x="7178179" y="162572"/>
                </a:lnTo>
                <a:lnTo>
                  <a:pt x="7172372" y="119353"/>
                </a:lnTo>
                <a:lnTo>
                  <a:pt x="7155984" y="80518"/>
                </a:lnTo>
                <a:lnTo>
                  <a:pt x="7130564" y="47615"/>
                </a:lnTo>
                <a:lnTo>
                  <a:pt x="7097661" y="22195"/>
                </a:lnTo>
                <a:lnTo>
                  <a:pt x="7058826" y="5807"/>
                </a:lnTo>
                <a:lnTo>
                  <a:pt x="7015607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41278" y="149291"/>
            <a:ext cx="7178675" cy="975994"/>
          </a:xfrm>
          <a:custGeom>
            <a:avLst/>
            <a:gdLst/>
            <a:ahLst/>
            <a:cxnLst/>
            <a:rect l="l" t="t" r="r" b="b"/>
            <a:pathLst>
              <a:path w="7178675" h="975994">
                <a:moveTo>
                  <a:pt x="0" y="162572"/>
                </a:moveTo>
                <a:lnTo>
                  <a:pt x="5807" y="119353"/>
                </a:lnTo>
                <a:lnTo>
                  <a:pt x="22195" y="80518"/>
                </a:lnTo>
                <a:lnTo>
                  <a:pt x="47615" y="47615"/>
                </a:lnTo>
                <a:lnTo>
                  <a:pt x="80518" y="22195"/>
                </a:lnTo>
                <a:lnTo>
                  <a:pt x="119353" y="5807"/>
                </a:lnTo>
                <a:lnTo>
                  <a:pt x="162572" y="0"/>
                </a:lnTo>
                <a:lnTo>
                  <a:pt x="7015607" y="0"/>
                </a:lnTo>
                <a:lnTo>
                  <a:pt x="7058826" y="5807"/>
                </a:lnTo>
                <a:lnTo>
                  <a:pt x="7097661" y="22195"/>
                </a:lnTo>
                <a:lnTo>
                  <a:pt x="7130564" y="47615"/>
                </a:lnTo>
                <a:lnTo>
                  <a:pt x="7155984" y="80518"/>
                </a:lnTo>
                <a:lnTo>
                  <a:pt x="7172372" y="119353"/>
                </a:lnTo>
                <a:lnTo>
                  <a:pt x="7178179" y="162572"/>
                </a:lnTo>
                <a:lnTo>
                  <a:pt x="7178179" y="812825"/>
                </a:lnTo>
                <a:lnTo>
                  <a:pt x="7172372" y="856039"/>
                </a:lnTo>
                <a:lnTo>
                  <a:pt x="7155984" y="894871"/>
                </a:lnTo>
                <a:lnTo>
                  <a:pt x="7130564" y="927771"/>
                </a:lnTo>
                <a:lnTo>
                  <a:pt x="7097661" y="953190"/>
                </a:lnTo>
                <a:lnTo>
                  <a:pt x="7058826" y="969578"/>
                </a:lnTo>
                <a:lnTo>
                  <a:pt x="7015607" y="975385"/>
                </a:lnTo>
                <a:lnTo>
                  <a:pt x="162572" y="975385"/>
                </a:lnTo>
                <a:lnTo>
                  <a:pt x="119353" y="969578"/>
                </a:lnTo>
                <a:lnTo>
                  <a:pt x="80518" y="953190"/>
                </a:lnTo>
                <a:lnTo>
                  <a:pt x="47615" y="927771"/>
                </a:lnTo>
                <a:lnTo>
                  <a:pt x="22195" y="894871"/>
                </a:lnTo>
                <a:lnTo>
                  <a:pt x="5807" y="856039"/>
                </a:lnTo>
                <a:lnTo>
                  <a:pt x="0" y="812825"/>
                </a:lnTo>
                <a:lnTo>
                  <a:pt x="0" y="162572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7762753" cy="99060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КОНТАКТНАЯ ИНФОРМАЦИЯ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14" name="object 14"/>
          <p:cNvSpPr txBox="1">
            <a:spLocks noGrp="1"/>
          </p:cNvSpPr>
          <p:nvPr>
            <p:ph type="body" idx="1"/>
          </p:nvPr>
        </p:nvSpPr>
        <p:spPr>
          <a:xfrm>
            <a:off x="421759" y="1298779"/>
            <a:ext cx="8299450" cy="22159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Презентация «Бюджет для граждан» к решению Совета Китовского сельского поселения « О бюджете Китовского  сельского поселения на </a:t>
            </a:r>
            <a:r>
              <a:rPr lang="ru-RU" dirty="0" smtClean="0">
                <a:solidFill>
                  <a:schemeClr val="tx1"/>
                </a:solidFill>
              </a:rPr>
              <a:t>2019 </a:t>
            </a:r>
            <a:r>
              <a:rPr lang="ru-RU" dirty="0" smtClean="0">
                <a:solidFill>
                  <a:schemeClr val="tx1"/>
                </a:solidFill>
              </a:rPr>
              <a:t>год и на плановый период </a:t>
            </a:r>
            <a:r>
              <a:rPr lang="ru-RU" dirty="0" smtClean="0">
                <a:solidFill>
                  <a:schemeClr val="tx1"/>
                </a:solidFill>
              </a:rPr>
              <a:t>2020 </a:t>
            </a:r>
            <a:r>
              <a:rPr lang="ru-RU" dirty="0" smtClean="0">
                <a:solidFill>
                  <a:schemeClr val="tx1"/>
                </a:solidFill>
              </a:rPr>
              <a:t>и  </a:t>
            </a:r>
            <a:r>
              <a:rPr lang="ru-RU" dirty="0" smtClean="0">
                <a:solidFill>
                  <a:schemeClr val="tx1"/>
                </a:solidFill>
              </a:rPr>
              <a:t>2021 </a:t>
            </a:r>
            <a:r>
              <a:rPr lang="ru-RU" dirty="0" smtClean="0">
                <a:solidFill>
                  <a:schemeClr val="tx1"/>
                </a:solidFill>
              </a:rPr>
              <a:t>годов» подготовлена Администрацией Китовского сельского  поселения Шуйского муниципального района Ивановской области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Мы надеемся, что представленная информация оказалась для Вас полезной  и интересной.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3400" y="3657600"/>
            <a:ext cx="487680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25" dirty="0" smtClean="0">
                <a:latin typeface="Arial"/>
                <a:cs typeface="Arial"/>
              </a:rPr>
              <a:t>Информацию  вы  можете  получить  по: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310599" y="3493339"/>
            <a:ext cx="34093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49095" algn="l"/>
              </a:tabLst>
            </a:pPr>
            <a:r>
              <a:rPr sz="1800" spc="-5" dirty="0">
                <a:latin typeface="Arial"/>
                <a:cs typeface="Arial"/>
              </a:rPr>
              <a:t>	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21911" y="4038600"/>
            <a:ext cx="7919084" cy="25135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9720" algn="l"/>
              </a:tabLst>
            </a:pPr>
            <a:r>
              <a:rPr sz="1800" spc="-5" dirty="0">
                <a:latin typeface="Arial"/>
                <a:cs typeface="Arial"/>
              </a:rPr>
              <a:t>по </a:t>
            </a:r>
            <a:r>
              <a:rPr sz="1800" spc="-20" dirty="0">
                <a:latin typeface="Arial"/>
                <a:cs typeface="Arial"/>
              </a:rPr>
              <a:t>телефону: </a:t>
            </a:r>
            <a:r>
              <a:rPr sz="1800" spc="-10" dirty="0" smtClean="0">
                <a:latin typeface="Arial"/>
                <a:cs typeface="Arial"/>
              </a:rPr>
              <a:t>8(</a:t>
            </a:r>
            <a:r>
              <a:rPr lang="ru-RU" sz="1800" spc="-10" dirty="0" smtClean="0">
                <a:latin typeface="Arial"/>
                <a:cs typeface="Arial"/>
              </a:rPr>
              <a:t>49351</a:t>
            </a:r>
            <a:r>
              <a:rPr sz="1800" spc="-10" dirty="0" smtClean="0">
                <a:latin typeface="Arial"/>
                <a:cs typeface="Arial"/>
              </a:rPr>
              <a:t>)</a:t>
            </a:r>
            <a:r>
              <a:rPr lang="ru-RU" sz="1800" spc="-10" dirty="0" smtClean="0">
                <a:latin typeface="Arial"/>
                <a:cs typeface="Arial"/>
              </a:rPr>
              <a:t>35189</a:t>
            </a:r>
            <a:r>
              <a:rPr sz="1800" spc="-10" dirty="0" smtClean="0">
                <a:latin typeface="Arial"/>
                <a:cs typeface="Arial"/>
              </a:rPr>
              <a:t> </a:t>
            </a:r>
            <a:r>
              <a:rPr sz="1800" dirty="0" err="1">
                <a:latin typeface="Arial"/>
                <a:cs typeface="Arial"/>
              </a:rPr>
              <a:t>или</a:t>
            </a:r>
            <a:r>
              <a:rPr sz="1800" spc="75" dirty="0">
                <a:latin typeface="Arial"/>
                <a:cs typeface="Arial"/>
              </a:rPr>
              <a:t> </a:t>
            </a:r>
            <a:r>
              <a:rPr sz="1800" spc="-10" dirty="0" smtClean="0">
                <a:latin typeface="Arial"/>
                <a:cs typeface="Arial"/>
              </a:rPr>
              <a:t>8(</a:t>
            </a:r>
            <a:r>
              <a:rPr lang="ru-RU" sz="1800" spc="-10" dirty="0" smtClean="0">
                <a:latin typeface="Arial"/>
                <a:cs typeface="Arial"/>
              </a:rPr>
              <a:t>49351</a:t>
            </a:r>
            <a:r>
              <a:rPr sz="1800" spc="-10" dirty="0" smtClean="0">
                <a:latin typeface="Arial"/>
                <a:cs typeface="Arial"/>
              </a:rPr>
              <a:t>)</a:t>
            </a:r>
            <a:r>
              <a:rPr lang="ru-RU" sz="1800" spc="-10" dirty="0" smtClean="0">
                <a:latin typeface="Arial"/>
                <a:cs typeface="Arial"/>
              </a:rPr>
              <a:t>35186</a:t>
            </a:r>
            <a:endParaRPr sz="1800" dirty="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"/>
              <a:tabLst>
                <a:tab pos="299720" algn="l"/>
              </a:tabLst>
            </a:pPr>
            <a:r>
              <a:rPr sz="1800" spc="-5" dirty="0">
                <a:latin typeface="Arial"/>
                <a:cs typeface="Arial"/>
              </a:rPr>
              <a:t>по факсу: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spc="-10" dirty="0" smtClean="0">
                <a:latin typeface="Arial"/>
                <a:cs typeface="Arial"/>
              </a:rPr>
              <a:t>8(</a:t>
            </a:r>
            <a:r>
              <a:rPr lang="ru-RU" sz="1800" spc="-10" dirty="0" smtClean="0">
                <a:latin typeface="Arial"/>
                <a:cs typeface="Arial"/>
              </a:rPr>
              <a:t>49351</a:t>
            </a:r>
            <a:r>
              <a:rPr sz="1800" spc="-10" dirty="0" smtClean="0">
                <a:latin typeface="Arial"/>
                <a:cs typeface="Arial"/>
              </a:rPr>
              <a:t>)</a:t>
            </a:r>
            <a:r>
              <a:rPr lang="ru-RU" sz="1800" spc="-10" dirty="0" smtClean="0">
                <a:latin typeface="Arial"/>
                <a:cs typeface="Arial"/>
              </a:rPr>
              <a:t>35189</a:t>
            </a:r>
            <a:endParaRPr sz="1800" dirty="0">
              <a:latin typeface="Arial"/>
              <a:cs typeface="Arial"/>
            </a:endParaRPr>
          </a:p>
          <a:p>
            <a:pPr marL="299085" marR="5080" indent="-286385">
              <a:lnSpc>
                <a:spcPct val="100000"/>
              </a:lnSpc>
              <a:buFont typeface="Wingdings"/>
              <a:buChar char=""/>
              <a:tabLst>
                <a:tab pos="299720" algn="l"/>
              </a:tabLst>
            </a:pPr>
            <a:r>
              <a:rPr sz="1800" spc="-5" dirty="0">
                <a:latin typeface="Arial"/>
                <a:cs typeface="Arial"/>
              </a:rPr>
              <a:t>письмом по </a:t>
            </a:r>
            <a:r>
              <a:rPr sz="1800" spc="-15" dirty="0">
                <a:latin typeface="Arial"/>
                <a:cs typeface="Arial"/>
              </a:rPr>
              <a:t>почте: </a:t>
            </a:r>
            <a:r>
              <a:rPr lang="ru-RU" sz="1800" spc="-10" dirty="0" smtClean="0">
                <a:latin typeface="Arial"/>
                <a:cs typeface="Arial"/>
              </a:rPr>
              <a:t>155927</a:t>
            </a:r>
            <a:r>
              <a:rPr sz="1800" spc="-10" dirty="0" smtClean="0">
                <a:latin typeface="Arial"/>
                <a:cs typeface="Arial"/>
              </a:rPr>
              <a:t>, </a:t>
            </a:r>
            <a:r>
              <a:rPr lang="ru-RU" sz="1800" spc="-5" dirty="0" smtClean="0">
                <a:latin typeface="Arial"/>
                <a:cs typeface="Arial"/>
              </a:rPr>
              <a:t>Ивановская область</a:t>
            </a:r>
            <a:r>
              <a:rPr sz="1800" spc="-5" dirty="0" smtClean="0">
                <a:latin typeface="Arial"/>
                <a:cs typeface="Arial"/>
              </a:rPr>
              <a:t>, </a:t>
            </a:r>
            <a:r>
              <a:rPr lang="ru-RU" sz="1800" dirty="0" smtClean="0">
                <a:latin typeface="Arial"/>
                <a:cs typeface="Arial"/>
              </a:rPr>
              <a:t>Шуйский </a:t>
            </a:r>
            <a:r>
              <a:rPr sz="1800" dirty="0" smtClean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район, </a:t>
            </a:r>
            <a:r>
              <a:rPr lang="ru-RU" sz="1800" spc="-5" dirty="0" smtClean="0">
                <a:latin typeface="Arial"/>
                <a:cs typeface="Arial"/>
              </a:rPr>
              <a:t>с</a:t>
            </a:r>
            <a:r>
              <a:rPr sz="1800" spc="-5" dirty="0" smtClean="0">
                <a:latin typeface="Arial"/>
                <a:cs typeface="Arial"/>
              </a:rPr>
              <a:t>. </a:t>
            </a:r>
            <a:r>
              <a:rPr lang="ru-RU" sz="1800" spc="-20" dirty="0" err="1" smtClean="0">
                <a:latin typeface="Arial"/>
                <a:cs typeface="Arial"/>
              </a:rPr>
              <a:t>Китово</a:t>
            </a:r>
            <a:r>
              <a:rPr sz="1800" spc="-20" dirty="0" smtClean="0">
                <a:latin typeface="Arial"/>
                <a:cs typeface="Arial"/>
              </a:rPr>
              <a:t>,  </a:t>
            </a:r>
            <a:r>
              <a:rPr sz="1800" spc="-20" dirty="0">
                <a:latin typeface="Arial"/>
                <a:cs typeface="Arial"/>
              </a:rPr>
              <a:t>ул. </a:t>
            </a:r>
            <a:r>
              <a:rPr lang="ru-RU" sz="1800" spc="-5" dirty="0" smtClean="0">
                <a:latin typeface="Arial"/>
                <a:cs typeface="Arial"/>
              </a:rPr>
              <a:t>Северная </a:t>
            </a:r>
            <a:r>
              <a:rPr sz="1800" spc="-5" dirty="0" smtClean="0">
                <a:latin typeface="Arial"/>
                <a:cs typeface="Arial"/>
              </a:rPr>
              <a:t>, </a:t>
            </a:r>
            <a:r>
              <a:rPr sz="1800" dirty="0" smtClean="0">
                <a:latin typeface="Arial"/>
                <a:cs typeface="Arial"/>
              </a:rPr>
              <a:t>д.</a:t>
            </a:r>
            <a:r>
              <a:rPr lang="ru-RU" sz="1800" dirty="0" smtClean="0">
                <a:latin typeface="Arial"/>
                <a:cs typeface="Arial"/>
              </a:rPr>
              <a:t>2</a:t>
            </a:r>
            <a:r>
              <a:rPr sz="1800" dirty="0" smtClean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или на </a:t>
            </a:r>
            <a:r>
              <a:rPr sz="1800" spc="-5" dirty="0">
                <a:latin typeface="Arial"/>
                <a:cs typeface="Arial"/>
              </a:rPr>
              <a:t>электронный </a:t>
            </a:r>
            <a:r>
              <a:rPr sz="1800" spc="-10" dirty="0" err="1">
                <a:latin typeface="Arial"/>
                <a:cs typeface="Arial"/>
              </a:rPr>
              <a:t>адрес</a:t>
            </a:r>
            <a:r>
              <a:rPr sz="1800" spc="40" dirty="0">
                <a:solidFill>
                  <a:srgbClr val="666699"/>
                </a:solidFill>
                <a:latin typeface="Arial"/>
                <a:cs typeface="Arial"/>
              </a:rPr>
              <a:t> </a:t>
            </a:r>
            <a:r>
              <a:rPr lang="ru-RU" sz="1800" spc="40" dirty="0" smtClean="0">
                <a:solidFill>
                  <a:srgbClr val="666699"/>
                </a:solidFill>
                <a:latin typeface="Arial"/>
                <a:cs typeface="Arial"/>
              </a:rPr>
              <a:t>:</a:t>
            </a:r>
            <a:r>
              <a:rPr lang="ru-RU" dirty="0" smtClean="0"/>
              <a:t> </a:t>
            </a:r>
            <a:r>
              <a:rPr lang="en-US" dirty="0" smtClean="0">
                <a:hlinkClick r:id="rId4"/>
              </a:rPr>
              <a:t>kitovo1@rambler.ru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Wingdings"/>
              <a:buChar char=""/>
            </a:pPr>
            <a:endParaRPr sz="185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"/>
              <a:tabLst>
                <a:tab pos="299720" algn="l"/>
              </a:tabLst>
            </a:pPr>
            <a:r>
              <a:rPr sz="1800" spc="-25" dirty="0">
                <a:latin typeface="Arial"/>
                <a:cs typeface="Arial"/>
              </a:rPr>
              <a:t>Режим </a:t>
            </a:r>
            <a:r>
              <a:rPr sz="1800" spc="-10" dirty="0">
                <a:latin typeface="Arial"/>
                <a:cs typeface="Arial"/>
              </a:rPr>
              <a:t>работы: </a:t>
            </a:r>
            <a:r>
              <a:rPr sz="1800" spc="-15" dirty="0">
                <a:latin typeface="Arial"/>
                <a:cs typeface="Arial"/>
              </a:rPr>
              <a:t>Понедельник </a:t>
            </a:r>
            <a:r>
              <a:rPr sz="1800" spc="-5" dirty="0">
                <a:latin typeface="Arial"/>
                <a:cs typeface="Arial"/>
              </a:rPr>
              <a:t>– пятница </a:t>
            </a:r>
            <a:r>
              <a:rPr sz="1800" dirty="0">
                <a:latin typeface="Arial"/>
                <a:cs typeface="Arial"/>
              </a:rPr>
              <a:t>с </a:t>
            </a:r>
            <a:r>
              <a:rPr sz="1800" spc="-5" dirty="0" smtClean="0">
                <a:latin typeface="Arial"/>
                <a:cs typeface="Arial"/>
              </a:rPr>
              <a:t>8.</a:t>
            </a:r>
            <a:r>
              <a:rPr lang="ru-RU" sz="1800" spc="-5" dirty="0" smtClean="0">
                <a:latin typeface="Arial"/>
                <a:cs typeface="Arial"/>
              </a:rPr>
              <a:t>30</a:t>
            </a:r>
            <a:r>
              <a:rPr sz="1800" spc="-5" dirty="0" smtClean="0">
                <a:latin typeface="Arial"/>
                <a:cs typeface="Arial"/>
              </a:rPr>
              <a:t> </a:t>
            </a:r>
            <a:r>
              <a:rPr sz="1800" dirty="0" err="1">
                <a:latin typeface="Arial"/>
                <a:cs typeface="Arial"/>
              </a:rPr>
              <a:t>до</a:t>
            </a:r>
            <a:r>
              <a:rPr sz="1800" spc="35" dirty="0">
                <a:latin typeface="Arial"/>
                <a:cs typeface="Arial"/>
              </a:rPr>
              <a:t> </a:t>
            </a:r>
            <a:r>
              <a:rPr sz="1800" spc="-10" dirty="0" smtClean="0">
                <a:latin typeface="Arial"/>
                <a:cs typeface="Arial"/>
              </a:rPr>
              <a:t>1</a:t>
            </a:r>
            <a:r>
              <a:rPr lang="ru-RU" sz="1800" spc="-10" dirty="0" smtClean="0">
                <a:latin typeface="Arial"/>
                <a:cs typeface="Arial"/>
              </a:rPr>
              <a:t>6</a:t>
            </a:r>
            <a:r>
              <a:rPr sz="1800" spc="-10" dirty="0" smtClean="0">
                <a:latin typeface="Arial"/>
                <a:cs typeface="Arial"/>
              </a:rPr>
              <a:t>.00</a:t>
            </a:r>
            <a:r>
              <a:rPr sz="1800" spc="-10" dirty="0">
                <a:latin typeface="Arial"/>
                <a:cs typeface="Arial"/>
              </a:rPr>
              <a:t>,</a:t>
            </a:r>
            <a:endParaRPr sz="1800" dirty="0">
              <a:latin typeface="Arial"/>
              <a:cs typeface="Arial"/>
            </a:endParaRPr>
          </a:p>
          <a:p>
            <a:pPr marL="19812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перерыв </a:t>
            </a:r>
            <a:r>
              <a:rPr sz="1800" dirty="0">
                <a:latin typeface="Arial"/>
                <a:cs typeface="Arial"/>
              </a:rPr>
              <a:t>с </a:t>
            </a:r>
            <a:r>
              <a:rPr sz="1800" spc="-10" dirty="0" smtClean="0">
                <a:latin typeface="Arial"/>
                <a:cs typeface="Arial"/>
              </a:rPr>
              <a:t>1</a:t>
            </a:r>
            <a:r>
              <a:rPr lang="ru-RU" sz="1800" spc="-10" dirty="0" smtClean="0">
                <a:latin typeface="Arial"/>
                <a:cs typeface="Arial"/>
              </a:rPr>
              <a:t>3</a:t>
            </a:r>
            <a:r>
              <a:rPr sz="1800" spc="-10" dirty="0" smtClean="0">
                <a:latin typeface="Arial"/>
                <a:cs typeface="Arial"/>
              </a:rPr>
              <a:t>.00 </a:t>
            </a:r>
            <a:r>
              <a:rPr sz="1800" dirty="0" err="1">
                <a:latin typeface="Arial"/>
                <a:cs typeface="Arial"/>
              </a:rPr>
              <a:t>до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spc="-10" dirty="0" smtClean="0">
                <a:latin typeface="Arial"/>
                <a:cs typeface="Arial"/>
              </a:rPr>
              <a:t>13.</a:t>
            </a:r>
            <a:r>
              <a:rPr lang="ru-RU" sz="1800" spc="-10" dirty="0" smtClean="0">
                <a:latin typeface="Arial"/>
                <a:cs typeface="Arial"/>
              </a:rPr>
              <a:t>45</a:t>
            </a:r>
            <a:r>
              <a:rPr sz="1800" spc="-10" dirty="0" smtClean="0">
                <a:latin typeface="Arial"/>
                <a:cs typeface="Arial"/>
              </a:rPr>
              <a:t>;</a:t>
            </a:r>
            <a:endParaRPr sz="1800" dirty="0">
              <a:latin typeface="Arial"/>
              <a:cs typeface="Arial"/>
            </a:endParaRPr>
          </a:p>
          <a:p>
            <a:pPr marL="1981835">
              <a:lnSpc>
                <a:spcPct val="100000"/>
              </a:lnSpc>
            </a:pPr>
            <a:r>
              <a:rPr sz="1800" spc="-15" dirty="0">
                <a:latin typeface="Arial"/>
                <a:cs typeface="Arial"/>
              </a:rPr>
              <a:t>Суббота, </a:t>
            </a:r>
            <a:r>
              <a:rPr sz="1800" spc="-10" dirty="0">
                <a:latin typeface="Arial"/>
                <a:cs typeface="Arial"/>
              </a:rPr>
              <a:t>воскресенье </a:t>
            </a:r>
            <a:r>
              <a:rPr sz="1800" spc="-5" dirty="0">
                <a:latin typeface="Arial"/>
                <a:cs typeface="Arial"/>
              </a:rPr>
              <a:t>– </a:t>
            </a:r>
            <a:r>
              <a:rPr sz="1800" spc="-15" dirty="0">
                <a:latin typeface="Arial"/>
                <a:cs typeface="Arial"/>
              </a:rPr>
              <a:t>выходные</a:t>
            </a:r>
            <a:r>
              <a:rPr sz="1800" spc="7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дни</a:t>
            </a:r>
          </a:p>
        </p:txBody>
      </p:sp>
    </p:spTree>
    <p:extLst>
      <p:ext uri="{BB962C8B-B14F-4D97-AF65-F5344CB8AC3E}">
        <p14:creationId xmlns:p14="http://schemas.microsoft.com/office/powerpoint/2010/main" val="2864473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55803" y="2182423"/>
            <a:ext cx="2664460" cy="4431665"/>
          </a:xfrm>
          <a:custGeom>
            <a:avLst/>
            <a:gdLst/>
            <a:ahLst/>
            <a:cxnLst/>
            <a:rect l="l" t="t" r="r" b="b"/>
            <a:pathLst>
              <a:path w="2664460" h="4431665">
                <a:moveTo>
                  <a:pt x="2220239" y="0"/>
                </a:moveTo>
                <a:lnTo>
                  <a:pt x="444055" y="0"/>
                </a:lnTo>
                <a:lnTo>
                  <a:pt x="395669" y="2605"/>
                </a:lnTo>
                <a:lnTo>
                  <a:pt x="348793" y="10241"/>
                </a:lnTo>
                <a:lnTo>
                  <a:pt x="303697" y="22637"/>
                </a:lnTo>
                <a:lnTo>
                  <a:pt x="260653" y="39522"/>
                </a:lnTo>
                <a:lnTo>
                  <a:pt x="219930" y="60625"/>
                </a:lnTo>
                <a:lnTo>
                  <a:pt x="181800" y="85675"/>
                </a:lnTo>
                <a:lnTo>
                  <a:pt x="146533" y="114401"/>
                </a:lnTo>
                <a:lnTo>
                  <a:pt x="114401" y="146533"/>
                </a:lnTo>
                <a:lnTo>
                  <a:pt x="85675" y="181800"/>
                </a:lnTo>
                <a:lnTo>
                  <a:pt x="60625" y="219930"/>
                </a:lnTo>
                <a:lnTo>
                  <a:pt x="39522" y="260653"/>
                </a:lnTo>
                <a:lnTo>
                  <a:pt x="22637" y="303697"/>
                </a:lnTo>
                <a:lnTo>
                  <a:pt x="10241" y="348793"/>
                </a:lnTo>
                <a:lnTo>
                  <a:pt x="2605" y="395669"/>
                </a:lnTo>
                <a:lnTo>
                  <a:pt x="0" y="444055"/>
                </a:lnTo>
                <a:lnTo>
                  <a:pt x="0" y="3987507"/>
                </a:lnTo>
                <a:lnTo>
                  <a:pt x="2605" y="4035891"/>
                </a:lnTo>
                <a:lnTo>
                  <a:pt x="10241" y="4082765"/>
                </a:lnTo>
                <a:lnTo>
                  <a:pt x="22637" y="4127860"/>
                </a:lnTo>
                <a:lnTo>
                  <a:pt x="39522" y="4170904"/>
                </a:lnTo>
                <a:lnTo>
                  <a:pt x="60625" y="4211627"/>
                </a:lnTo>
                <a:lnTo>
                  <a:pt x="85675" y="4249757"/>
                </a:lnTo>
                <a:lnTo>
                  <a:pt x="114401" y="4285024"/>
                </a:lnTo>
                <a:lnTo>
                  <a:pt x="146533" y="4317157"/>
                </a:lnTo>
                <a:lnTo>
                  <a:pt x="181800" y="4345884"/>
                </a:lnTo>
                <a:lnTo>
                  <a:pt x="219930" y="4370935"/>
                </a:lnTo>
                <a:lnTo>
                  <a:pt x="260653" y="4392038"/>
                </a:lnTo>
                <a:lnTo>
                  <a:pt x="303697" y="4408924"/>
                </a:lnTo>
                <a:lnTo>
                  <a:pt x="348793" y="4421320"/>
                </a:lnTo>
                <a:lnTo>
                  <a:pt x="395669" y="4428957"/>
                </a:lnTo>
                <a:lnTo>
                  <a:pt x="444055" y="4431563"/>
                </a:lnTo>
                <a:lnTo>
                  <a:pt x="2220239" y="4431563"/>
                </a:lnTo>
                <a:lnTo>
                  <a:pt x="2268624" y="4428957"/>
                </a:lnTo>
                <a:lnTo>
                  <a:pt x="2315501" y="4421320"/>
                </a:lnTo>
                <a:lnTo>
                  <a:pt x="2360597" y="4408924"/>
                </a:lnTo>
                <a:lnTo>
                  <a:pt x="2403641" y="4392038"/>
                </a:lnTo>
                <a:lnTo>
                  <a:pt x="2444364" y="4370935"/>
                </a:lnTo>
                <a:lnTo>
                  <a:pt x="2482494" y="4345884"/>
                </a:lnTo>
                <a:lnTo>
                  <a:pt x="2517761" y="4317157"/>
                </a:lnTo>
                <a:lnTo>
                  <a:pt x="2549892" y="4285024"/>
                </a:lnTo>
                <a:lnTo>
                  <a:pt x="2578619" y="4249757"/>
                </a:lnTo>
                <a:lnTo>
                  <a:pt x="2603669" y="4211627"/>
                </a:lnTo>
                <a:lnTo>
                  <a:pt x="2624772" y="4170904"/>
                </a:lnTo>
                <a:lnTo>
                  <a:pt x="2641657" y="4127860"/>
                </a:lnTo>
                <a:lnTo>
                  <a:pt x="2654053" y="4082765"/>
                </a:lnTo>
                <a:lnTo>
                  <a:pt x="2661689" y="4035891"/>
                </a:lnTo>
                <a:lnTo>
                  <a:pt x="2664294" y="3987507"/>
                </a:lnTo>
                <a:lnTo>
                  <a:pt x="2664294" y="444055"/>
                </a:lnTo>
                <a:lnTo>
                  <a:pt x="2661689" y="395669"/>
                </a:lnTo>
                <a:lnTo>
                  <a:pt x="2654053" y="348793"/>
                </a:lnTo>
                <a:lnTo>
                  <a:pt x="2641657" y="303697"/>
                </a:lnTo>
                <a:lnTo>
                  <a:pt x="2624772" y="260653"/>
                </a:lnTo>
                <a:lnTo>
                  <a:pt x="2603669" y="219930"/>
                </a:lnTo>
                <a:lnTo>
                  <a:pt x="2578619" y="181800"/>
                </a:lnTo>
                <a:lnTo>
                  <a:pt x="2549892" y="146533"/>
                </a:lnTo>
                <a:lnTo>
                  <a:pt x="2517761" y="114401"/>
                </a:lnTo>
                <a:lnTo>
                  <a:pt x="2482494" y="85675"/>
                </a:lnTo>
                <a:lnTo>
                  <a:pt x="2444364" y="60625"/>
                </a:lnTo>
                <a:lnTo>
                  <a:pt x="2403641" y="39522"/>
                </a:lnTo>
                <a:lnTo>
                  <a:pt x="2360597" y="22637"/>
                </a:lnTo>
                <a:lnTo>
                  <a:pt x="2315501" y="10241"/>
                </a:lnTo>
                <a:lnTo>
                  <a:pt x="2268624" y="2605"/>
                </a:lnTo>
                <a:lnTo>
                  <a:pt x="2220239" y="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255803" y="2182423"/>
            <a:ext cx="2664460" cy="4431665"/>
          </a:xfrm>
          <a:custGeom>
            <a:avLst/>
            <a:gdLst/>
            <a:ahLst/>
            <a:cxnLst/>
            <a:rect l="l" t="t" r="r" b="b"/>
            <a:pathLst>
              <a:path w="2664460" h="4431665">
                <a:moveTo>
                  <a:pt x="0" y="444055"/>
                </a:moveTo>
                <a:lnTo>
                  <a:pt x="2605" y="395669"/>
                </a:lnTo>
                <a:lnTo>
                  <a:pt x="10241" y="348793"/>
                </a:lnTo>
                <a:lnTo>
                  <a:pt x="22637" y="303697"/>
                </a:lnTo>
                <a:lnTo>
                  <a:pt x="39522" y="260653"/>
                </a:lnTo>
                <a:lnTo>
                  <a:pt x="60625" y="219930"/>
                </a:lnTo>
                <a:lnTo>
                  <a:pt x="85675" y="181800"/>
                </a:lnTo>
                <a:lnTo>
                  <a:pt x="114401" y="146533"/>
                </a:lnTo>
                <a:lnTo>
                  <a:pt x="146533" y="114401"/>
                </a:lnTo>
                <a:lnTo>
                  <a:pt x="181800" y="85675"/>
                </a:lnTo>
                <a:lnTo>
                  <a:pt x="219930" y="60625"/>
                </a:lnTo>
                <a:lnTo>
                  <a:pt x="260653" y="39522"/>
                </a:lnTo>
                <a:lnTo>
                  <a:pt x="303697" y="22637"/>
                </a:lnTo>
                <a:lnTo>
                  <a:pt x="348793" y="10241"/>
                </a:lnTo>
                <a:lnTo>
                  <a:pt x="395669" y="2605"/>
                </a:lnTo>
                <a:lnTo>
                  <a:pt x="444055" y="0"/>
                </a:lnTo>
                <a:lnTo>
                  <a:pt x="2220239" y="0"/>
                </a:lnTo>
                <a:lnTo>
                  <a:pt x="2268624" y="2605"/>
                </a:lnTo>
                <a:lnTo>
                  <a:pt x="2315501" y="10241"/>
                </a:lnTo>
                <a:lnTo>
                  <a:pt x="2360597" y="22637"/>
                </a:lnTo>
                <a:lnTo>
                  <a:pt x="2403641" y="39522"/>
                </a:lnTo>
                <a:lnTo>
                  <a:pt x="2444364" y="60625"/>
                </a:lnTo>
                <a:lnTo>
                  <a:pt x="2482494" y="85675"/>
                </a:lnTo>
                <a:lnTo>
                  <a:pt x="2517761" y="114401"/>
                </a:lnTo>
                <a:lnTo>
                  <a:pt x="2549892" y="146533"/>
                </a:lnTo>
                <a:lnTo>
                  <a:pt x="2578619" y="181800"/>
                </a:lnTo>
                <a:lnTo>
                  <a:pt x="2603669" y="219930"/>
                </a:lnTo>
                <a:lnTo>
                  <a:pt x="2624772" y="260653"/>
                </a:lnTo>
                <a:lnTo>
                  <a:pt x="2641657" y="303697"/>
                </a:lnTo>
                <a:lnTo>
                  <a:pt x="2654053" y="348793"/>
                </a:lnTo>
                <a:lnTo>
                  <a:pt x="2661689" y="395669"/>
                </a:lnTo>
                <a:lnTo>
                  <a:pt x="2664294" y="444055"/>
                </a:lnTo>
                <a:lnTo>
                  <a:pt x="2664294" y="3987507"/>
                </a:lnTo>
                <a:lnTo>
                  <a:pt x="2661689" y="4035891"/>
                </a:lnTo>
                <a:lnTo>
                  <a:pt x="2654053" y="4082765"/>
                </a:lnTo>
                <a:lnTo>
                  <a:pt x="2641657" y="4127860"/>
                </a:lnTo>
                <a:lnTo>
                  <a:pt x="2624772" y="4170904"/>
                </a:lnTo>
                <a:lnTo>
                  <a:pt x="2603669" y="4211627"/>
                </a:lnTo>
                <a:lnTo>
                  <a:pt x="2578619" y="4249757"/>
                </a:lnTo>
                <a:lnTo>
                  <a:pt x="2549892" y="4285024"/>
                </a:lnTo>
                <a:lnTo>
                  <a:pt x="2517761" y="4317157"/>
                </a:lnTo>
                <a:lnTo>
                  <a:pt x="2482494" y="4345884"/>
                </a:lnTo>
                <a:lnTo>
                  <a:pt x="2444364" y="4370935"/>
                </a:lnTo>
                <a:lnTo>
                  <a:pt x="2403641" y="4392038"/>
                </a:lnTo>
                <a:lnTo>
                  <a:pt x="2360597" y="4408924"/>
                </a:lnTo>
                <a:lnTo>
                  <a:pt x="2315501" y="4421320"/>
                </a:lnTo>
                <a:lnTo>
                  <a:pt x="2268624" y="4428957"/>
                </a:lnTo>
                <a:lnTo>
                  <a:pt x="2220239" y="4431563"/>
                </a:lnTo>
                <a:lnTo>
                  <a:pt x="444055" y="4431563"/>
                </a:lnTo>
                <a:lnTo>
                  <a:pt x="395669" y="4428957"/>
                </a:lnTo>
                <a:lnTo>
                  <a:pt x="348793" y="4421320"/>
                </a:lnTo>
                <a:lnTo>
                  <a:pt x="303697" y="4408924"/>
                </a:lnTo>
                <a:lnTo>
                  <a:pt x="260653" y="4392038"/>
                </a:lnTo>
                <a:lnTo>
                  <a:pt x="219930" y="4370935"/>
                </a:lnTo>
                <a:lnTo>
                  <a:pt x="181800" y="4345884"/>
                </a:lnTo>
                <a:lnTo>
                  <a:pt x="146533" y="4317157"/>
                </a:lnTo>
                <a:lnTo>
                  <a:pt x="114401" y="4285024"/>
                </a:lnTo>
                <a:lnTo>
                  <a:pt x="85675" y="4249757"/>
                </a:lnTo>
                <a:lnTo>
                  <a:pt x="60625" y="4211627"/>
                </a:lnTo>
                <a:lnTo>
                  <a:pt x="39522" y="4170904"/>
                </a:lnTo>
                <a:lnTo>
                  <a:pt x="22637" y="4127860"/>
                </a:lnTo>
                <a:lnTo>
                  <a:pt x="10241" y="4082765"/>
                </a:lnTo>
                <a:lnTo>
                  <a:pt x="2605" y="4035891"/>
                </a:lnTo>
                <a:lnTo>
                  <a:pt x="0" y="3987507"/>
                </a:lnTo>
                <a:lnTo>
                  <a:pt x="0" y="444055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2912" y="149296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7046163" y="0"/>
                </a:moveTo>
                <a:lnTo>
                  <a:pt x="132016" y="0"/>
                </a:lnTo>
                <a:lnTo>
                  <a:pt x="90289" y="6730"/>
                </a:lnTo>
                <a:lnTo>
                  <a:pt x="54049" y="25471"/>
                </a:lnTo>
                <a:lnTo>
                  <a:pt x="25471" y="54049"/>
                </a:lnTo>
                <a:lnTo>
                  <a:pt x="6730" y="90289"/>
                </a:lnTo>
                <a:lnTo>
                  <a:pt x="0" y="132016"/>
                </a:lnTo>
                <a:lnTo>
                  <a:pt x="0" y="660069"/>
                </a:lnTo>
                <a:lnTo>
                  <a:pt x="6730" y="701797"/>
                </a:lnTo>
                <a:lnTo>
                  <a:pt x="25471" y="738037"/>
                </a:lnTo>
                <a:lnTo>
                  <a:pt x="54049" y="766614"/>
                </a:lnTo>
                <a:lnTo>
                  <a:pt x="90289" y="785356"/>
                </a:lnTo>
                <a:lnTo>
                  <a:pt x="132016" y="792086"/>
                </a:lnTo>
                <a:lnTo>
                  <a:pt x="7046163" y="792086"/>
                </a:lnTo>
                <a:lnTo>
                  <a:pt x="7087890" y="785356"/>
                </a:lnTo>
                <a:lnTo>
                  <a:pt x="7124130" y="766614"/>
                </a:lnTo>
                <a:lnTo>
                  <a:pt x="7152708" y="738037"/>
                </a:lnTo>
                <a:lnTo>
                  <a:pt x="7171449" y="701797"/>
                </a:lnTo>
                <a:lnTo>
                  <a:pt x="7178179" y="660069"/>
                </a:lnTo>
                <a:lnTo>
                  <a:pt x="7178179" y="132016"/>
                </a:lnTo>
                <a:lnTo>
                  <a:pt x="7171449" y="90289"/>
                </a:lnTo>
                <a:lnTo>
                  <a:pt x="7152708" y="54049"/>
                </a:lnTo>
                <a:lnTo>
                  <a:pt x="7124130" y="25471"/>
                </a:lnTo>
                <a:lnTo>
                  <a:pt x="7087890" y="6730"/>
                </a:lnTo>
                <a:lnTo>
                  <a:pt x="7046163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82912" y="149296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0" y="132016"/>
                </a:moveTo>
                <a:lnTo>
                  <a:pt x="6730" y="90289"/>
                </a:lnTo>
                <a:lnTo>
                  <a:pt x="25471" y="54049"/>
                </a:lnTo>
                <a:lnTo>
                  <a:pt x="54049" y="25471"/>
                </a:lnTo>
                <a:lnTo>
                  <a:pt x="90289" y="6730"/>
                </a:lnTo>
                <a:lnTo>
                  <a:pt x="132016" y="0"/>
                </a:lnTo>
                <a:lnTo>
                  <a:pt x="7046163" y="0"/>
                </a:lnTo>
                <a:lnTo>
                  <a:pt x="7087890" y="6730"/>
                </a:lnTo>
                <a:lnTo>
                  <a:pt x="7124130" y="25471"/>
                </a:lnTo>
                <a:lnTo>
                  <a:pt x="7152708" y="54049"/>
                </a:lnTo>
                <a:lnTo>
                  <a:pt x="7171449" y="90289"/>
                </a:lnTo>
                <a:lnTo>
                  <a:pt x="7178179" y="132016"/>
                </a:lnTo>
                <a:lnTo>
                  <a:pt x="7178179" y="660069"/>
                </a:lnTo>
                <a:lnTo>
                  <a:pt x="7171449" y="701797"/>
                </a:lnTo>
                <a:lnTo>
                  <a:pt x="7152708" y="738037"/>
                </a:lnTo>
                <a:lnTo>
                  <a:pt x="7124130" y="766614"/>
                </a:lnTo>
                <a:lnTo>
                  <a:pt x="7087890" y="785356"/>
                </a:lnTo>
                <a:lnTo>
                  <a:pt x="7046163" y="792086"/>
                </a:lnTo>
                <a:lnTo>
                  <a:pt x="132016" y="792086"/>
                </a:lnTo>
                <a:lnTo>
                  <a:pt x="90289" y="785356"/>
                </a:lnTo>
                <a:lnTo>
                  <a:pt x="54049" y="766614"/>
                </a:lnTo>
                <a:lnTo>
                  <a:pt x="25471" y="738037"/>
                </a:lnTo>
                <a:lnTo>
                  <a:pt x="6730" y="701797"/>
                </a:lnTo>
                <a:lnTo>
                  <a:pt x="0" y="660069"/>
                </a:lnTo>
                <a:lnTo>
                  <a:pt x="0" y="132016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944242" y="160152"/>
            <a:ext cx="4496718" cy="78162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2500" b="1" spc="-5" dirty="0" smtClean="0">
                <a:solidFill>
                  <a:schemeClr val="tx1"/>
                </a:solidFill>
                <a:effectLst/>
              </a:rPr>
              <a:t>МЕЖБЮДЖЕТНЫЕ ТРАНСФЕРТЫ</a:t>
            </a:r>
            <a:endParaRPr lang="ru-RU" sz="25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00938" y="1079660"/>
            <a:ext cx="8340725" cy="75819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ctr">
              <a:lnSpc>
                <a:spcPct val="100299"/>
              </a:lnSpc>
              <a:spcBef>
                <a:spcPts val="90"/>
              </a:spcBef>
            </a:pPr>
            <a:r>
              <a:rPr sz="1600" b="1" spc="-10" dirty="0">
                <a:solidFill>
                  <a:srgbClr val="C00000"/>
                </a:solidFill>
                <a:latin typeface="Bookman Old Style"/>
                <a:cs typeface="Bookman Old Style"/>
              </a:rPr>
              <a:t>МЕЖБЮДЖЕТНЫЕ ТРАНСФЕРТЫ </a:t>
            </a:r>
            <a:r>
              <a:rPr sz="1600" spc="-5" dirty="0">
                <a:latin typeface="Arial"/>
                <a:cs typeface="Arial"/>
              </a:rPr>
              <a:t>- </a:t>
            </a:r>
            <a:r>
              <a:rPr sz="1600" spc="-10" dirty="0">
                <a:latin typeface="Arial"/>
                <a:cs typeface="Arial"/>
              </a:rPr>
              <a:t>средства, </a:t>
            </a:r>
            <a:r>
              <a:rPr sz="1600" spc="-15" dirty="0">
                <a:latin typeface="Arial"/>
                <a:cs typeface="Arial"/>
              </a:rPr>
              <a:t>предоставляемые одним </a:t>
            </a:r>
            <a:r>
              <a:rPr sz="1600" spc="-20" dirty="0">
                <a:latin typeface="Arial"/>
                <a:cs typeface="Arial"/>
              </a:rPr>
              <a:t>бюджетом  </a:t>
            </a:r>
            <a:r>
              <a:rPr sz="1600" spc="-15" dirty="0">
                <a:latin typeface="Arial"/>
                <a:cs typeface="Arial"/>
              </a:rPr>
              <a:t>бюджетной </a:t>
            </a:r>
            <a:r>
              <a:rPr sz="1600" spc="-10" dirty="0">
                <a:latin typeface="Arial"/>
                <a:cs typeface="Arial"/>
              </a:rPr>
              <a:t>системы </a:t>
            </a:r>
            <a:r>
              <a:rPr sz="1600" spc="-15" dirty="0">
                <a:latin typeface="Arial"/>
                <a:cs typeface="Arial"/>
              </a:rPr>
              <a:t>Российской Федерации другому бюджету бюджетной </a:t>
            </a:r>
            <a:r>
              <a:rPr sz="1600" spc="-10" dirty="0">
                <a:latin typeface="Arial"/>
                <a:cs typeface="Arial"/>
              </a:rPr>
              <a:t>системы  </a:t>
            </a:r>
            <a:r>
              <a:rPr sz="1600" spc="-15" dirty="0">
                <a:latin typeface="Arial"/>
                <a:cs typeface="Arial"/>
              </a:rPr>
              <a:t>Российской</a:t>
            </a:r>
            <a:r>
              <a:rPr sz="1600" spc="25" dirty="0">
                <a:latin typeface="Arial"/>
                <a:cs typeface="Arial"/>
              </a:rPr>
              <a:t> </a:t>
            </a:r>
            <a:r>
              <a:rPr sz="1600" spc="-15" dirty="0">
                <a:latin typeface="Arial"/>
                <a:cs typeface="Arial"/>
              </a:rPr>
              <a:t>Федерации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239858" y="3307448"/>
            <a:ext cx="2664282" cy="10079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239852" y="3307440"/>
            <a:ext cx="2664460" cy="1008380"/>
          </a:xfrm>
          <a:custGeom>
            <a:avLst/>
            <a:gdLst/>
            <a:ahLst/>
            <a:cxnLst/>
            <a:rect l="l" t="t" r="r" b="b"/>
            <a:pathLst>
              <a:path w="2664460" h="1008379">
                <a:moveTo>
                  <a:pt x="0" y="168008"/>
                </a:moveTo>
                <a:lnTo>
                  <a:pt x="44662" y="162006"/>
                </a:lnTo>
                <a:lnTo>
                  <a:pt x="84796" y="145069"/>
                </a:lnTo>
                <a:lnTo>
                  <a:pt x="118798" y="118798"/>
                </a:lnTo>
                <a:lnTo>
                  <a:pt x="145069" y="84796"/>
                </a:lnTo>
                <a:lnTo>
                  <a:pt x="162006" y="44662"/>
                </a:lnTo>
                <a:lnTo>
                  <a:pt x="168008" y="0"/>
                </a:lnTo>
                <a:lnTo>
                  <a:pt x="2496299" y="0"/>
                </a:lnTo>
                <a:lnTo>
                  <a:pt x="2502299" y="44662"/>
                </a:lnTo>
                <a:lnTo>
                  <a:pt x="2519234" y="84796"/>
                </a:lnTo>
                <a:lnTo>
                  <a:pt x="2545502" y="118798"/>
                </a:lnTo>
                <a:lnTo>
                  <a:pt x="2579502" y="145069"/>
                </a:lnTo>
                <a:lnTo>
                  <a:pt x="2619633" y="162006"/>
                </a:lnTo>
                <a:lnTo>
                  <a:pt x="2664294" y="168008"/>
                </a:lnTo>
                <a:lnTo>
                  <a:pt x="2664294" y="840003"/>
                </a:lnTo>
                <a:lnTo>
                  <a:pt x="2619633" y="846004"/>
                </a:lnTo>
                <a:lnTo>
                  <a:pt x="2579502" y="862941"/>
                </a:lnTo>
                <a:lnTo>
                  <a:pt x="2545502" y="889212"/>
                </a:lnTo>
                <a:lnTo>
                  <a:pt x="2519234" y="923215"/>
                </a:lnTo>
                <a:lnTo>
                  <a:pt x="2502299" y="963349"/>
                </a:lnTo>
                <a:lnTo>
                  <a:pt x="2496299" y="1008011"/>
                </a:lnTo>
                <a:lnTo>
                  <a:pt x="168008" y="1008011"/>
                </a:lnTo>
                <a:lnTo>
                  <a:pt x="162006" y="963349"/>
                </a:lnTo>
                <a:lnTo>
                  <a:pt x="145069" y="923215"/>
                </a:lnTo>
                <a:lnTo>
                  <a:pt x="118798" y="889212"/>
                </a:lnTo>
                <a:lnTo>
                  <a:pt x="84796" y="862941"/>
                </a:lnTo>
                <a:lnTo>
                  <a:pt x="44662" y="846004"/>
                </a:lnTo>
                <a:lnTo>
                  <a:pt x="0" y="840003"/>
                </a:lnTo>
                <a:lnTo>
                  <a:pt x="0" y="168008"/>
                </a:lnTo>
                <a:close/>
              </a:path>
            </a:pathLst>
          </a:custGeom>
          <a:ln w="38099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638830" y="3453166"/>
            <a:ext cx="1864995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Arial"/>
                <a:cs typeface="Arial"/>
              </a:rPr>
              <a:t>Предоставляются </a:t>
            </a:r>
            <a:r>
              <a:rPr sz="1400" dirty="0">
                <a:latin typeface="Arial"/>
                <a:cs typeface="Arial"/>
              </a:rPr>
              <a:t>на  </a:t>
            </a:r>
            <a:r>
              <a:rPr sz="1400" spc="-15" dirty="0">
                <a:latin typeface="Arial"/>
                <a:cs typeface="Arial"/>
              </a:rPr>
              <a:t>безвозмездной </a:t>
            </a:r>
            <a:r>
              <a:rPr sz="1400" dirty="0">
                <a:latin typeface="Arial"/>
                <a:cs typeface="Arial"/>
              </a:rPr>
              <a:t>и  </a:t>
            </a:r>
            <a:r>
              <a:rPr sz="1400" spc="-15" dirty="0">
                <a:latin typeface="Arial"/>
                <a:cs typeface="Arial"/>
              </a:rPr>
              <a:t>безвозвратной</a:t>
            </a:r>
            <a:r>
              <a:rPr sz="1400" spc="-5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основе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3266020" y="4351782"/>
            <a:ext cx="2663996" cy="100811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3266016" y="4351773"/>
            <a:ext cx="2664460" cy="1008380"/>
          </a:xfrm>
          <a:custGeom>
            <a:avLst/>
            <a:gdLst/>
            <a:ahLst/>
            <a:cxnLst/>
            <a:rect l="l" t="t" r="r" b="b"/>
            <a:pathLst>
              <a:path w="2664460" h="1008379">
                <a:moveTo>
                  <a:pt x="0" y="133388"/>
                </a:moveTo>
                <a:lnTo>
                  <a:pt x="42157" y="126588"/>
                </a:lnTo>
                <a:lnTo>
                  <a:pt x="78773" y="107653"/>
                </a:lnTo>
                <a:lnTo>
                  <a:pt x="107649" y="78779"/>
                </a:lnTo>
                <a:lnTo>
                  <a:pt x="126587" y="42162"/>
                </a:lnTo>
                <a:lnTo>
                  <a:pt x="133388" y="0"/>
                </a:lnTo>
                <a:lnTo>
                  <a:pt x="2530614" y="0"/>
                </a:lnTo>
                <a:lnTo>
                  <a:pt x="2537414" y="42162"/>
                </a:lnTo>
                <a:lnTo>
                  <a:pt x="2556349" y="78779"/>
                </a:lnTo>
                <a:lnTo>
                  <a:pt x="2585223" y="107653"/>
                </a:lnTo>
                <a:lnTo>
                  <a:pt x="2621840" y="126588"/>
                </a:lnTo>
                <a:lnTo>
                  <a:pt x="2664002" y="133388"/>
                </a:lnTo>
                <a:lnTo>
                  <a:pt x="2664002" y="874737"/>
                </a:lnTo>
                <a:lnTo>
                  <a:pt x="2621840" y="881537"/>
                </a:lnTo>
                <a:lnTo>
                  <a:pt x="2585223" y="900471"/>
                </a:lnTo>
                <a:lnTo>
                  <a:pt x="2556349" y="929344"/>
                </a:lnTo>
                <a:lnTo>
                  <a:pt x="2537414" y="965956"/>
                </a:lnTo>
                <a:lnTo>
                  <a:pt x="2530614" y="1008113"/>
                </a:lnTo>
                <a:lnTo>
                  <a:pt x="133388" y="1008113"/>
                </a:lnTo>
                <a:lnTo>
                  <a:pt x="126587" y="965956"/>
                </a:lnTo>
                <a:lnTo>
                  <a:pt x="107649" y="929344"/>
                </a:lnTo>
                <a:lnTo>
                  <a:pt x="78773" y="900471"/>
                </a:lnTo>
                <a:lnTo>
                  <a:pt x="42157" y="881537"/>
                </a:lnTo>
                <a:lnTo>
                  <a:pt x="0" y="874737"/>
                </a:lnTo>
                <a:lnTo>
                  <a:pt x="0" y="133388"/>
                </a:lnTo>
                <a:close/>
              </a:path>
            </a:pathLst>
          </a:custGeom>
          <a:ln w="28575">
            <a:solidFill>
              <a:srgbClr val="8080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275863" y="5359895"/>
            <a:ext cx="2663990" cy="100799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275855" y="5359883"/>
            <a:ext cx="2664460" cy="1008380"/>
          </a:xfrm>
          <a:custGeom>
            <a:avLst/>
            <a:gdLst/>
            <a:ahLst/>
            <a:cxnLst/>
            <a:rect l="l" t="t" r="r" b="b"/>
            <a:pathLst>
              <a:path w="2664460" h="1008379">
                <a:moveTo>
                  <a:pt x="0" y="160489"/>
                </a:moveTo>
                <a:lnTo>
                  <a:pt x="50726" y="152307"/>
                </a:lnTo>
                <a:lnTo>
                  <a:pt x="94782" y="129523"/>
                </a:lnTo>
                <a:lnTo>
                  <a:pt x="129523" y="94782"/>
                </a:lnTo>
                <a:lnTo>
                  <a:pt x="152307" y="50726"/>
                </a:lnTo>
                <a:lnTo>
                  <a:pt x="160489" y="0"/>
                </a:lnTo>
                <a:lnTo>
                  <a:pt x="2503512" y="0"/>
                </a:lnTo>
                <a:lnTo>
                  <a:pt x="2511695" y="50726"/>
                </a:lnTo>
                <a:lnTo>
                  <a:pt x="2534478" y="94782"/>
                </a:lnTo>
                <a:lnTo>
                  <a:pt x="2569220" y="129523"/>
                </a:lnTo>
                <a:lnTo>
                  <a:pt x="2613276" y="152307"/>
                </a:lnTo>
                <a:lnTo>
                  <a:pt x="2664002" y="160489"/>
                </a:lnTo>
                <a:lnTo>
                  <a:pt x="2664002" y="847521"/>
                </a:lnTo>
                <a:lnTo>
                  <a:pt x="2613276" y="855703"/>
                </a:lnTo>
                <a:lnTo>
                  <a:pt x="2569220" y="878487"/>
                </a:lnTo>
                <a:lnTo>
                  <a:pt x="2534478" y="913229"/>
                </a:lnTo>
                <a:lnTo>
                  <a:pt x="2511695" y="957285"/>
                </a:lnTo>
                <a:lnTo>
                  <a:pt x="2503512" y="1008011"/>
                </a:lnTo>
                <a:lnTo>
                  <a:pt x="160489" y="1008011"/>
                </a:lnTo>
                <a:lnTo>
                  <a:pt x="152307" y="957285"/>
                </a:lnTo>
                <a:lnTo>
                  <a:pt x="129523" y="913229"/>
                </a:lnTo>
                <a:lnTo>
                  <a:pt x="94782" y="878487"/>
                </a:lnTo>
                <a:lnTo>
                  <a:pt x="50726" y="855703"/>
                </a:lnTo>
                <a:lnTo>
                  <a:pt x="0" y="847521"/>
                </a:lnTo>
                <a:lnTo>
                  <a:pt x="0" y="160489"/>
                </a:lnTo>
                <a:close/>
              </a:path>
            </a:pathLst>
          </a:custGeom>
          <a:ln w="28575">
            <a:solidFill>
              <a:srgbClr val="5B5B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3469538" y="4307193"/>
            <a:ext cx="2256790" cy="200152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266700" marR="259079" algn="ctr">
              <a:lnSpc>
                <a:spcPct val="79800"/>
              </a:lnSpc>
              <a:spcBef>
                <a:spcPts val="535"/>
              </a:spcBef>
            </a:pPr>
            <a:r>
              <a:rPr sz="1400" spc="-170" dirty="0" err="1" smtClean="0">
                <a:latin typeface="Arial"/>
                <a:cs typeface="Arial"/>
              </a:rPr>
              <a:t>Предоставляются</a:t>
            </a:r>
            <a:r>
              <a:rPr sz="1400" spc="-170" dirty="0" smtClean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на  </a:t>
            </a:r>
            <a:r>
              <a:rPr sz="1400" spc="-5" dirty="0">
                <a:latin typeface="Arial"/>
                <a:cs typeface="Arial"/>
              </a:rPr>
              <a:t>финансирование</a:t>
            </a:r>
            <a:endParaRPr sz="1400" dirty="0">
              <a:latin typeface="Arial"/>
              <a:cs typeface="Arial"/>
            </a:endParaRPr>
          </a:p>
          <a:p>
            <a:pPr marL="215265">
              <a:lnSpc>
                <a:spcPts val="1255"/>
              </a:lnSpc>
            </a:pPr>
            <a:r>
              <a:rPr sz="1400" spc="-10" dirty="0">
                <a:latin typeface="Arial"/>
                <a:cs typeface="Arial"/>
              </a:rPr>
              <a:t>«переданных»</a:t>
            </a:r>
            <a:r>
              <a:rPr sz="1400" spc="-25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другим</a:t>
            </a:r>
            <a:endParaRPr sz="1400" dirty="0">
              <a:latin typeface="Arial"/>
              <a:cs typeface="Arial"/>
            </a:endParaRPr>
          </a:p>
          <a:p>
            <a:pPr marL="12700" marR="5080" indent="-1905" algn="ctr">
              <a:lnSpc>
                <a:spcPts val="1400"/>
              </a:lnSpc>
              <a:spcBef>
                <a:spcPts val="140"/>
              </a:spcBef>
            </a:pPr>
            <a:r>
              <a:rPr sz="1400" spc="-10" dirty="0">
                <a:latin typeface="Arial"/>
                <a:cs typeface="Arial"/>
              </a:rPr>
              <a:t>публично-правовым  </a:t>
            </a:r>
            <a:r>
              <a:rPr sz="1400" spc="-5" dirty="0">
                <a:latin typeface="Arial"/>
                <a:cs typeface="Arial"/>
              </a:rPr>
              <a:t>образованиям</a:t>
            </a:r>
            <a:r>
              <a:rPr sz="1400" spc="-11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полномочий</a:t>
            </a:r>
            <a:endParaRPr sz="1400" dirty="0">
              <a:latin typeface="Arial"/>
              <a:cs typeface="Arial"/>
            </a:endParaRPr>
          </a:p>
          <a:p>
            <a:pPr marL="276225" marR="252095" algn="ctr">
              <a:lnSpc>
                <a:spcPct val="83400"/>
              </a:lnSpc>
              <a:spcBef>
                <a:spcPts val="865"/>
              </a:spcBef>
            </a:pPr>
            <a:r>
              <a:rPr sz="1400" spc="-10" dirty="0">
                <a:latin typeface="Arial"/>
                <a:cs typeface="Arial"/>
              </a:rPr>
              <a:t>Предоставляются</a:t>
            </a:r>
            <a:r>
              <a:rPr sz="1400" spc="-1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на  условиях </a:t>
            </a:r>
            <a:r>
              <a:rPr sz="1400" i="1" spc="-15" dirty="0">
                <a:latin typeface="Arial"/>
                <a:cs typeface="Arial"/>
              </a:rPr>
              <a:t>долевого  </a:t>
            </a:r>
            <a:r>
              <a:rPr sz="1400" i="1" spc="-5" dirty="0">
                <a:latin typeface="Arial"/>
                <a:cs typeface="Arial"/>
              </a:rPr>
              <a:t>софинансирования  </a:t>
            </a:r>
            <a:r>
              <a:rPr sz="1400" i="1" spc="-10" dirty="0">
                <a:latin typeface="Arial"/>
                <a:cs typeface="Arial"/>
              </a:rPr>
              <a:t>расходов других  </a:t>
            </a:r>
            <a:r>
              <a:rPr sz="1400" i="1" spc="-5" dirty="0">
                <a:latin typeface="Arial"/>
                <a:cs typeface="Arial"/>
              </a:rPr>
              <a:t>бюджетов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371926" y="2979272"/>
            <a:ext cx="432434" cy="299720"/>
          </a:xfrm>
          <a:custGeom>
            <a:avLst/>
            <a:gdLst/>
            <a:ahLst/>
            <a:cxnLst/>
            <a:rect l="l" t="t" r="r" b="b"/>
            <a:pathLst>
              <a:path w="432435" h="299720">
                <a:moveTo>
                  <a:pt x="432054" y="149567"/>
                </a:moveTo>
                <a:lnTo>
                  <a:pt x="0" y="149567"/>
                </a:lnTo>
                <a:lnTo>
                  <a:pt x="216027" y="299135"/>
                </a:lnTo>
                <a:lnTo>
                  <a:pt x="432054" y="149567"/>
                </a:lnTo>
                <a:close/>
              </a:path>
              <a:path w="432435" h="299720">
                <a:moveTo>
                  <a:pt x="324040" y="0"/>
                </a:moveTo>
                <a:lnTo>
                  <a:pt x="108013" y="0"/>
                </a:lnTo>
                <a:lnTo>
                  <a:pt x="108013" y="149567"/>
                </a:lnTo>
                <a:lnTo>
                  <a:pt x="324040" y="149567"/>
                </a:lnTo>
                <a:lnTo>
                  <a:pt x="32404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371926" y="2979272"/>
            <a:ext cx="432434" cy="299720"/>
          </a:xfrm>
          <a:custGeom>
            <a:avLst/>
            <a:gdLst/>
            <a:ahLst/>
            <a:cxnLst/>
            <a:rect l="l" t="t" r="r" b="b"/>
            <a:pathLst>
              <a:path w="432435" h="299720">
                <a:moveTo>
                  <a:pt x="0" y="149567"/>
                </a:moveTo>
                <a:lnTo>
                  <a:pt x="108013" y="149567"/>
                </a:lnTo>
                <a:lnTo>
                  <a:pt x="108013" y="0"/>
                </a:lnTo>
                <a:lnTo>
                  <a:pt x="324040" y="0"/>
                </a:lnTo>
                <a:lnTo>
                  <a:pt x="324040" y="149567"/>
                </a:lnTo>
                <a:lnTo>
                  <a:pt x="432054" y="149567"/>
                </a:lnTo>
                <a:lnTo>
                  <a:pt x="216027" y="299135"/>
                </a:lnTo>
                <a:lnTo>
                  <a:pt x="0" y="149567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286116" y="2000234"/>
            <a:ext cx="2628900" cy="990600"/>
          </a:xfrm>
          <a:custGeom>
            <a:avLst/>
            <a:gdLst/>
            <a:ahLst/>
            <a:cxnLst/>
            <a:rect l="l" t="t" r="r" b="b"/>
            <a:pathLst>
              <a:path w="2628900" h="990600">
                <a:moveTo>
                  <a:pt x="1314145" y="0"/>
                </a:moveTo>
                <a:lnTo>
                  <a:pt x="1246519" y="644"/>
                </a:lnTo>
                <a:lnTo>
                  <a:pt x="1179781" y="2556"/>
                </a:lnTo>
                <a:lnTo>
                  <a:pt x="1114014" y="5706"/>
                </a:lnTo>
                <a:lnTo>
                  <a:pt x="1049299" y="10061"/>
                </a:lnTo>
                <a:lnTo>
                  <a:pt x="985720" y="15590"/>
                </a:lnTo>
                <a:lnTo>
                  <a:pt x="923359" y="22264"/>
                </a:lnTo>
                <a:lnTo>
                  <a:pt x="862299" y="30049"/>
                </a:lnTo>
                <a:lnTo>
                  <a:pt x="802621" y="38916"/>
                </a:lnTo>
                <a:lnTo>
                  <a:pt x="744410" y="48833"/>
                </a:lnTo>
                <a:lnTo>
                  <a:pt x="687746" y="59770"/>
                </a:lnTo>
                <a:lnTo>
                  <a:pt x="632714" y="71694"/>
                </a:lnTo>
                <a:lnTo>
                  <a:pt x="579395" y="84575"/>
                </a:lnTo>
                <a:lnTo>
                  <a:pt x="527872" y="98382"/>
                </a:lnTo>
                <a:lnTo>
                  <a:pt x="478227" y="113084"/>
                </a:lnTo>
                <a:lnTo>
                  <a:pt x="430544" y="128649"/>
                </a:lnTo>
                <a:lnTo>
                  <a:pt x="384905" y="145046"/>
                </a:lnTo>
                <a:lnTo>
                  <a:pt x="341392" y="162245"/>
                </a:lnTo>
                <a:lnTo>
                  <a:pt x="300087" y="180214"/>
                </a:lnTo>
                <a:lnTo>
                  <a:pt x="261074" y="198922"/>
                </a:lnTo>
                <a:lnTo>
                  <a:pt x="224436" y="218338"/>
                </a:lnTo>
                <a:lnTo>
                  <a:pt x="190253" y="238431"/>
                </a:lnTo>
                <a:lnTo>
                  <a:pt x="129589" y="280522"/>
                </a:lnTo>
                <a:lnTo>
                  <a:pt x="79742" y="324948"/>
                </a:lnTo>
                <a:lnTo>
                  <a:pt x="41372" y="371458"/>
                </a:lnTo>
                <a:lnTo>
                  <a:pt x="15141" y="419805"/>
                </a:lnTo>
                <a:lnTo>
                  <a:pt x="1709" y="469739"/>
                </a:lnTo>
                <a:lnTo>
                  <a:pt x="0" y="495223"/>
                </a:lnTo>
                <a:lnTo>
                  <a:pt x="1709" y="520708"/>
                </a:lnTo>
                <a:lnTo>
                  <a:pt x="15141" y="570642"/>
                </a:lnTo>
                <a:lnTo>
                  <a:pt x="41372" y="618988"/>
                </a:lnTo>
                <a:lnTo>
                  <a:pt x="79742" y="665499"/>
                </a:lnTo>
                <a:lnTo>
                  <a:pt x="129589" y="709924"/>
                </a:lnTo>
                <a:lnTo>
                  <a:pt x="190253" y="752016"/>
                </a:lnTo>
                <a:lnTo>
                  <a:pt x="224436" y="772109"/>
                </a:lnTo>
                <a:lnTo>
                  <a:pt x="261074" y="791525"/>
                </a:lnTo>
                <a:lnTo>
                  <a:pt x="300087" y="810233"/>
                </a:lnTo>
                <a:lnTo>
                  <a:pt x="341392" y="828202"/>
                </a:lnTo>
                <a:lnTo>
                  <a:pt x="384905" y="845400"/>
                </a:lnTo>
                <a:lnTo>
                  <a:pt x="430544" y="861798"/>
                </a:lnTo>
                <a:lnTo>
                  <a:pt x="478227" y="877363"/>
                </a:lnTo>
                <a:lnTo>
                  <a:pt x="527872" y="892064"/>
                </a:lnTo>
                <a:lnTo>
                  <a:pt x="579395" y="905871"/>
                </a:lnTo>
                <a:lnTo>
                  <a:pt x="632714" y="918753"/>
                </a:lnTo>
                <a:lnTo>
                  <a:pt x="687746" y="930677"/>
                </a:lnTo>
                <a:lnTo>
                  <a:pt x="744410" y="941613"/>
                </a:lnTo>
                <a:lnTo>
                  <a:pt x="802621" y="951530"/>
                </a:lnTo>
                <a:lnTo>
                  <a:pt x="862299" y="960397"/>
                </a:lnTo>
                <a:lnTo>
                  <a:pt x="923359" y="968183"/>
                </a:lnTo>
                <a:lnTo>
                  <a:pt x="985720" y="974856"/>
                </a:lnTo>
                <a:lnTo>
                  <a:pt x="1049299" y="980386"/>
                </a:lnTo>
                <a:lnTo>
                  <a:pt x="1114014" y="984741"/>
                </a:lnTo>
                <a:lnTo>
                  <a:pt x="1179781" y="987890"/>
                </a:lnTo>
                <a:lnTo>
                  <a:pt x="1246519" y="989803"/>
                </a:lnTo>
                <a:lnTo>
                  <a:pt x="1314145" y="990447"/>
                </a:lnTo>
                <a:lnTo>
                  <a:pt x="1381770" y="989803"/>
                </a:lnTo>
                <a:lnTo>
                  <a:pt x="1448508" y="987890"/>
                </a:lnTo>
                <a:lnTo>
                  <a:pt x="1514275" y="984741"/>
                </a:lnTo>
                <a:lnTo>
                  <a:pt x="1578990" y="980386"/>
                </a:lnTo>
                <a:lnTo>
                  <a:pt x="1642569" y="974856"/>
                </a:lnTo>
                <a:lnTo>
                  <a:pt x="1704930" y="968183"/>
                </a:lnTo>
                <a:lnTo>
                  <a:pt x="1765991" y="960397"/>
                </a:lnTo>
                <a:lnTo>
                  <a:pt x="1825668" y="951530"/>
                </a:lnTo>
                <a:lnTo>
                  <a:pt x="1883880" y="941613"/>
                </a:lnTo>
                <a:lnTo>
                  <a:pt x="1940543" y="930677"/>
                </a:lnTo>
                <a:lnTo>
                  <a:pt x="1995576" y="918753"/>
                </a:lnTo>
                <a:lnTo>
                  <a:pt x="2048895" y="905871"/>
                </a:lnTo>
                <a:lnTo>
                  <a:pt x="2100418" y="892064"/>
                </a:lnTo>
                <a:lnTo>
                  <a:pt x="2150062" y="877363"/>
                </a:lnTo>
                <a:lnTo>
                  <a:pt x="2197745" y="861798"/>
                </a:lnTo>
                <a:lnTo>
                  <a:pt x="2243385" y="845400"/>
                </a:lnTo>
                <a:lnTo>
                  <a:pt x="2286898" y="828202"/>
                </a:lnTo>
                <a:lnTo>
                  <a:pt x="2328202" y="810233"/>
                </a:lnTo>
                <a:lnTo>
                  <a:pt x="2367215" y="791525"/>
                </a:lnTo>
                <a:lnTo>
                  <a:pt x="2403854" y="772109"/>
                </a:lnTo>
                <a:lnTo>
                  <a:pt x="2438036" y="752016"/>
                </a:lnTo>
                <a:lnTo>
                  <a:pt x="2498700" y="709924"/>
                </a:lnTo>
                <a:lnTo>
                  <a:pt x="2548548" y="665499"/>
                </a:lnTo>
                <a:lnTo>
                  <a:pt x="2586917" y="618988"/>
                </a:lnTo>
                <a:lnTo>
                  <a:pt x="2613148" y="570642"/>
                </a:lnTo>
                <a:lnTo>
                  <a:pt x="2626580" y="520708"/>
                </a:lnTo>
                <a:lnTo>
                  <a:pt x="2628290" y="495223"/>
                </a:lnTo>
                <a:lnTo>
                  <a:pt x="2626580" y="469739"/>
                </a:lnTo>
                <a:lnTo>
                  <a:pt x="2613148" y="419805"/>
                </a:lnTo>
                <a:lnTo>
                  <a:pt x="2586917" y="371458"/>
                </a:lnTo>
                <a:lnTo>
                  <a:pt x="2548548" y="324948"/>
                </a:lnTo>
                <a:lnTo>
                  <a:pt x="2498700" y="280522"/>
                </a:lnTo>
                <a:lnTo>
                  <a:pt x="2438036" y="238431"/>
                </a:lnTo>
                <a:lnTo>
                  <a:pt x="2403854" y="218338"/>
                </a:lnTo>
                <a:lnTo>
                  <a:pt x="2367215" y="198922"/>
                </a:lnTo>
                <a:lnTo>
                  <a:pt x="2328202" y="180214"/>
                </a:lnTo>
                <a:lnTo>
                  <a:pt x="2286898" y="162245"/>
                </a:lnTo>
                <a:lnTo>
                  <a:pt x="2243385" y="145046"/>
                </a:lnTo>
                <a:lnTo>
                  <a:pt x="2197745" y="128649"/>
                </a:lnTo>
                <a:lnTo>
                  <a:pt x="2150062" y="113084"/>
                </a:lnTo>
                <a:lnTo>
                  <a:pt x="2100418" y="98382"/>
                </a:lnTo>
                <a:lnTo>
                  <a:pt x="2048895" y="84575"/>
                </a:lnTo>
                <a:lnTo>
                  <a:pt x="1995576" y="71694"/>
                </a:lnTo>
                <a:lnTo>
                  <a:pt x="1940543" y="59770"/>
                </a:lnTo>
                <a:lnTo>
                  <a:pt x="1883880" y="48833"/>
                </a:lnTo>
                <a:lnTo>
                  <a:pt x="1825668" y="38916"/>
                </a:lnTo>
                <a:lnTo>
                  <a:pt x="1765991" y="30049"/>
                </a:lnTo>
                <a:lnTo>
                  <a:pt x="1704930" y="22264"/>
                </a:lnTo>
                <a:lnTo>
                  <a:pt x="1642569" y="15590"/>
                </a:lnTo>
                <a:lnTo>
                  <a:pt x="1578990" y="10061"/>
                </a:lnTo>
                <a:lnTo>
                  <a:pt x="1514275" y="5706"/>
                </a:lnTo>
                <a:lnTo>
                  <a:pt x="1448508" y="2556"/>
                </a:lnTo>
                <a:lnTo>
                  <a:pt x="1381770" y="644"/>
                </a:lnTo>
                <a:lnTo>
                  <a:pt x="1314145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286116" y="2000234"/>
            <a:ext cx="2628900" cy="990600"/>
          </a:xfrm>
          <a:custGeom>
            <a:avLst/>
            <a:gdLst/>
            <a:ahLst/>
            <a:cxnLst/>
            <a:rect l="l" t="t" r="r" b="b"/>
            <a:pathLst>
              <a:path w="2628900" h="990600">
                <a:moveTo>
                  <a:pt x="0" y="495223"/>
                </a:moveTo>
                <a:lnTo>
                  <a:pt x="6784" y="444589"/>
                </a:lnTo>
                <a:lnTo>
                  <a:pt x="26698" y="395418"/>
                </a:lnTo>
                <a:lnTo>
                  <a:pt x="59081" y="347958"/>
                </a:lnTo>
                <a:lnTo>
                  <a:pt x="103272" y="302459"/>
                </a:lnTo>
                <a:lnTo>
                  <a:pt x="158610" y="259169"/>
                </a:lnTo>
                <a:lnTo>
                  <a:pt x="224436" y="218338"/>
                </a:lnTo>
                <a:lnTo>
                  <a:pt x="261074" y="198922"/>
                </a:lnTo>
                <a:lnTo>
                  <a:pt x="300087" y="180214"/>
                </a:lnTo>
                <a:lnTo>
                  <a:pt x="341392" y="162245"/>
                </a:lnTo>
                <a:lnTo>
                  <a:pt x="384905" y="145046"/>
                </a:lnTo>
                <a:lnTo>
                  <a:pt x="430544" y="128649"/>
                </a:lnTo>
                <a:lnTo>
                  <a:pt x="478227" y="113084"/>
                </a:lnTo>
                <a:lnTo>
                  <a:pt x="527872" y="98382"/>
                </a:lnTo>
                <a:lnTo>
                  <a:pt x="579395" y="84575"/>
                </a:lnTo>
                <a:lnTo>
                  <a:pt x="632714" y="71694"/>
                </a:lnTo>
                <a:lnTo>
                  <a:pt x="687746" y="59770"/>
                </a:lnTo>
                <a:lnTo>
                  <a:pt x="744410" y="48833"/>
                </a:lnTo>
                <a:lnTo>
                  <a:pt x="802621" y="38916"/>
                </a:lnTo>
                <a:lnTo>
                  <a:pt x="862299" y="30049"/>
                </a:lnTo>
                <a:lnTo>
                  <a:pt x="923359" y="22264"/>
                </a:lnTo>
                <a:lnTo>
                  <a:pt x="985720" y="15590"/>
                </a:lnTo>
                <a:lnTo>
                  <a:pt x="1049299" y="10061"/>
                </a:lnTo>
                <a:lnTo>
                  <a:pt x="1114014" y="5706"/>
                </a:lnTo>
                <a:lnTo>
                  <a:pt x="1179781" y="2556"/>
                </a:lnTo>
                <a:lnTo>
                  <a:pt x="1246519" y="644"/>
                </a:lnTo>
                <a:lnTo>
                  <a:pt x="1314145" y="0"/>
                </a:lnTo>
                <a:lnTo>
                  <a:pt x="1381770" y="644"/>
                </a:lnTo>
                <a:lnTo>
                  <a:pt x="1448508" y="2556"/>
                </a:lnTo>
                <a:lnTo>
                  <a:pt x="1514275" y="5706"/>
                </a:lnTo>
                <a:lnTo>
                  <a:pt x="1578990" y="10061"/>
                </a:lnTo>
                <a:lnTo>
                  <a:pt x="1642569" y="15590"/>
                </a:lnTo>
                <a:lnTo>
                  <a:pt x="1704930" y="22264"/>
                </a:lnTo>
                <a:lnTo>
                  <a:pt x="1765991" y="30049"/>
                </a:lnTo>
                <a:lnTo>
                  <a:pt x="1825668" y="38916"/>
                </a:lnTo>
                <a:lnTo>
                  <a:pt x="1883880" y="48833"/>
                </a:lnTo>
                <a:lnTo>
                  <a:pt x="1940543" y="59770"/>
                </a:lnTo>
                <a:lnTo>
                  <a:pt x="1995576" y="71694"/>
                </a:lnTo>
                <a:lnTo>
                  <a:pt x="2048895" y="84575"/>
                </a:lnTo>
                <a:lnTo>
                  <a:pt x="2100418" y="98382"/>
                </a:lnTo>
                <a:lnTo>
                  <a:pt x="2150062" y="113084"/>
                </a:lnTo>
                <a:lnTo>
                  <a:pt x="2197745" y="128649"/>
                </a:lnTo>
                <a:lnTo>
                  <a:pt x="2243385" y="145046"/>
                </a:lnTo>
                <a:lnTo>
                  <a:pt x="2286898" y="162245"/>
                </a:lnTo>
                <a:lnTo>
                  <a:pt x="2328202" y="180214"/>
                </a:lnTo>
                <a:lnTo>
                  <a:pt x="2367215" y="198922"/>
                </a:lnTo>
                <a:lnTo>
                  <a:pt x="2403854" y="218338"/>
                </a:lnTo>
                <a:lnTo>
                  <a:pt x="2438036" y="238431"/>
                </a:lnTo>
                <a:lnTo>
                  <a:pt x="2498700" y="280522"/>
                </a:lnTo>
                <a:lnTo>
                  <a:pt x="2548548" y="324948"/>
                </a:lnTo>
                <a:lnTo>
                  <a:pt x="2586917" y="371458"/>
                </a:lnTo>
                <a:lnTo>
                  <a:pt x="2613148" y="419805"/>
                </a:lnTo>
                <a:lnTo>
                  <a:pt x="2626580" y="469739"/>
                </a:lnTo>
                <a:lnTo>
                  <a:pt x="2628290" y="495223"/>
                </a:lnTo>
                <a:lnTo>
                  <a:pt x="2626580" y="520708"/>
                </a:lnTo>
                <a:lnTo>
                  <a:pt x="2613148" y="570642"/>
                </a:lnTo>
                <a:lnTo>
                  <a:pt x="2586917" y="618988"/>
                </a:lnTo>
                <a:lnTo>
                  <a:pt x="2548548" y="665499"/>
                </a:lnTo>
                <a:lnTo>
                  <a:pt x="2498700" y="709924"/>
                </a:lnTo>
                <a:lnTo>
                  <a:pt x="2438036" y="752016"/>
                </a:lnTo>
                <a:lnTo>
                  <a:pt x="2403854" y="772109"/>
                </a:lnTo>
                <a:lnTo>
                  <a:pt x="2367215" y="791525"/>
                </a:lnTo>
                <a:lnTo>
                  <a:pt x="2328202" y="810233"/>
                </a:lnTo>
                <a:lnTo>
                  <a:pt x="2286898" y="828202"/>
                </a:lnTo>
                <a:lnTo>
                  <a:pt x="2243385" y="845400"/>
                </a:lnTo>
                <a:lnTo>
                  <a:pt x="2197745" y="861798"/>
                </a:lnTo>
                <a:lnTo>
                  <a:pt x="2150062" y="877363"/>
                </a:lnTo>
                <a:lnTo>
                  <a:pt x="2100418" y="892064"/>
                </a:lnTo>
                <a:lnTo>
                  <a:pt x="2048895" y="905871"/>
                </a:lnTo>
                <a:lnTo>
                  <a:pt x="1995576" y="918753"/>
                </a:lnTo>
                <a:lnTo>
                  <a:pt x="1940543" y="930677"/>
                </a:lnTo>
                <a:lnTo>
                  <a:pt x="1883880" y="941613"/>
                </a:lnTo>
                <a:lnTo>
                  <a:pt x="1825668" y="951530"/>
                </a:lnTo>
                <a:lnTo>
                  <a:pt x="1765991" y="960397"/>
                </a:lnTo>
                <a:lnTo>
                  <a:pt x="1704930" y="968183"/>
                </a:lnTo>
                <a:lnTo>
                  <a:pt x="1642569" y="974856"/>
                </a:lnTo>
                <a:lnTo>
                  <a:pt x="1578990" y="980386"/>
                </a:lnTo>
                <a:lnTo>
                  <a:pt x="1514275" y="984741"/>
                </a:lnTo>
                <a:lnTo>
                  <a:pt x="1448508" y="987890"/>
                </a:lnTo>
                <a:lnTo>
                  <a:pt x="1381770" y="989803"/>
                </a:lnTo>
                <a:lnTo>
                  <a:pt x="1314145" y="990447"/>
                </a:lnTo>
                <a:lnTo>
                  <a:pt x="1246519" y="989803"/>
                </a:lnTo>
                <a:lnTo>
                  <a:pt x="1179781" y="987890"/>
                </a:lnTo>
                <a:lnTo>
                  <a:pt x="1114014" y="984741"/>
                </a:lnTo>
                <a:lnTo>
                  <a:pt x="1049299" y="980386"/>
                </a:lnTo>
                <a:lnTo>
                  <a:pt x="985720" y="974856"/>
                </a:lnTo>
                <a:lnTo>
                  <a:pt x="923359" y="968183"/>
                </a:lnTo>
                <a:lnTo>
                  <a:pt x="862299" y="960397"/>
                </a:lnTo>
                <a:lnTo>
                  <a:pt x="802621" y="951530"/>
                </a:lnTo>
                <a:lnTo>
                  <a:pt x="744410" y="941613"/>
                </a:lnTo>
                <a:lnTo>
                  <a:pt x="687746" y="930677"/>
                </a:lnTo>
                <a:lnTo>
                  <a:pt x="632714" y="918753"/>
                </a:lnTo>
                <a:lnTo>
                  <a:pt x="579395" y="905871"/>
                </a:lnTo>
                <a:lnTo>
                  <a:pt x="527872" y="892064"/>
                </a:lnTo>
                <a:lnTo>
                  <a:pt x="478227" y="877363"/>
                </a:lnTo>
                <a:lnTo>
                  <a:pt x="430544" y="861798"/>
                </a:lnTo>
                <a:lnTo>
                  <a:pt x="384905" y="845400"/>
                </a:lnTo>
                <a:lnTo>
                  <a:pt x="341392" y="828202"/>
                </a:lnTo>
                <a:lnTo>
                  <a:pt x="300087" y="810233"/>
                </a:lnTo>
                <a:lnTo>
                  <a:pt x="261074" y="791525"/>
                </a:lnTo>
                <a:lnTo>
                  <a:pt x="224436" y="772109"/>
                </a:lnTo>
                <a:lnTo>
                  <a:pt x="190253" y="752016"/>
                </a:lnTo>
                <a:lnTo>
                  <a:pt x="129589" y="709924"/>
                </a:lnTo>
                <a:lnTo>
                  <a:pt x="79742" y="665499"/>
                </a:lnTo>
                <a:lnTo>
                  <a:pt x="41372" y="618988"/>
                </a:lnTo>
                <a:lnTo>
                  <a:pt x="15141" y="570642"/>
                </a:lnTo>
                <a:lnTo>
                  <a:pt x="1709" y="520708"/>
                </a:lnTo>
                <a:lnTo>
                  <a:pt x="0" y="495223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3910048" y="2356266"/>
            <a:ext cx="13792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Arial"/>
                <a:cs typeface="Arial"/>
              </a:rPr>
              <a:t>О</a:t>
            </a:r>
            <a:r>
              <a:rPr sz="1600" b="1" spc="-10" dirty="0">
                <a:latin typeface="Arial"/>
                <a:cs typeface="Arial"/>
              </a:rPr>
              <a:t>пр</a:t>
            </a:r>
            <a:r>
              <a:rPr sz="1600" b="1" spc="-5" dirty="0">
                <a:latin typeface="Arial"/>
                <a:cs typeface="Arial"/>
              </a:rPr>
              <a:t>е</a:t>
            </a:r>
            <a:r>
              <a:rPr sz="1600" b="1" spc="-15" dirty="0">
                <a:latin typeface="Arial"/>
                <a:cs typeface="Arial"/>
              </a:rPr>
              <a:t>д</a:t>
            </a:r>
            <a:r>
              <a:rPr sz="1600" b="1" spc="-5" dirty="0">
                <a:latin typeface="Arial"/>
                <a:cs typeface="Arial"/>
              </a:rPr>
              <a:t>е</a:t>
            </a:r>
            <a:r>
              <a:rPr sz="1600" b="1" spc="-35" dirty="0">
                <a:latin typeface="Arial"/>
                <a:cs typeface="Arial"/>
              </a:rPr>
              <a:t>л</a:t>
            </a:r>
            <a:r>
              <a:rPr sz="1600" b="1" spc="-5" dirty="0">
                <a:latin typeface="Arial"/>
                <a:cs typeface="Arial"/>
              </a:rPr>
              <a:t>е</a:t>
            </a:r>
            <a:r>
              <a:rPr sz="1600" b="1" spc="-10" dirty="0">
                <a:latin typeface="Arial"/>
                <a:cs typeface="Arial"/>
              </a:rPr>
              <a:t>н</a:t>
            </a:r>
            <a:r>
              <a:rPr sz="1600" b="1" spc="-5" dirty="0">
                <a:latin typeface="Arial"/>
                <a:cs typeface="Arial"/>
              </a:rPr>
              <a:t>ие</a:t>
            </a:r>
            <a:endParaRPr sz="16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95536" y="2182423"/>
            <a:ext cx="2664460" cy="4431665"/>
          </a:xfrm>
          <a:custGeom>
            <a:avLst/>
            <a:gdLst/>
            <a:ahLst/>
            <a:cxnLst/>
            <a:rect l="l" t="t" r="r" b="b"/>
            <a:pathLst>
              <a:path w="2664460" h="4431665">
                <a:moveTo>
                  <a:pt x="2220239" y="0"/>
                </a:moveTo>
                <a:lnTo>
                  <a:pt x="444055" y="0"/>
                </a:lnTo>
                <a:lnTo>
                  <a:pt x="395669" y="2605"/>
                </a:lnTo>
                <a:lnTo>
                  <a:pt x="348793" y="10241"/>
                </a:lnTo>
                <a:lnTo>
                  <a:pt x="303697" y="22637"/>
                </a:lnTo>
                <a:lnTo>
                  <a:pt x="260653" y="39522"/>
                </a:lnTo>
                <a:lnTo>
                  <a:pt x="219930" y="60625"/>
                </a:lnTo>
                <a:lnTo>
                  <a:pt x="181800" y="85675"/>
                </a:lnTo>
                <a:lnTo>
                  <a:pt x="146533" y="114401"/>
                </a:lnTo>
                <a:lnTo>
                  <a:pt x="114401" y="146533"/>
                </a:lnTo>
                <a:lnTo>
                  <a:pt x="85675" y="181800"/>
                </a:lnTo>
                <a:lnTo>
                  <a:pt x="60625" y="219930"/>
                </a:lnTo>
                <a:lnTo>
                  <a:pt x="39522" y="260653"/>
                </a:lnTo>
                <a:lnTo>
                  <a:pt x="22637" y="303697"/>
                </a:lnTo>
                <a:lnTo>
                  <a:pt x="10241" y="348793"/>
                </a:lnTo>
                <a:lnTo>
                  <a:pt x="2605" y="395669"/>
                </a:lnTo>
                <a:lnTo>
                  <a:pt x="0" y="444055"/>
                </a:lnTo>
                <a:lnTo>
                  <a:pt x="0" y="3987507"/>
                </a:lnTo>
                <a:lnTo>
                  <a:pt x="2605" y="4035891"/>
                </a:lnTo>
                <a:lnTo>
                  <a:pt x="10241" y="4082765"/>
                </a:lnTo>
                <a:lnTo>
                  <a:pt x="22637" y="4127860"/>
                </a:lnTo>
                <a:lnTo>
                  <a:pt x="39522" y="4170904"/>
                </a:lnTo>
                <a:lnTo>
                  <a:pt x="60625" y="4211627"/>
                </a:lnTo>
                <a:lnTo>
                  <a:pt x="85675" y="4249757"/>
                </a:lnTo>
                <a:lnTo>
                  <a:pt x="114401" y="4285024"/>
                </a:lnTo>
                <a:lnTo>
                  <a:pt x="146533" y="4317157"/>
                </a:lnTo>
                <a:lnTo>
                  <a:pt x="181800" y="4345884"/>
                </a:lnTo>
                <a:lnTo>
                  <a:pt x="219930" y="4370935"/>
                </a:lnTo>
                <a:lnTo>
                  <a:pt x="260653" y="4392038"/>
                </a:lnTo>
                <a:lnTo>
                  <a:pt x="303697" y="4408924"/>
                </a:lnTo>
                <a:lnTo>
                  <a:pt x="348793" y="4421320"/>
                </a:lnTo>
                <a:lnTo>
                  <a:pt x="395669" y="4428957"/>
                </a:lnTo>
                <a:lnTo>
                  <a:pt x="444055" y="4431563"/>
                </a:lnTo>
                <a:lnTo>
                  <a:pt x="2220239" y="4431563"/>
                </a:lnTo>
                <a:lnTo>
                  <a:pt x="2268624" y="4428957"/>
                </a:lnTo>
                <a:lnTo>
                  <a:pt x="2315501" y="4421320"/>
                </a:lnTo>
                <a:lnTo>
                  <a:pt x="2360597" y="4408924"/>
                </a:lnTo>
                <a:lnTo>
                  <a:pt x="2403641" y="4392038"/>
                </a:lnTo>
                <a:lnTo>
                  <a:pt x="2444364" y="4370935"/>
                </a:lnTo>
                <a:lnTo>
                  <a:pt x="2482494" y="4345884"/>
                </a:lnTo>
                <a:lnTo>
                  <a:pt x="2517761" y="4317157"/>
                </a:lnTo>
                <a:lnTo>
                  <a:pt x="2549892" y="4285024"/>
                </a:lnTo>
                <a:lnTo>
                  <a:pt x="2578619" y="4249757"/>
                </a:lnTo>
                <a:lnTo>
                  <a:pt x="2603669" y="4211627"/>
                </a:lnTo>
                <a:lnTo>
                  <a:pt x="2624772" y="4170904"/>
                </a:lnTo>
                <a:lnTo>
                  <a:pt x="2641657" y="4127860"/>
                </a:lnTo>
                <a:lnTo>
                  <a:pt x="2654053" y="4082765"/>
                </a:lnTo>
                <a:lnTo>
                  <a:pt x="2661689" y="4035891"/>
                </a:lnTo>
                <a:lnTo>
                  <a:pt x="2664294" y="3987507"/>
                </a:lnTo>
                <a:lnTo>
                  <a:pt x="2664294" y="444055"/>
                </a:lnTo>
                <a:lnTo>
                  <a:pt x="2661689" y="395669"/>
                </a:lnTo>
                <a:lnTo>
                  <a:pt x="2654053" y="348793"/>
                </a:lnTo>
                <a:lnTo>
                  <a:pt x="2641657" y="303697"/>
                </a:lnTo>
                <a:lnTo>
                  <a:pt x="2624772" y="260653"/>
                </a:lnTo>
                <a:lnTo>
                  <a:pt x="2603669" y="219930"/>
                </a:lnTo>
                <a:lnTo>
                  <a:pt x="2578619" y="181800"/>
                </a:lnTo>
                <a:lnTo>
                  <a:pt x="2549892" y="146533"/>
                </a:lnTo>
                <a:lnTo>
                  <a:pt x="2517761" y="114401"/>
                </a:lnTo>
                <a:lnTo>
                  <a:pt x="2482494" y="85675"/>
                </a:lnTo>
                <a:lnTo>
                  <a:pt x="2444364" y="60625"/>
                </a:lnTo>
                <a:lnTo>
                  <a:pt x="2403641" y="39522"/>
                </a:lnTo>
                <a:lnTo>
                  <a:pt x="2360597" y="22637"/>
                </a:lnTo>
                <a:lnTo>
                  <a:pt x="2315501" y="10241"/>
                </a:lnTo>
                <a:lnTo>
                  <a:pt x="2268624" y="2605"/>
                </a:lnTo>
                <a:lnTo>
                  <a:pt x="2220239" y="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95536" y="2182423"/>
            <a:ext cx="2664460" cy="4431665"/>
          </a:xfrm>
          <a:custGeom>
            <a:avLst/>
            <a:gdLst/>
            <a:ahLst/>
            <a:cxnLst/>
            <a:rect l="l" t="t" r="r" b="b"/>
            <a:pathLst>
              <a:path w="2664460" h="4431665">
                <a:moveTo>
                  <a:pt x="0" y="444055"/>
                </a:moveTo>
                <a:lnTo>
                  <a:pt x="2605" y="395669"/>
                </a:lnTo>
                <a:lnTo>
                  <a:pt x="10241" y="348793"/>
                </a:lnTo>
                <a:lnTo>
                  <a:pt x="22637" y="303697"/>
                </a:lnTo>
                <a:lnTo>
                  <a:pt x="39522" y="260653"/>
                </a:lnTo>
                <a:lnTo>
                  <a:pt x="60625" y="219930"/>
                </a:lnTo>
                <a:lnTo>
                  <a:pt x="85675" y="181800"/>
                </a:lnTo>
                <a:lnTo>
                  <a:pt x="114401" y="146533"/>
                </a:lnTo>
                <a:lnTo>
                  <a:pt x="146533" y="114401"/>
                </a:lnTo>
                <a:lnTo>
                  <a:pt x="181800" y="85675"/>
                </a:lnTo>
                <a:lnTo>
                  <a:pt x="219930" y="60625"/>
                </a:lnTo>
                <a:lnTo>
                  <a:pt x="260653" y="39522"/>
                </a:lnTo>
                <a:lnTo>
                  <a:pt x="303697" y="22637"/>
                </a:lnTo>
                <a:lnTo>
                  <a:pt x="348793" y="10241"/>
                </a:lnTo>
                <a:lnTo>
                  <a:pt x="395669" y="2605"/>
                </a:lnTo>
                <a:lnTo>
                  <a:pt x="444055" y="0"/>
                </a:lnTo>
                <a:lnTo>
                  <a:pt x="2220239" y="0"/>
                </a:lnTo>
                <a:lnTo>
                  <a:pt x="2268624" y="2605"/>
                </a:lnTo>
                <a:lnTo>
                  <a:pt x="2315501" y="10241"/>
                </a:lnTo>
                <a:lnTo>
                  <a:pt x="2360597" y="22637"/>
                </a:lnTo>
                <a:lnTo>
                  <a:pt x="2403641" y="39522"/>
                </a:lnTo>
                <a:lnTo>
                  <a:pt x="2444364" y="60625"/>
                </a:lnTo>
                <a:lnTo>
                  <a:pt x="2482494" y="85675"/>
                </a:lnTo>
                <a:lnTo>
                  <a:pt x="2517761" y="114401"/>
                </a:lnTo>
                <a:lnTo>
                  <a:pt x="2549892" y="146533"/>
                </a:lnTo>
                <a:lnTo>
                  <a:pt x="2578619" y="181800"/>
                </a:lnTo>
                <a:lnTo>
                  <a:pt x="2603669" y="219930"/>
                </a:lnTo>
                <a:lnTo>
                  <a:pt x="2624772" y="260653"/>
                </a:lnTo>
                <a:lnTo>
                  <a:pt x="2641657" y="303697"/>
                </a:lnTo>
                <a:lnTo>
                  <a:pt x="2654053" y="348793"/>
                </a:lnTo>
                <a:lnTo>
                  <a:pt x="2661689" y="395669"/>
                </a:lnTo>
                <a:lnTo>
                  <a:pt x="2664294" y="444055"/>
                </a:lnTo>
                <a:lnTo>
                  <a:pt x="2664294" y="3987507"/>
                </a:lnTo>
                <a:lnTo>
                  <a:pt x="2661689" y="4035891"/>
                </a:lnTo>
                <a:lnTo>
                  <a:pt x="2654053" y="4082765"/>
                </a:lnTo>
                <a:lnTo>
                  <a:pt x="2641657" y="4127860"/>
                </a:lnTo>
                <a:lnTo>
                  <a:pt x="2624772" y="4170904"/>
                </a:lnTo>
                <a:lnTo>
                  <a:pt x="2603669" y="4211627"/>
                </a:lnTo>
                <a:lnTo>
                  <a:pt x="2578619" y="4249757"/>
                </a:lnTo>
                <a:lnTo>
                  <a:pt x="2549892" y="4285024"/>
                </a:lnTo>
                <a:lnTo>
                  <a:pt x="2517761" y="4317157"/>
                </a:lnTo>
                <a:lnTo>
                  <a:pt x="2482494" y="4345884"/>
                </a:lnTo>
                <a:lnTo>
                  <a:pt x="2444364" y="4370935"/>
                </a:lnTo>
                <a:lnTo>
                  <a:pt x="2403641" y="4392038"/>
                </a:lnTo>
                <a:lnTo>
                  <a:pt x="2360597" y="4408924"/>
                </a:lnTo>
                <a:lnTo>
                  <a:pt x="2315501" y="4421320"/>
                </a:lnTo>
                <a:lnTo>
                  <a:pt x="2268624" y="4428957"/>
                </a:lnTo>
                <a:lnTo>
                  <a:pt x="2220239" y="4431563"/>
                </a:lnTo>
                <a:lnTo>
                  <a:pt x="444055" y="4431563"/>
                </a:lnTo>
                <a:lnTo>
                  <a:pt x="395669" y="4428957"/>
                </a:lnTo>
                <a:lnTo>
                  <a:pt x="348793" y="4421320"/>
                </a:lnTo>
                <a:lnTo>
                  <a:pt x="303697" y="4408924"/>
                </a:lnTo>
                <a:lnTo>
                  <a:pt x="260653" y="4392038"/>
                </a:lnTo>
                <a:lnTo>
                  <a:pt x="219930" y="4370935"/>
                </a:lnTo>
                <a:lnTo>
                  <a:pt x="181800" y="4345884"/>
                </a:lnTo>
                <a:lnTo>
                  <a:pt x="146533" y="4317157"/>
                </a:lnTo>
                <a:lnTo>
                  <a:pt x="114401" y="4285024"/>
                </a:lnTo>
                <a:lnTo>
                  <a:pt x="85675" y="4249757"/>
                </a:lnTo>
                <a:lnTo>
                  <a:pt x="60625" y="4211627"/>
                </a:lnTo>
                <a:lnTo>
                  <a:pt x="39522" y="4170904"/>
                </a:lnTo>
                <a:lnTo>
                  <a:pt x="22637" y="4127860"/>
                </a:lnTo>
                <a:lnTo>
                  <a:pt x="10241" y="4082765"/>
                </a:lnTo>
                <a:lnTo>
                  <a:pt x="2605" y="4035891"/>
                </a:lnTo>
                <a:lnTo>
                  <a:pt x="0" y="3987507"/>
                </a:lnTo>
                <a:lnTo>
                  <a:pt x="0" y="444055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143170" y="2182417"/>
            <a:ext cx="2628900" cy="4431665"/>
          </a:xfrm>
          <a:custGeom>
            <a:avLst/>
            <a:gdLst/>
            <a:ahLst/>
            <a:cxnLst/>
            <a:rect l="l" t="t" r="r" b="b"/>
            <a:pathLst>
              <a:path w="2628900" h="4431665">
                <a:moveTo>
                  <a:pt x="2190229" y="0"/>
                </a:moveTo>
                <a:lnTo>
                  <a:pt x="438061" y="0"/>
                </a:lnTo>
                <a:lnTo>
                  <a:pt x="390329" y="2570"/>
                </a:lnTo>
                <a:lnTo>
                  <a:pt x="344086" y="10103"/>
                </a:lnTo>
                <a:lnTo>
                  <a:pt x="299599" y="22332"/>
                </a:lnTo>
                <a:lnTo>
                  <a:pt x="257136" y="38989"/>
                </a:lnTo>
                <a:lnTo>
                  <a:pt x="216963" y="59808"/>
                </a:lnTo>
                <a:lnTo>
                  <a:pt x="179347" y="84520"/>
                </a:lnTo>
                <a:lnTo>
                  <a:pt x="144557" y="112859"/>
                </a:lnTo>
                <a:lnTo>
                  <a:pt x="112859" y="144557"/>
                </a:lnTo>
                <a:lnTo>
                  <a:pt x="84520" y="179347"/>
                </a:lnTo>
                <a:lnTo>
                  <a:pt x="59808" y="216963"/>
                </a:lnTo>
                <a:lnTo>
                  <a:pt x="38989" y="257136"/>
                </a:lnTo>
                <a:lnTo>
                  <a:pt x="22332" y="299599"/>
                </a:lnTo>
                <a:lnTo>
                  <a:pt x="10103" y="344086"/>
                </a:lnTo>
                <a:lnTo>
                  <a:pt x="2570" y="390329"/>
                </a:lnTo>
                <a:lnTo>
                  <a:pt x="0" y="438061"/>
                </a:lnTo>
                <a:lnTo>
                  <a:pt x="0" y="3993515"/>
                </a:lnTo>
                <a:lnTo>
                  <a:pt x="2570" y="4041244"/>
                </a:lnTo>
                <a:lnTo>
                  <a:pt x="10103" y="4087485"/>
                </a:lnTo>
                <a:lnTo>
                  <a:pt x="22332" y="4131970"/>
                </a:lnTo>
                <a:lnTo>
                  <a:pt x="38989" y="4174432"/>
                </a:lnTo>
                <a:lnTo>
                  <a:pt x="59808" y="4214604"/>
                </a:lnTo>
                <a:lnTo>
                  <a:pt x="84520" y="4252218"/>
                </a:lnTo>
                <a:lnTo>
                  <a:pt x="112859" y="4287008"/>
                </a:lnTo>
                <a:lnTo>
                  <a:pt x="144557" y="4318705"/>
                </a:lnTo>
                <a:lnTo>
                  <a:pt x="179347" y="4347043"/>
                </a:lnTo>
                <a:lnTo>
                  <a:pt x="216963" y="4371755"/>
                </a:lnTo>
                <a:lnTo>
                  <a:pt x="257136" y="4392573"/>
                </a:lnTo>
                <a:lnTo>
                  <a:pt x="299599" y="4409230"/>
                </a:lnTo>
                <a:lnTo>
                  <a:pt x="344086" y="4421459"/>
                </a:lnTo>
                <a:lnTo>
                  <a:pt x="390329" y="4428992"/>
                </a:lnTo>
                <a:lnTo>
                  <a:pt x="438061" y="4431563"/>
                </a:lnTo>
                <a:lnTo>
                  <a:pt x="2190229" y="4431563"/>
                </a:lnTo>
                <a:lnTo>
                  <a:pt x="2237960" y="4428992"/>
                </a:lnTo>
                <a:lnTo>
                  <a:pt x="2284203" y="4421459"/>
                </a:lnTo>
                <a:lnTo>
                  <a:pt x="2328690" y="4409230"/>
                </a:lnTo>
                <a:lnTo>
                  <a:pt x="2371154" y="4392573"/>
                </a:lnTo>
                <a:lnTo>
                  <a:pt x="2411327" y="4371755"/>
                </a:lnTo>
                <a:lnTo>
                  <a:pt x="2448942" y="4347043"/>
                </a:lnTo>
                <a:lnTo>
                  <a:pt x="2483733" y="4318705"/>
                </a:lnTo>
                <a:lnTo>
                  <a:pt x="2515431" y="4287008"/>
                </a:lnTo>
                <a:lnTo>
                  <a:pt x="2543770" y="4252218"/>
                </a:lnTo>
                <a:lnTo>
                  <a:pt x="2568482" y="4214604"/>
                </a:lnTo>
                <a:lnTo>
                  <a:pt x="2589300" y="4174432"/>
                </a:lnTo>
                <a:lnTo>
                  <a:pt x="2605957" y="4131970"/>
                </a:lnTo>
                <a:lnTo>
                  <a:pt x="2618186" y="4087485"/>
                </a:lnTo>
                <a:lnTo>
                  <a:pt x="2625719" y="4041244"/>
                </a:lnTo>
                <a:lnTo>
                  <a:pt x="2628290" y="3993515"/>
                </a:lnTo>
                <a:lnTo>
                  <a:pt x="2628290" y="438061"/>
                </a:lnTo>
                <a:lnTo>
                  <a:pt x="2625719" y="390329"/>
                </a:lnTo>
                <a:lnTo>
                  <a:pt x="2618186" y="344086"/>
                </a:lnTo>
                <a:lnTo>
                  <a:pt x="2605957" y="299599"/>
                </a:lnTo>
                <a:lnTo>
                  <a:pt x="2589300" y="257136"/>
                </a:lnTo>
                <a:lnTo>
                  <a:pt x="2568482" y="216963"/>
                </a:lnTo>
                <a:lnTo>
                  <a:pt x="2543770" y="179347"/>
                </a:lnTo>
                <a:lnTo>
                  <a:pt x="2515431" y="144557"/>
                </a:lnTo>
                <a:lnTo>
                  <a:pt x="2483733" y="112859"/>
                </a:lnTo>
                <a:lnTo>
                  <a:pt x="2448942" y="84520"/>
                </a:lnTo>
                <a:lnTo>
                  <a:pt x="2411327" y="59808"/>
                </a:lnTo>
                <a:lnTo>
                  <a:pt x="2371154" y="38989"/>
                </a:lnTo>
                <a:lnTo>
                  <a:pt x="2328690" y="22332"/>
                </a:lnTo>
                <a:lnTo>
                  <a:pt x="2284203" y="10103"/>
                </a:lnTo>
                <a:lnTo>
                  <a:pt x="2237960" y="2570"/>
                </a:lnTo>
                <a:lnTo>
                  <a:pt x="2190229" y="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143170" y="2182417"/>
            <a:ext cx="2628900" cy="4431665"/>
          </a:xfrm>
          <a:custGeom>
            <a:avLst/>
            <a:gdLst/>
            <a:ahLst/>
            <a:cxnLst/>
            <a:rect l="l" t="t" r="r" b="b"/>
            <a:pathLst>
              <a:path w="2628900" h="4431665">
                <a:moveTo>
                  <a:pt x="0" y="438061"/>
                </a:moveTo>
                <a:lnTo>
                  <a:pt x="2570" y="390329"/>
                </a:lnTo>
                <a:lnTo>
                  <a:pt x="10103" y="344086"/>
                </a:lnTo>
                <a:lnTo>
                  <a:pt x="22332" y="299599"/>
                </a:lnTo>
                <a:lnTo>
                  <a:pt x="38989" y="257136"/>
                </a:lnTo>
                <a:lnTo>
                  <a:pt x="59808" y="216963"/>
                </a:lnTo>
                <a:lnTo>
                  <a:pt x="84520" y="179347"/>
                </a:lnTo>
                <a:lnTo>
                  <a:pt x="112859" y="144557"/>
                </a:lnTo>
                <a:lnTo>
                  <a:pt x="144557" y="112859"/>
                </a:lnTo>
                <a:lnTo>
                  <a:pt x="179347" y="84520"/>
                </a:lnTo>
                <a:lnTo>
                  <a:pt x="216963" y="59808"/>
                </a:lnTo>
                <a:lnTo>
                  <a:pt x="257136" y="38989"/>
                </a:lnTo>
                <a:lnTo>
                  <a:pt x="299599" y="22332"/>
                </a:lnTo>
                <a:lnTo>
                  <a:pt x="344086" y="10103"/>
                </a:lnTo>
                <a:lnTo>
                  <a:pt x="390329" y="2570"/>
                </a:lnTo>
                <a:lnTo>
                  <a:pt x="438061" y="0"/>
                </a:lnTo>
                <a:lnTo>
                  <a:pt x="2190229" y="0"/>
                </a:lnTo>
                <a:lnTo>
                  <a:pt x="2237960" y="2570"/>
                </a:lnTo>
                <a:lnTo>
                  <a:pt x="2284203" y="10103"/>
                </a:lnTo>
                <a:lnTo>
                  <a:pt x="2328690" y="22332"/>
                </a:lnTo>
                <a:lnTo>
                  <a:pt x="2371154" y="38989"/>
                </a:lnTo>
                <a:lnTo>
                  <a:pt x="2411327" y="59808"/>
                </a:lnTo>
                <a:lnTo>
                  <a:pt x="2448942" y="84520"/>
                </a:lnTo>
                <a:lnTo>
                  <a:pt x="2483733" y="112859"/>
                </a:lnTo>
                <a:lnTo>
                  <a:pt x="2515431" y="144557"/>
                </a:lnTo>
                <a:lnTo>
                  <a:pt x="2543770" y="179347"/>
                </a:lnTo>
                <a:lnTo>
                  <a:pt x="2568482" y="216963"/>
                </a:lnTo>
                <a:lnTo>
                  <a:pt x="2589300" y="257136"/>
                </a:lnTo>
                <a:lnTo>
                  <a:pt x="2605957" y="299599"/>
                </a:lnTo>
                <a:lnTo>
                  <a:pt x="2618186" y="344086"/>
                </a:lnTo>
                <a:lnTo>
                  <a:pt x="2625719" y="390329"/>
                </a:lnTo>
                <a:lnTo>
                  <a:pt x="2628290" y="438061"/>
                </a:lnTo>
                <a:lnTo>
                  <a:pt x="2628290" y="3993515"/>
                </a:lnTo>
                <a:lnTo>
                  <a:pt x="2625719" y="4041244"/>
                </a:lnTo>
                <a:lnTo>
                  <a:pt x="2618186" y="4087485"/>
                </a:lnTo>
                <a:lnTo>
                  <a:pt x="2605957" y="4131970"/>
                </a:lnTo>
                <a:lnTo>
                  <a:pt x="2589300" y="4174432"/>
                </a:lnTo>
                <a:lnTo>
                  <a:pt x="2568482" y="4214604"/>
                </a:lnTo>
                <a:lnTo>
                  <a:pt x="2543770" y="4252218"/>
                </a:lnTo>
                <a:lnTo>
                  <a:pt x="2515431" y="4287008"/>
                </a:lnTo>
                <a:lnTo>
                  <a:pt x="2483733" y="4318705"/>
                </a:lnTo>
                <a:lnTo>
                  <a:pt x="2448942" y="4347043"/>
                </a:lnTo>
                <a:lnTo>
                  <a:pt x="2411327" y="4371755"/>
                </a:lnTo>
                <a:lnTo>
                  <a:pt x="2371154" y="4392573"/>
                </a:lnTo>
                <a:lnTo>
                  <a:pt x="2328690" y="4409230"/>
                </a:lnTo>
                <a:lnTo>
                  <a:pt x="2284203" y="4421459"/>
                </a:lnTo>
                <a:lnTo>
                  <a:pt x="2237960" y="4428992"/>
                </a:lnTo>
                <a:lnTo>
                  <a:pt x="2190229" y="4431563"/>
                </a:lnTo>
                <a:lnTo>
                  <a:pt x="438061" y="4431563"/>
                </a:lnTo>
                <a:lnTo>
                  <a:pt x="390329" y="4428992"/>
                </a:lnTo>
                <a:lnTo>
                  <a:pt x="344086" y="4421459"/>
                </a:lnTo>
                <a:lnTo>
                  <a:pt x="299599" y="4409230"/>
                </a:lnTo>
                <a:lnTo>
                  <a:pt x="257136" y="4392573"/>
                </a:lnTo>
                <a:lnTo>
                  <a:pt x="216963" y="4371755"/>
                </a:lnTo>
                <a:lnTo>
                  <a:pt x="179347" y="4347043"/>
                </a:lnTo>
                <a:lnTo>
                  <a:pt x="144557" y="4318705"/>
                </a:lnTo>
                <a:lnTo>
                  <a:pt x="112859" y="4287008"/>
                </a:lnTo>
                <a:lnTo>
                  <a:pt x="84520" y="4252218"/>
                </a:lnTo>
                <a:lnTo>
                  <a:pt x="59808" y="4214604"/>
                </a:lnTo>
                <a:lnTo>
                  <a:pt x="38989" y="4174432"/>
                </a:lnTo>
                <a:lnTo>
                  <a:pt x="22332" y="4131970"/>
                </a:lnTo>
                <a:lnTo>
                  <a:pt x="10103" y="4087485"/>
                </a:lnTo>
                <a:lnTo>
                  <a:pt x="2570" y="4041244"/>
                </a:lnTo>
                <a:lnTo>
                  <a:pt x="0" y="3993515"/>
                </a:lnTo>
                <a:lnTo>
                  <a:pt x="0" y="438061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6094958" y="3319983"/>
            <a:ext cx="2664293" cy="100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094958" y="3319980"/>
            <a:ext cx="2664460" cy="1008380"/>
          </a:xfrm>
          <a:custGeom>
            <a:avLst/>
            <a:gdLst/>
            <a:ahLst/>
            <a:cxnLst/>
            <a:rect l="l" t="t" r="r" b="b"/>
            <a:pathLst>
              <a:path w="2664459" h="1008379">
                <a:moveTo>
                  <a:pt x="0" y="168008"/>
                </a:moveTo>
                <a:lnTo>
                  <a:pt x="44662" y="162006"/>
                </a:lnTo>
                <a:lnTo>
                  <a:pt x="84796" y="145069"/>
                </a:lnTo>
                <a:lnTo>
                  <a:pt x="118798" y="118798"/>
                </a:lnTo>
                <a:lnTo>
                  <a:pt x="145069" y="84796"/>
                </a:lnTo>
                <a:lnTo>
                  <a:pt x="162006" y="44662"/>
                </a:lnTo>
                <a:lnTo>
                  <a:pt x="168008" y="0"/>
                </a:lnTo>
                <a:lnTo>
                  <a:pt x="2496286" y="0"/>
                </a:lnTo>
                <a:lnTo>
                  <a:pt x="2502288" y="44662"/>
                </a:lnTo>
                <a:lnTo>
                  <a:pt x="2519225" y="84796"/>
                </a:lnTo>
                <a:lnTo>
                  <a:pt x="2545495" y="118798"/>
                </a:lnTo>
                <a:lnTo>
                  <a:pt x="2579498" y="145069"/>
                </a:lnTo>
                <a:lnTo>
                  <a:pt x="2619632" y="162006"/>
                </a:lnTo>
                <a:lnTo>
                  <a:pt x="2664294" y="168008"/>
                </a:lnTo>
                <a:lnTo>
                  <a:pt x="2664294" y="840003"/>
                </a:lnTo>
                <a:lnTo>
                  <a:pt x="2619632" y="846004"/>
                </a:lnTo>
                <a:lnTo>
                  <a:pt x="2579498" y="862941"/>
                </a:lnTo>
                <a:lnTo>
                  <a:pt x="2545495" y="889212"/>
                </a:lnTo>
                <a:lnTo>
                  <a:pt x="2519225" y="923215"/>
                </a:lnTo>
                <a:lnTo>
                  <a:pt x="2502288" y="963349"/>
                </a:lnTo>
                <a:lnTo>
                  <a:pt x="2496286" y="1008011"/>
                </a:lnTo>
                <a:lnTo>
                  <a:pt x="168008" y="1008011"/>
                </a:lnTo>
                <a:lnTo>
                  <a:pt x="162006" y="963349"/>
                </a:lnTo>
                <a:lnTo>
                  <a:pt x="145069" y="923215"/>
                </a:lnTo>
                <a:lnTo>
                  <a:pt x="118798" y="889212"/>
                </a:lnTo>
                <a:lnTo>
                  <a:pt x="84796" y="862941"/>
                </a:lnTo>
                <a:lnTo>
                  <a:pt x="44662" y="846004"/>
                </a:lnTo>
                <a:lnTo>
                  <a:pt x="0" y="840003"/>
                </a:lnTo>
                <a:lnTo>
                  <a:pt x="0" y="168008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 txBox="1"/>
          <p:nvPr/>
        </p:nvSpPr>
        <p:spPr>
          <a:xfrm>
            <a:off x="6682737" y="3430654"/>
            <a:ext cx="1760220" cy="591820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12700" marR="5080" indent="1905" algn="ctr">
              <a:lnSpc>
                <a:spcPct val="82500"/>
              </a:lnSpc>
              <a:spcBef>
                <a:spcPts val="395"/>
              </a:spcBef>
            </a:pPr>
            <a:r>
              <a:rPr sz="1400" dirty="0">
                <a:latin typeface="Arial"/>
                <a:cs typeface="Arial"/>
              </a:rPr>
              <a:t>Вы </a:t>
            </a:r>
            <a:r>
              <a:rPr sz="1400" spc="-15" dirty="0">
                <a:latin typeface="Arial"/>
                <a:cs typeface="Arial"/>
              </a:rPr>
              <a:t>даете </a:t>
            </a:r>
            <a:r>
              <a:rPr sz="1400" spc="-5" dirty="0">
                <a:latin typeface="Arial"/>
                <a:cs typeface="Arial"/>
              </a:rPr>
              <a:t>своему  ребенку</a:t>
            </a:r>
            <a:r>
              <a:rPr sz="1400" spc="-105" dirty="0">
                <a:latin typeface="Arial"/>
                <a:cs typeface="Arial"/>
              </a:rPr>
              <a:t> </a:t>
            </a:r>
            <a:r>
              <a:rPr sz="1400" dirty="0">
                <a:latin typeface="Arial"/>
                <a:cs typeface="Arial"/>
              </a:rPr>
              <a:t>«карманные  </a:t>
            </a:r>
            <a:r>
              <a:rPr sz="1400" spc="-5" dirty="0">
                <a:latin typeface="Arial"/>
                <a:cs typeface="Arial"/>
              </a:rPr>
              <a:t>деньги»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6107457" y="4344314"/>
            <a:ext cx="2664000" cy="10081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107462" y="4344305"/>
            <a:ext cx="2664460" cy="1008380"/>
          </a:xfrm>
          <a:custGeom>
            <a:avLst/>
            <a:gdLst/>
            <a:ahLst/>
            <a:cxnLst/>
            <a:rect l="l" t="t" r="r" b="b"/>
            <a:pathLst>
              <a:path w="2664459" h="1008379">
                <a:moveTo>
                  <a:pt x="0" y="133388"/>
                </a:moveTo>
                <a:lnTo>
                  <a:pt x="42157" y="126588"/>
                </a:lnTo>
                <a:lnTo>
                  <a:pt x="78773" y="107653"/>
                </a:lnTo>
                <a:lnTo>
                  <a:pt x="107649" y="78779"/>
                </a:lnTo>
                <a:lnTo>
                  <a:pt x="126587" y="42162"/>
                </a:lnTo>
                <a:lnTo>
                  <a:pt x="133388" y="0"/>
                </a:lnTo>
                <a:lnTo>
                  <a:pt x="2530614" y="0"/>
                </a:lnTo>
                <a:lnTo>
                  <a:pt x="2537414" y="42162"/>
                </a:lnTo>
                <a:lnTo>
                  <a:pt x="2556349" y="78779"/>
                </a:lnTo>
                <a:lnTo>
                  <a:pt x="2585223" y="107653"/>
                </a:lnTo>
                <a:lnTo>
                  <a:pt x="2621840" y="126588"/>
                </a:lnTo>
                <a:lnTo>
                  <a:pt x="2664002" y="133388"/>
                </a:lnTo>
                <a:lnTo>
                  <a:pt x="2664002" y="874737"/>
                </a:lnTo>
                <a:lnTo>
                  <a:pt x="2621840" y="881537"/>
                </a:lnTo>
                <a:lnTo>
                  <a:pt x="2585223" y="900471"/>
                </a:lnTo>
                <a:lnTo>
                  <a:pt x="2556349" y="929344"/>
                </a:lnTo>
                <a:lnTo>
                  <a:pt x="2537414" y="965956"/>
                </a:lnTo>
                <a:lnTo>
                  <a:pt x="2530614" y="1008113"/>
                </a:lnTo>
                <a:lnTo>
                  <a:pt x="133388" y="1008113"/>
                </a:lnTo>
                <a:lnTo>
                  <a:pt x="126587" y="965956"/>
                </a:lnTo>
                <a:lnTo>
                  <a:pt x="107649" y="929344"/>
                </a:lnTo>
                <a:lnTo>
                  <a:pt x="78773" y="900471"/>
                </a:lnTo>
                <a:lnTo>
                  <a:pt x="42157" y="881537"/>
                </a:lnTo>
                <a:lnTo>
                  <a:pt x="0" y="874737"/>
                </a:lnTo>
                <a:lnTo>
                  <a:pt x="0" y="133388"/>
                </a:lnTo>
                <a:close/>
              </a:path>
            </a:pathLst>
          </a:custGeom>
          <a:ln w="28575">
            <a:solidFill>
              <a:srgbClr val="8080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6365930" y="4430500"/>
            <a:ext cx="2147570" cy="770255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 marR="5080" algn="ctr">
              <a:lnSpc>
                <a:spcPct val="82800"/>
              </a:lnSpc>
              <a:spcBef>
                <a:spcPts val="390"/>
              </a:spcBef>
            </a:pPr>
            <a:r>
              <a:rPr sz="1400" dirty="0">
                <a:latin typeface="Arial"/>
                <a:cs typeface="Arial"/>
              </a:rPr>
              <a:t>Вы </a:t>
            </a:r>
            <a:r>
              <a:rPr sz="1400" spc="-15" dirty="0">
                <a:latin typeface="Arial"/>
                <a:cs typeface="Arial"/>
              </a:rPr>
              <a:t>даете </a:t>
            </a:r>
            <a:r>
              <a:rPr sz="1400" spc="-5" dirty="0">
                <a:latin typeface="Arial"/>
                <a:cs typeface="Arial"/>
              </a:rPr>
              <a:t>своему</a:t>
            </a:r>
            <a:r>
              <a:rPr sz="1400" spc="-80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ребенку  </a:t>
            </a:r>
            <a:r>
              <a:rPr sz="1400" dirty="0">
                <a:latin typeface="Arial"/>
                <a:cs typeface="Arial"/>
              </a:rPr>
              <a:t>деньги и </a:t>
            </a:r>
            <a:r>
              <a:rPr sz="1400" spc="-10" dirty="0">
                <a:latin typeface="Arial"/>
                <a:cs typeface="Arial"/>
              </a:rPr>
              <a:t>посылаете </a:t>
            </a:r>
            <a:r>
              <a:rPr sz="1400" dirty="0">
                <a:latin typeface="Arial"/>
                <a:cs typeface="Arial"/>
              </a:rPr>
              <a:t>в  </a:t>
            </a:r>
            <a:r>
              <a:rPr sz="1400" spc="-10" dirty="0">
                <a:latin typeface="Arial"/>
                <a:cs typeface="Arial"/>
              </a:rPr>
              <a:t>магазин </a:t>
            </a:r>
            <a:r>
              <a:rPr sz="1400" spc="-5" dirty="0">
                <a:latin typeface="Arial"/>
                <a:cs typeface="Arial"/>
              </a:rPr>
              <a:t>купить </a:t>
            </a:r>
            <a:r>
              <a:rPr sz="1400" spc="-10" dirty="0">
                <a:latin typeface="Arial"/>
                <a:cs typeface="Arial"/>
              </a:rPr>
              <a:t>продукты  </a:t>
            </a:r>
            <a:r>
              <a:rPr sz="1400" dirty="0">
                <a:latin typeface="Arial"/>
                <a:cs typeface="Arial"/>
              </a:rPr>
              <a:t>(по</a:t>
            </a:r>
            <a:r>
              <a:rPr sz="1400" spc="-15" dirty="0">
                <a:latin typeface="Arial"/>
                <a:cs typeface="Arial"/>
              </a:rPr>
              <a:t> </a:t>
            </a:r>
            <a:r>
              <a:rPr sz="1400" spc="-5" dirty="0">
                <a:latin typeface="Arial"/>
                <a:cs typeface="Arial"/>
              </a:rPr>
              <a:t>списку)</a:t>
            </a:r>
            <a:endParaRPr sz="1400">
              <a:latin typeface="Arial"/>
              <a:cs typeface="Arial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7223291" y="2983900"/>
            <a:ext cx="432434" cy="299720"/>
          </a:xfrm>
          <a:custGeom>
            <a:avLst/>
            <a:gdLst/>
            <a:ahLst/>
            <a:cxnLst/>
            <a:rect l="l" t="t" r="r" b="b"/>
            <a:pathLst>
              <a:path w="432434" h="299720">
                <a:moveTo>
                  <a:pt x="432054" y="149567"/>
                </a:moveTo>
                <a:lnTo>
                  <a:pt x="0" y="149567"/>
                </a:lnTo>
                <a:lnTo>
                  <a:pt x="216027" y="299135"/>
                </a:lnTo>
                <a:lnTo>
                  <a:pt x="432054" y="149567"/>
                </a:lnTo>
                <a:close/>
              </a:path>
              <a:path w="432434" h="299720">
                <a:moveTo>
                  <a:pt x="324040" y="0"/>
                </a:moveTo>
                <a:lnTo>
                  <a:pt x="108013" y="0"/>
                </a:lnTo>
                <a:lnTo>
                  <a:pt x="108013" y="149567"/>
                </a:lnTo>
                <a:lnTo>
                  <a:pt x="324040" y="149567"/>
                </a:lnTo>
                <a:lnTo>
                  <a:pt x="32404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7223291" y="2983900"/>
            <a:ext cx="432434" cy="299720"/>
          </a:xfrm>
          <a:custGeom>
            <a:avLst/>
            <a:gdLst/>
            <a:ahLst/>
            <a:cxnLst/>
            <a:rect l="l" t="t" r="r" b="b"/>
            <a:pathLst>
              <a:path w="432434" h="299720">
                <a:moveTo>
                  <a:pt x="0" y="149567"/>
                </a:moveTo>
                <a:lnTo>
                  <a:pt x="108013" y="149567"/>
                </a:lnTo>
                <a:lnTo>
                  <a:pt x="108013" y="0"/>
                </a:lnTo>
                <a:lnTo>
                  <a:pt x="324040" y="0"/>
                </a:lnTo>
                <a:lnTo>
                  <a:pt x="324040" y="149567"/>
                </a:lnTo>
                <a:lnTo>
                  <a:pt x="432054" y="149567"/>
                </a:lnTo>
                <a:lnTo>
                  <a:pt x="216027" y="299135"/>
                </a:lnTo>
                <a:lnTo>
                  <a:pt x="0" y="149567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6143170" y="2026617"/>
            <a:ext cx="2628900" cy="990600"/>
          </a:xfrm>
          <a:custGeom>
            <a:avLst/>
            <a:gdLst/>
            <a:ahLst/>
            <a:cxnLst/>
            <a:rect l="l" t="t" r="r" b="b"/>
            <a:pathLst>
              <a:path w="2628900" h="990600">
                <a:moveTo>
                  <a:pt x="1314145" y="0"/>
                </a:moveTo>
                <a:lnTo>
                  <a:pt x="1246519" y="644"/>
                </a:lnTo>
                <a:lnTo>
                  <a:pt x="1179781" y="2556"/>
                </a:lnTo>
                <a:lnTo>
                  <a:pt x="1114014" y="5706"/>
                </a:lnTo>
                <a:lnTo>
                  <a:pt x="1049299" y="10061"/>
                </a:lnTo>
                <a:lnTo>
                  <a:pt x="985720" y="15590"/>
                </a:lnTo>
                <a:lnTo>
                  <a:pt x="923359" y="22264"/>
                </a:lnTo>
                <a:lnTo>
                  <a:pt x="862299" y="30049"/>
                </a:lnTo>
                <a:lnTo>
                  <a:pt x="802621" y="38916"/>
                </a:lnTo>
                <a:lnTo>
                  <a:pt x="744410" y="48833"/>
                </a:lnTo>
                <a:lnTo>
                  <a:pt x="687746" y="59770"/>
                </a:lnTo>
                <a:lnTo>
                  <a:pt x="632714" y="71694"/>
                </a:lnTo>
                <a:lnTo>
                  <a:pt x="579395" y="84575"/>
                </a:lnTo>
                <a:lnTo>
                  <a:pt x="527872" y="98382"/>
                </a:lnTo>
                <a:lnTo>
                  <a:pt x="478227" y="113084"/>
                </a:lnTo>
                <a:lnTo>
                  <a:pt x="430544" y="128649"/>
                </a:lnTo>
                <a:lnTo>
                  <a:pt x="384905" y="145046"/>
                </a:lnTo>
                <a:lnTo>
                  <a:pt x="341392" y="162245"/>
                </a:lnTo>
                <a:lnTo>
                  <a:pt x="300087" y="180214"/>
                </a:lnTo>
                <a:lnTo>
                  <a:pt x="261074" y="198922"/>
                </a:lnTo>
                <a:lnTo>
                  <a:pt x="224436" y="218338"/>
                </a:lnTo>
                <a:lnTo>
                  <a:pt x="190253" y="238431"/>
                </a:lnTo>
                <a:lnTo>
                  <a:pt x="129589" y="280522"/>
                </a:lnTo>
                <a:lnTo>
                  <a:pt x="79742" y="324948"/>
                </a:lnTo>
                <a:lnTo>
                  <a:pt x="41372" y="371458"/>
                </a:lnTo>
                <a:lnTo>
                  <a:pt x="15141" y="419805"/>
                </a:lnTo>
                <a:lnTo>
                  <a:pt x="1709" y="469739"/>
                </a:lnTo>
                <a:lnTo>
                  <a:pt x="0" y="495223"/>
                </a:lnTo>
                <a:lnTo>
                  <a:pt x="1709" y="520708"/>
                </a:lnTo>
                <a:lnTo>
                  <a:pt x="15141" y="570642"/>
                </a:lnTo>
                <a:lnTo>
                  <a:pt x="41372" y="618988"/>
                </a:lnTo>
                <a:lnTo>
                  <a:pt x="79742" y="665499"/>
                </a:lnTo>
                <a:lnTo>
                  <a:pt x="129589" y="709924"/>
                </a:lnTo>
                <a:lnTo>
                  <a:pt x="190253" y="752016"/>
                </a:lnTo>
                <a:lnTo>
                  <a:pt x="224436" y="772109"/>
                </a:lnTo>
                <a:lnTo>
                  <a:pt x="261074" y="791525"/>
                </a:lnTo>
                <a:lnTo>
                  <a:pt x="300087" y="810233"/>
                </a:lnTo>
                <a:lnTo>
                  <a:pt x="341392" y="828202"/>
                </a:lnTo>
                <a:lnTo>
                  <a:pt x="384905" y="845400"/>
                </a:lnTo>
                <a:lnTo>
                  <a:pt x="430544" y="861798"/>
                </a:lnTo>
                <a:lnTo>
                  <a:pt x="478227" y="877363"/>
                </a:lnTo>
                <a:lnTo>
                  <a:pt x="527872" y="892064"/>
                </a:lnTo>
                <a:lnTo>
                  <a:pt x="579395" y="905871"/>
                </a:lnTo>
                <a:lnTo>
                  <a:pt x="632714" y="918753"/>
                </a:lnTo>
                <a:lnTo>
                  <a:pt x="687746" y="930677"/>
                </a:lnTo>
                <a:lnTo>
                  <a:pt x="744410" y="941613"/>
                </a:lnTo>
                <a:lnTo>
                  <a:pt x="802621" y="951530"/>
                </a:lnTo>
                <a:lnTo>
                  <a:pt x="862299" y="960397"/>
                </a:lnTo>
                <a:lnTo>
                  <a:pt x="923359" y="968183"/>
                </a:lnTo>
                <a:lnTo>
                  <a:pt x="985720" y="974856"/>
                </a:lnTo>
                <a:lnTo>
                  <a:pt x="1049299" y="980386"/>
                </a:lnTo>
                <a:lnTo>
                  <a:pt x="1114014" y="984741"/>
                </a:lnTo>
                <a:lnTo>
                  <a:pt x="1179781" y="987890"/>
                </a:lnTo>
                <a:lnTo>
                  <a:pt x="1246519" y="989803"/>
                </a:lnTo>
                <a:lnTo>
                  <a:pt x="1314145" y="990447"/>
                </a:lnTo>
                <a:lnTo>
                  <a:pt x="1381770" y="989803"/>
                </a:lnTo>
                <a:lnTo>
                  <a:pt x="1448508" y="987890"/>
                </a:lnTo>
                <a:lnTo>
                  <a:pt x="1514275" y="984741"/>
                </a:lnTo>
                <a:lnTo>
                  <a:pt x="1578990" y="980386"/>
                </a:lnTo>
                <a:lnTo>
                  <a:pt x="1642569" y="974856"/>
                </a:lnTo>
                <a:lnTo>
                  <a:pt x="1704930" y="968183"/>
                </a:lnTo>
                <a:lnTo>
                  <a:pt x="1765991" y="960397"/>
                </a:lnTo>
                <a:lnTo>
                  <a:pt x="1825668" y="951530"/>
                </a:lnTo>
                <a:lnTo>
                  <a:pt x="1883880" y="941613"/>
                </a:lnTo>
                <a:lnTo>
                  <a:pt x="1940543" y="930677"/>
                </a:lnTo>
                <a:lnTo>
                  <a:pt x="1995576" y="918753"/>
                </a:lnTo>
                <a:lnTo>
                  <a:pt x="2048895" y="905871"/>
                </a:lnTo>
                <a:lnTo>
                  <a:pt x="2100418" y="892064"/>
                </a:lnTo>
                <a:lnTo>
                  <a:pt x="2150062" y="877363"/>
                </a:lnTo>
                <a:lnTo>
                  <a:pt x="2197745" y="861798"/>
                </a:lnTo>
                <a:lnTo>
                  <a:pt x="2243385" y="845400"/>
                </a:lnTo>
                <a:lnTo>
                  <a:pt x="2286898" y="828202"/>
                </a:lnTo>
                <a:lnTo>
                  <a:pt x="2328202" y="810233"/>
                </a:lnTo>
                <a:lnTo>
                  <a:pt x="2367215" y="791525"/>
                </a:lnTo>
                <a:lnTo>
                  <a:pt x="2403854" y="772109"/>
                </a:lnTo>
                <a:lnTo>
                  <a:pt x="2438036" y="752016"/>
                </a:lnTo>
                <a:lnTo>
                  <a:pt x="2498700" y="709924"/>
                </a:lnTo>
                <a:lnTo>
                  <a:pt x="2548548" y="665499"/>
                </a:lnTo>
                <a:lnTo>
                  <a:pt x="2586917" y="618988"/>
                </a:lnTo>
                <a:lnTo>
                  <a:pt x="2613148" y="570642"/>
                </a:lnTo>
                <a:lnTo>
                  <a:pt x="2626580" y="520708"/>
                </a:lnTo>
                <a:lnTo>
                  <a:pt x="2628290" y="495223"/>
                </a:lnTo>
                <a:lnTo>
                  <a:pt x="2626580" y="469739"/>
                </a:lnTo>
                <a:lnTo>
                  <a:pt x="2613148" y="419805"/>
                </a:lnTo>
                <a:lnTo>
                  <a:pt x="2586917" y="371458"/>
                </a:lnTo>
                <a:lnTo>
                  <a:pt x="2548548" y="324948"/>
                </a:lnTo>
                <a:lnTo>
                  <a:pt x="2498700" y="280522"/>
                </a:lnTo>
                <a:lnTo>
                  <a:pt x="2438036" y="238431"/>
                </a:lnTo>
                <a:lnTo>
                  <a:pt x="2403854" y="218338"/>
                </a:lnTo>
                <a:lnTo>
                  <a:pt x="2367215" y="198922"/>
                </a:lnTo>
                <a:lnTo>
                  <a:pt x="2328202" y="180214"/>
                </a:lnTo>
                <a:lnTo>
                  <a:pt x="2286898" y="162245"/>
                </a:lnTo>
                <a:lnTo>
                  <a:pt x="2243385" y="145046"/>
                </a:lnTo>
                <a:lnTo>
                  <a:pt x="2197745" y="128649"/>
                </a:lnTo>
                <a:lnTo>
                  <a:pt x="2150062" y="113084"/>
                </a:lnTo>
                <a:lnTo>
                  <a:pt x="2100418" y="98382"/>
                </a:lnTo>
                <a:lnTo>
                  <a:pt x="2048895" y="84575"/>
                </a:lnTo>
                <a:lnTo>
                  <a:pt x="1995576" y="71694"/>
                </a:lnTo>
                <a:lnTo>
                  <a:pt x="1940543" y="59770"/>
                </a:lnTo>
                <a:lnTo>
                  <a:pt x="1883880" y="48833"/>
                </a:lnTo>
                <a:lnTo>
                  <a:pt x="1825668" y="38916"/>
                </a:lnTo>
                <a:lnTo>
                  <a:pt x="1765991" y="30049"/>
                </a:lnTo>
                <a:lnTo>
                  <a:pt x="1704930" y="22264"/>
                </a:lnTo>
                <a:lnTo>
                  <a:pt x="1642569" y="15590"/>
                </a:lnTo>
                <a:lnTo>
                  <a:pt x="1578990" y="10061"/>
                </a:lnTo>
                <a:lnTo>
                  <a:pt x="1514275" y="5706"/>
                </a:lnTo>
                <a:lnTo>
                  <a:pt x="1448508" y="2556"/>
                </a:lnTo>
                <a:lnTo>
                  <a:pt x="1381770" y="644"/>
                </a:lnTo>
                <a:lnTo>
                  <a:pt x="1314145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143170" y="2026617"/>
            <a:ext cx="2628900" cy="990600"/>
          </a:xfrm>
          <a:custGeom>
            <a:avLst/>
            <a:gdLst/>
            <a:ahLst/>
            <a:cxnLst/>
            <a:rect l="l" t="t" r="r" b="b"/>
            <a:pathLst>
              <a:path w="2628900" h="990600">
                <a:moveTo>
                  <a:pt x="0" y="495223"/>
                </a:moveTo>
                <a:lnTo>
                  <a:pt x="6784" y="444589"/>
                </a:lnTo>
                <a:lnTo>
                  <a:pt x="26698" y="395418"/>
                </a:lnTo>
                <a:lnTo>
                  <a:pt x="59081" y="347958"/>
                </a:lnTo>
                <a:lnTo>
                  <a:pt x="103272" y="302459"/>
                </a:lnTo>
                <a:lnTo>
                  <a:pt x="158610" y="259169"/>
                </a:lnTo>
                <a:lnTo>
                  <a:pt x="224436" y="218338"/>
                </a:lnTo>
                <a:lnTo>
                  <a:pt x="261074" y="198922"/>
                </a:lnTo>
                <a:lnTo>
                  <a:pt x="300087" y="180214"/>
                </a:lnTo>
                <a:lnTo>
                  <a:pt x="341392" y="162245"/>
                </a:lnTo>
                <a:lnTo>
                  <a:pt x="384905" y="145046"/>
                </a:lnTo>
                <a:lnTo>
                  <a:pt x="430544" y="128649"/>
                </a:lnTo>
                <a:lnTo>
                  <a:pt x="478227" y="113084"/>
                </a:lnTo>
                <a:lnTo>
                  <a:pt x="527872" y="98382"/>
                </a:lnTo>
                <a:lnTo>
                  <a:pt x="579395" y="84575"/>
                </a:lnTo>
                <a:lnTo>
                  <a:pt x="632714" y="71694"/>
                </a:lnTo>
                <a:lnTo>
                  <a:pt x="687746" y="59770"/>
                </a:lnTo>
                <a:lnTo>
                  <a:pt x="744410" y="48833"/>
                </a:lnTo>
                <a:lnTo>
                  <a:pt x="802621" y="38916"/>
                </a:lnTo>
                <a:lnTo>
                  <a:pt x="862299" y="30049"/>
                </a:lnTo>
                <a:lnTo>
                  <a:pt x="923359" y="22264"/>
                </a:lnTo>
                <a:lnTo>
                  <a:pt x="985720" y="15590"/>
                </a:lnTo>
                <a:lnTo>
                  <a:pt x="1049299" y="10061"/>
                </a:lnTo>
                <a:lnTo>
                  <a:pt x="1114014" y="5706"/>
                </a:lnTo>
                <a:lnTo>
                  <a:pt x="1179781" y="2556"/>
                </a:lnTo>
                <a:lnTo>
                  <a:pt x="1246519" y="644"/>
                </a:lnTo>
                <a:lnTo>
                  <a:pt x="1314145" y="0"/>
                </a:lnTo>
                <a:lnTo>
                  <a:pt x="1381770" y="644"/>
                </a:lnTo>
                <a:lnTo>
                  <a:pt x="1448508" y="2556"/>
                </a:lnTo>
                <a:lnTo>
                  <a:pt x="1514275" y="5706"/>
                </a:lnTo>
                <a:lnTo>
                  <a:pt x="1578990" y="10061"/>
                </a:lnTo>
                <a:lnTo>
                  <a:pt x="1642569" y="15590"/>
                </a:lnTo>
                <a:lnTo>
                  <a:pt x="1704930" y="22264"/>
                </a:lnTo>
                <a:lnTo>
                  <a:pt x="1765991" y="30049"/>
                </a:lnTo>
                <a:lnTo>
                  <a:pt x="1825668" y="38916"/>
                </a:lnTo>
                <a:lnTo>
                  <a:pt x="1883880" y="48833"/>
                </a:lnTo>
                <a:lnTo>
                  <a:pt x="1940543" y="59770"/>
                </a:lnTo>
                <a:lnTo>
                  <a:pt x="1995576" y="71694"/>
                </a:lnTo>
                <a:lnTo>
                  <a:pt x="2048895" y="84575"/>
                </a:lnTo>
                <a:lnTo>
                  <a:pt x="2100418" y="98382"/>
                </a:lnTo>
                <a:lnTo>
                  <a:pt x="2150062" y="113084"/>
                </a:lnTo>
                <a:lnTo>
                  <a:pt x="2197745" y="128649"/>
                </a:lnTo>
                <a:lnTo>
                  <a:pt x="2243385" y="145046"/>
                </a:lnTo>
                <a:lnTo>
                  <a:pt x="2286898" y="162245"/>
                </a:lnTo>
                <a:lnTo>
                  <a:pt x="2328202" y="180214"/>
                </a:lnTo>
                <a:lnTo>
                  <a:pt x="2367215" y="198922"/>
                </a:lnTo>
                <a:lnTo>
                  <a:pt x="2403854" y="218338"/>
                </a:lnTo>
                <a:lnTo>
                  <a:pt x="2438036" y="238431"/>
                </a:lnTo>
                <a:lnTo>
                  <a:pt x="2498700" y="280522"/>
                </a:lnTo>
                <a:lnTo>
                  <a:pt x="2548548" y="324948"/>
                </a:lnTo>
                <a:lnTo>
                  <a:pt x="2586917" y="371458"/>
                </a:lnTo>
                <a:lnTo>
                  <a:pt x="2613148" y="419805"/>
                </a:lnTo>
                <a:lnTo>
                  <a:pt x="2626580" y="469739"/>
                </a:lnTo>
                <a:lnTo>
                  <a:pt x="2628290" y="495223"/>
                </a:lnTo>
                <a:lnTo>
                  <a:pt x="2626580" y="520708"/>
                </a:lnTo>
                <a:lnTo>
                  <a:pt x="2613148" y="570642"/>
                </a:lnTo>
                <a:lnTo>
                  <a:pt x="2586917" y="618988"/>
                </a:lnTo>
                <a:lnTo>
                  <a:pt x="2548548" y="665499"/>
                </a:lnTo>
                <a:lnTo>
                  <a:pt x="2498700" y="709924"/>
                </a:lnTo>
                <a:lnTo>
                  <a:pt x="2438036" y="752016"/>
                </a:lnTo>
                <a:lnTo>
                  <a:pt x="2403854" y="772109"/>
                </a:lnTo>
                <a:lnTo>
                  <a:pt x="2367215" y="791525"/>
                </a:lnTo>
                <a:lnTo>
                  <a:pt x="2328202" y="810233"/>
                </a:lnTo>
                <a:lnTo>
                  <a:pt x="2286898" y="828202"/>
                </a:lnTo>
                <a:lnTo>
                  <a:pt x="2243385" y="845400"/>
                </a:lnTo>
                <a:lnTo>
                  <a:pt x="2197745" y="861798"/>
                </a:lnTo>
                <a:lnTo>
                  <a:pt x="2150062" y="877363"/>
                </a:lnTo>
                <a:lnTo>
                  <a:pt x="2100418" y="892064"/>
                </a:lnTo>
                <a:lnTo>
                  <a:pt x="2048895" y="905871"/>
                </a:lnTo>
                <a:lnTo>
                  <a:pt x="1995576" y="918753"/>
                </a:lnTo>
                <a:lnTo>
                  <a:pt x="1940543" y="930677"/>
                </a:lnTo>
                <a:lnTo>
                  <a:pt x="1883880" y="941613"/>
                </a:lnTo>
                <a:lnTo>
                  <a:pt x="1825668" y="951530"/>
                </a:lnTo>
                <a:lnTo>
                  <a:pt x="1765991" y="960397"/>
                </a:lnTo>
                <a:lnTo>
                  <a:pt x="1704930" y="968183"/>
                </a:lnTo>
                <a:lnTo>
                  <a:pt x="1642569" y="974856"/>
                </a:lnTo>
                <a:lnTo>
                  <a:pt x="1578990" y="980386"/>
                </a:lnTo>
                <a:lnTo>
                  <a:pt x="1514275" y="984741"/>
                </a:lnTo>
                <a:lnTo>
                  <a:pt x="1448508" y="987890"/>
                </a:lnTo>
                <a:lnTo>
                  <a:pt x="1381770" y="989803"/>
                </a:lnTo>
                <a:lnTo>
                  <a:pt x="1314145" y="990447"/>
                </a:lnTo>
                <a:lnTo>
                  <a:pt x="1246519" y="989803"/>
                </a:lnTo>
                <a:lnTo>
                  <a:pt x="1179781" y="987890"/>
                </a:lnTo>
                <a:lnTo>
                  <a:pt x="1114014" y="984741"/>
                </a:lnTo>
                <a:lnTo>
                  <a:pt x="1049299" y="980386"/>
                </a:lnTo>
                <a:lnTo>
                  <a:pt x="985720" y="974856"/>
                </a:lnTo>
                <a:lnTo>
                  <a:pt x="923359" y="968183"/>
                </a:lnTo>
                <a:lnTo>
                  <a:pt x="862299" y="960397"/>
                </a:lnTo>
                <a:lnTo>
                  <a:pt x="802621" y="951530"/>
                </a:lnTo>
                <a:lnTo>
                  <a:pt x="744410" y="941613"/>
                </a:lnTo>
                <a:lnTo>
                  <a:pt x="687746" y="930677"/>
                </a:lnTo>
                <a:lnTo>
                  <a:pt x="632714" y="918753"/>
                </a:lnTo>
                <a:lnTo>
                  <a:pt x="579395" y="905871"/>
                </a:lnTo>
                <a:lnTo>
                  <a:pt x="527872" y="892064"/>
                </a:lnTo>
                <a:lnTo>
                  <a:pt x="478227" y="877363"/>
                </a:lnTo>
                <a:lnTo>
                  <a:pt x="430544" y="861798"/>
                </a:lnTo>
                <a:lnTo>
                  <a:pt x="384905" y="845400"/>
                </a:lnTo>
                <a:lnTo>
                  <a:pt x="341392" y="828202"/>
                </a:lnTo>
                <a:lnTo>
                  <a:pt x="300087" y="810233"/>
                </a:lnTo>
                <a:lnTo>
                  <a:pt x="261074" y="791525"/>
                </a:lnTo>
                <a:lnTo>
                  <a:pt x="224436" y="772109"/>
                </a:lnTo>
                <a:lnTo>
                  <a:pt x="190253" y="752016"/>
                </a:lnTo>
                <a:lnTo>
                  <a:pt x="129589" y="709924"/>
                </a:lnTo>
                <a:lnTo>
                  <a:pt x="79742" y="665499"/>
                </a:lnTo>
                <a:lnTo>
                  <a:pt x="41372" y="618988"/>
                </a:lnTo>
                <a:lnTo>
                  <a:pt x="15141" y="570642"/>
                </a:lnTo>
                <a:lnTo>
                  <a:pt x="1709" y="520708"/>
                </a:lnTo>
                <a:lnTo>
                  <a:pt x="0" y="495223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6873783" y="2138809"/>
            <a:ext cx="116649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Arial"/>
                <a:cs typeface="Arial"/>
              </a:rPr>
              <a:t>Аналогия</a:t>
            </a:r>
            <a:r>
              <a:rPr sz="1600" b="1" spc="-20" dirty="0">
                <a:latin typeface="Arial"/>
                <a:cs typeface="Arial"/>
              </a:rPr>
              <a:t> </a:t>
            </a:r>
            <a:r>
              <a:rPr sz="1600" b="1" spc="-5" dirty="0">
                <a:latin typeface="Arial"/>
                <a:cs typeface="Arial"/>
              </a:rPr>
              <a:t>в  </a:t>
            </a:r>
            <a:r>
              <a:rPr sz="1600" b="1" spc="-15" dirty="0">
                <a:latin typeface="Arial"/>
                <a:cs typeface="Arial"/>
              </a:rPr>
              <a:t>семейном  </a:t>
            </a:r>
            <a:r>
              <a:rPr sz="1600" b="1" spc="-20" dirty="0">
                <a:latin typeface="Arial"/>
                <a:cs typeface="Arial"/>
              </a:rPr>
              <a:t>бюджете</a:t>
            </a:r>
            <a:endParaRPr sz="1600">
              <a:latin typeface="Arial"/>
              <a:cs typeface="Arial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6125321" y="5359895"/>
            <a:ext cx="2663990" cy="100799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6125316" y="5359883"/>
            <a:ext cx="2664460" cy="1008380"/>
          </a:xfrm>
          <a:custGeom>
            <a:avLst/>
            <a:gdLst/>
            <a:ahLst/>
            <a:cxnLst/>
            <a:rect l="l" t="t" r="r" b="b"/>
            <a:pathLst>
              <a:path w="2664459" h="1008379">
                <a:moveTo>
                  <a:pt x="0" y="160489"/>
                </a:moveTo>
                <a:lnTo>
                  <a:pt x="50726" y="152307"/>
                </a:lnTo>
                <a:lnTo>
                  <a:pt x="94782" y="129523"/>
                </a:lnTo>
                <a:lnTo>
                  <a:pt x="129523" y="94782"/>
                </a:lnTo>
                <a:lnTo>
                  <a:pt x="152307" y="50726"/>
                </a:lnTo>
                <a:lnTo>
                  <a:pt x="160489" y="0"/>
                </a:lnTo>
                <a:lnTo>
                  <a:pt x="2503512" y="0"/>
                </a:lnTo>
                <a:lnTo>
                  <a:pt x="2511695" y="50726"/>
                </a:lnTo>
                <a:lnTo>
                  <a:pt x="2534478" y="94782"/>
                </a:lnTo>
                <a:lnTo>
                  <a:pt x="2569220" y="129523"/>
                </a:lnTo>
                <a:lnTo>
                  <a:pt x="2613276" y="152307"/>
                </a:lnTo>
                <a:lnTo>
                  <a:pt x="2664002" y="160489"/>
                </a:lnTo>
                <a:lnTo>
                  <a:pt x="2664002" y="847521"/>
                </a:lnTo>
                <a:lnTo>
                  <a:pt x="2613276" y="855703"/>
                </a:lnTo>
                <a:lnTo>
                  <a:pt x="2569220" y="878487"/>
                </a:lnTo>
                <a:lnTo>
                  <a:pt x="2534478" y="913229"/>
                </a:lnTo>
                <a:lnTo>
                  <a:pt x="2511695" y="957285"/>
                </a:lnTo>
                <a:lnTo>
                  <a:pt x="2503512" y="1008011"/>
                </a:lnTo>
                <a:lnTo>
                  <a:pt x="160489" y="1008011"/>
                </a:lnTo>
                <a:lnTo>
                  <a:pt x="152307" y="957285"/>
                </a:lnTo>
                <a:lnTo>
                  <a:pt x="129523" y="913229"/>
                </a:lnTo>
                <a:lnTo>
                  <a:pt x="94782" y="878487"/>
                </a:lnTo>
                <a:lnTo>
                  <a:pt x="50726" y="855703"/>
                </a:lnTo>
                <a:lnTo>
                  <a:pt x="0" y="847521"/>
                </a:lnTo>
                <a:lnTo>
                  <a:pt x="0" y="160489"/>
                </a:lnTo>
                <a:close/>
              </a:path>
            </a:pathLst>
          </a:custGeom>
          <a:ln w="28575">
            <a:solidFill>
              <a:srgbClr val="5B5B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6382071" y="5436285"/>
            <a:ext cx="2192655" cy="934719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algn="ctr">
              <a:lnSpc>
                <a:spcPct val="89800"/>
              </a:lnSpc>
              <a:spcBef>
                <a:spcPts val="254"/>
              </a:spcBef>
            </a:pPr>
            <a:r>
              <a:rPr sz="1300" i="1" spc="-10" dirty="0">
                <a:latin typeface="Arial"/>
                <a:cs typeface="Arial"/>
              </a:rPr>
              <a:t>Вы </a:t>
            </a:r>
            <a:r>
              <a:rPr sz="1300" i="1" spc="-20" dirty="0">
                <a:latin typeface="Arial"/>
                <a:cs typeface="Arial"/>
              </a:rPr>
              <a:t>«</a:t>
            </a:r>
            <a:r>
              <a:rPr sz="1300" spc="-20" dirty="0">
                <a:latin typeface="Arial"/>
                <a:cs typeface="Arial"/>
              </a:rPr>
              <a:t>добавляете</a:t>
            </a:r>
            <a:r>
              <a:rPr sz="1300" i="1" spc="-20" dirty="0">
                <a:latin typeface="Arial"/>
                <a:cs typeface="Arial"/>
              </a:rPr>
              <a:t>» </a:t>
            </a:r>
            <a:r>
              <a:rPr sz="1300" i="1" spc="-10" dirty="0">
                <a:latin typeface="Arial"/>
                <a:cs typeface="Arial"/>
              </a:rPr>
              <a:t>денег </a:t>
            </a:r>
            <a:r>
              <a:rPr sz="1300" i="1" spc="-5" dirty="0">
                <a:latin typeface="Arial"/>
                <a:cs typeface="Arial"/>
              </a:rPr>
              <a:t>для  </a:t>
            </a:r>
            <a:r>
              <a:rPr sz="1300" i="1" spc="-15" dirty="0">
                <a:latin typeface="Arial"/>
                <a:cs typeface="Arial"/>
              </a:rPr>
              <a:t>того, </a:t>
            </a:r>
            <a:r>
              <a:rPr sz="1300" i="1" spc="-10" dirty="0">
                <a:latin typeface="Arial"/>
                <a:cs typeface="Arial"/>
              </a:rPr>
              <a:t>чтобы Ваш ребенок  купил </a:t>
            </a:r>
            <a:r>
              <a:rPr sz="1300" i="1" spc="-5" dirty="0">
                <a:latin typeface="Arial"/>
                <a:cs typeface="Arial"/>
              </a:rPr>
              <a:t>себе </a:t>
            </a:r>
            <a:r>
              <a:rPr sz="1300" i="1" spc="-10" dirty="0">
                <a:latin typeface="Arial"/>
                <a:cs typeface="Arial"/>
              </a:rPr>
              <a:t>новый </a:t>
            </a:r>
            <a:r>
              <a:rPr sz="1300" i="1" spc="-15" dirty="0">
                <a:latin typeface="Arial"/>
                <a:cs typeface="Arial"/>
              </a:rPr>
              <a:t>телефон  </a:t>
            </a:r>
            <a:r>
              <a:rPr sz="1300" i="1" spc="-5" dirty="0">
                <a:latin typeface="Arial"/>
                <a:cs typeface="Arial"/>
              </a:rPr>
              <a:t>(а </a:t>
            </a:r>
            <a:r>
              <a:rPr sz="1300" i="1" spc="-10" dirty="0">
                <a:latin typeface="Arial"/>
                <a:cs typeface="Arial"/>
              </a:rPr>
              <a:t>остальные </a:t>
            </a:r>
            <a:r>
              <a:rPr sz="1300" i="1" spc="-5" dirty="0">
                <a:latin typeface="Arial"/>
                <a:cs typeface="Arial"/>
              </a:rPr>
              <a:t>он </a:t>
            </a:r>
            <a:r>
              <a:rPr sz="1300" i="1" spc="-10" dirty="0">
                <a:latin typeface="Arial"/>
                <a:cs typeface="Arial"/>
              </a:rPr>
              <a:t>накопил  </a:t>
            </a:r>
            <a:r>
              <a:rPr sz="1300" i="1" spc="-5" dirty="0">
                <a:latin typeface="Arial"/>
                <a:cs typeface="Arial"/>
              </a:rPr>
              <a:t>сам)</a:t>
            </a:r>
            <a:endParaRPr sz="1300">
              <a:latin typeface="Arial"/>
              <a:cs typeface="Arial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384746" y="3319983"/>
            <a:ext cx="2664293" cy="100799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84746" y="3319980"/>
            <a:ext cx="2664460" cy="1008380"/>
          </a:xfrm>
          <a:custGeom>
            <a:avLst/>
            <a:gdLst/>
            <a:ahLst/>
            <a:cxnLst/>
            <a:rect l="l" t="t" r="r" b="b"/>
            <a:pathLst>
              <a:path w="2664460" h="1008379">
                <a:moveTo>
                  <a:pt x="0" y="168008"/>
                </a:moveTo>
                <a:lnTo>
                  <a:pt x="44662" y="162006"/>
                </a:lnTo>
                <a:lnTo>
                  <a:pt x="84796" y="145069"/>
                </a:lnTo>
                <a:lnTo>
                  <a:pt x="118798" y="118798"/>
                </a:lnTo>
                <a:lnTo>
                  <a:pt x="145069" y="84796"/>
                </a:lnTo>
                <a:lnTo>
                  <a:pt x="162006" y="44662"/>
                </a:lnTo>
                <a:lnTo>
                  <a:pt x="168008" y="0"/>
                </a:lnTo>
                <a:lnTo>
                  <a:pt x="2496299" y="0"/>
                </a:lnTo>
                <a:lnTo>
                  <a:pt x="2502299" y="44662"/>
                </a:lnTo>
                <a:lnTo>
                  <a:pt x="2519234" y="84796"/>
                </a:lnTo>
                <a:lnTo>
                  <a:pt x="2545502" y="118798"/>
                </a:lnTo>
                <a:lnTo>
                  <a:pt x="2579502" y="145069"/>
                </a:lnTo>
                <a:lnTo>
                  <a:pt x="2619633" y="162006"/>
                </a:lnTo>
                <a:lnTo>
                  <a:pt x="2664294" y="168008"/>
                </a:lnTo>
                <a:lnTo>
                  <a:pt x="2664294" y="840003"/>
                </a:lnTo>
                <a:lnTo>
                  <a:pt x="2619633" y="846004"/>
                </a:lnTo>
                <a:lnTo>
                  <a:pt x="2579502" y="862941"/>
                </a:lnTo>
                <a:lnTo>
                  <a:pt x="2545502" y="889212"/>
                </a:lnTo>
                <a:lnTo>
                  <a:pt x="2519234" y="923215"/>
                </a:lnTo>
                <a:lnTo>
                  <a:pt x="2502299" y="963349"/>
                </a:lnTo>
                <a:lnTo>
                  <a:pt x="2496299" y="1008011"/>
                </a:lnTo>
                <a:lnTo>
                  <a:pt x="168008" y="1008011"/>
                </a:lnTo>
                <a:lnTo>
                  <a:pt x="162006" y="963349"/>
                </a:lnTo>
                <a:lnTo>
                  <a:pt x="145069" y="923215"/>
                </a:lnTo>
                <a:lnTo>
                  <a:pt x="118798" y="889212"/>
                </a:lnTo>
                <a:lnTo>
                  <a:pt x="84796" y="862941"/>
                </a:lnTo>
                <a:lnTo>
                  <a:pt x="44662" y="846004"/>
                </a:lnTo>
                <a:lnTo>
                  <a:pt x="0" y="840003"/>
                </a:lnTo>
                <a:lnTo>
                  <a:pt x="0" y="168008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 txBox="1"/>
          <p:nvPr/>
        </p:nvSpPr>
        <p:spPr>
          <a:xfrm>
            <a:off x="928414" y="3357502"/>
            <a:ext cx="1849120" cy="751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4030">
              <a:lnSpc>
                <a:spcPts val="1780"/>
              </a:lnSpc>
              <a:spcBef>
                <a:spcPts val="100"/>
              </a:spcBef>
            </a:pPr>
            <a:r>
              <a:rPr sz="1800" b="1" spc="-10" dirty="0">
                <a:latin typeface="Calibri"/>
                <a:cs typeface="Calibri"/>
              </a:rPr>
              <a:t>Дотации</a:t>
            </a:r>
            <a:endParaRPr sz="1800">
              <a:latin typeface="Calibri"/>
              <a:cs typeface="Calibri"/>
            </a:endParaRPr>
          </a:p>
          <a:p>
            <a:pPr marL="12700" marR="5080" algn="ctr">
              <a:lnSpc>
                <a:spcPct val="62500"/>
              </a:lnSpc>
              <a:spcBef>
                <a:spcPts val="340"/>
              </a:spcBef>
            </a:pPr>
            <a:r>
              <a:rPr sz="1600" b="1" i="1" spc="-10" dirty="0">
                <a:latin typeface="Calibri"/>
                <a:cs typeface="Calibri"/>
              </a:rPr>
              <a:t>(от </a:t>
            </a:r>
            <a:r>
              <a:rPr sz="1600" b="1" i="1" spc="-5" dirty="0">
                <a:latin typeface="Calibri"/>
                <a:cs typeface="Calibri"/>
              </a:rPr>
              <a:t>лат. </a:t>
            </a:r>
            <a:r>
              <a:rPr sz="1600" b="1" i="1" spc="-10" dirty="0">
                <a:latin typeface="Calibri"/>
                <a:cs typeface="Calibri"/>
              </a:rPr>
              <a:t>“Dotatio” </a:t>
            </a:r>
            <a:r>
              <a:rPr sz="1600" b="1" i="1" spc="-5" dirty="0">
                <a:latin typeface="Calibri"/>
                <a:cs typeface="Calibri"/>
              </a:rPr>
              <a:t>–  </a:t>
            </a:r>
            <a:r>
              <a:rPr sz="1600" b="1" i="1" spc="-10" dirty="0">
                <a:latin typeface="Calibri"/>
                <a:cs typeface="Calibri"/>
              </a:rPr>
              <a:t>дар,         пожертвование)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395833" y="4351782"/>
            <a:ext cx="2663999" cy="100811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95832" y="4351773"/>
            <a:ext cx="2664460" cy="1008380"/>
          </a:xfrm>
          <a:custGeom>
            <a:avLst/>
            <a:gdLst/>
            <a:ahLst/>
            <a:cxnLst/>
            <a:rect l="l" t="t" r="r" b="b"/>
            <a:pathLst>
              <a:path w="2664460" h="1008379">
                <a:moveTo>
                  <a:pt x="0" y="133388"/>
                </a:moveTo>
                <a:lnTo>
                  <a:pt x="42157" y="126588"/>
                </a:lnTo>
                <a:lnTo>
                  <a:pt x="78773" y="107653"/>
                </a:lnTo>
                <a:lnTo>
                  <a:pt x="107649" y="78779"/>
                </a:lnTo>
                <a:lnTo>
                  <a:pt x="126587" y="42162"/>
                </a:lnTo>
                <a:lnTo>
                  <a:pt x="133388" y="0"/>
                </a:lnTo>
                <a:lnTo>
                  <a:pt x="2530614" y="0"/>
                </a:lnTo>
                <a:lnTo>
                  <a:pt x="2537414" y="42162"/>
                </a:lnTo>
                <a:lnTo>
                  <a:pt x="2556349" y="78779"/>
                </a:lnTo>
                <a:lnTo>
                  <a:pt x="2585223" y="107653"/>
                </a:lnTo>
                <a:lnTo>
                  <a:pt x="2621840" y="126588"/>
                </a:lnTo>
                <a:lnTo>
                  <a:pt x="2664002" y="133388"/>
                </a:lnTo>
                <a:lnTo>
                  <a:pt x="2664002" y="874737"/>
                </a:lnTo>
                <a:lnTo>
                  <a:pt x="2621840" y="881537"/>
                </a:lnTo>
                <a:lnTo>
                  <a:pt x="2585223" y="900471"/>
                </a:lnTo>
                <a:lnTo>
                  <a:pt x="2556349" y="929344"/>
                </a:lnTo>
                <a:lnTo>
                  <a:pt x="2537414" y="965956"/>
                </a:lnTo>
                <a:lnTo>
                  <a:pt x="2530614" y="1008113"/>
                </a:lnTo>
                <a:lnTo>
                  <a:pt x="133388" y="1008113"/>
                </a:lnTo>
                <a:lnTo>
                  <a:pt x="126587" y="965956"/>
                </a:lnTo>
                <a:lnTo>
                  <a:pt x="107649" y="929344"/>
                </a:lnTo>
                <a:lnTo>
                  <a:pt x="78773" y="900471"/>
                </a:lnTo>
                <a:lnTo>
                  <a:pt x="42157" y="881537"/>
                </a:lnTo>
                <a:lnTo>
                  <a:pt x="0" y="874737"/>
                </a:lnTo>
                <a:lnTo>
                  <a:pt x="0" y="133388"/>
                </a:lnTo>
                <a:close/>
              </a:path>
            </a:pathLst>
          </a:custGeom>
          <a:ln w="28575">
            <a:solidFill>
              <a:srgbClr val="80808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 txBox="1"/>
          <p:nvPr/>
        </p:nvSpPr>
        <p:spPr>
          <a:xfrm>
            <a:off x="891976" y="4384626"/>
            <a:ext cx="1941195" cy="828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6720">
              <a:lnSpc>
                <a:spcPts val="1875"/>
              </a:lnSpc>
              <a:spcBef>
                <a:spcPts val="100"/>
              </a:spcBef>
            </a:pPr>
            <a:r>
              <a:rPr sz="1800" b="1" spc="-5" dirty="0">
                <a:latin typeface="Calibri"/>
                <a:cs typeface="Calibri"/>
              </a:rPr>
              <a:t>Субвенции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1380"/>
              </a:lnSpc>
            </a:pPr>
            <a:r>
              <a:rPr sz="1600" b="1" i="1" spc="-10" dirty="0">
                <a:latin typeface="Calibri"/>
                <a:cs typeface="Calibri"/>
              </a:rPr>
              <a:t>(от </a:t>
            </a:r>
            <a:r>
              <a:rPr sz="1600" b="1" i="1" spc="-5" dirty="0">
                <a:latin typeface="Calibri"/>
                <a:cs typeface="Calibri"/>
              </a:rPr>
              <a:t>лат. </a:t>
            </a:r>
            <a:r>
              <a:rPr sz="1600" b="1" i="1" spc="-10" dirty="0">
                <a:latin typeface="Calibri"/>
                <a:cs typeface="Calibri"/>
              </a:rPr>
              <a:t>“Subvenire</a:t>
            </a:r>
            <a:r>
              <a:rPr sz="1600" b="1" i="1" spc="50" dirty="0">
                <a:latin typeface="Calibri"/>
                <a:cs typeface="Calibri"/>
              </a:rPr>
              <a:t> </a:t>
            </a:r>
            <a:r>
              <a:rPr sz="1600" b="1" i="1" spc="-5" dirty="0">
                <a:latin typeface="Calibri"/>
                <a:cs typeface="Calibri"/>
              </a:rPr>
              <a:t>”</a:t>
            </a:r>
            <a:endParaRPr sz="1600">
              <a:latin typeface="Calibri"/>
              <a:cs typeface="Calibri"/>
            </a:endParaRPr>
          </a:p>
          <a:p>
            <a:pPr marL="573405" marR="255904" indent="-309880">
              <a:lnSpc>
                <a:spcPct val="73100"/>
              </a:lnSpc>
              <a:spcBef>
                <a:spcPts val="254"/>
              </a:spcBef>
            </a:pPr>
            <a:r>
              <a:rPr sz="1600" b="1" i="1" spc="-5" dirty="0">
                <a:latin typeface="Calibri"/>
                <a:cs typeface="Calibri"/>
              </a:rPr>
              <a:t>– </a:t>
            </a:r>
            <a:r>
              <a:rPr sz="1600" b="1" i="1" spc="-10" dirty="0">
                <a:latin typeface="Calibri"/>
                <a:cs typeface="Calibri"/>
              </a:rPr>
              <a:t>приходить </a:t>
            </a:r>
            <a:r>
              <a:rPr sz="1600" b="1" i="1" spc="-5" dirty="0">
                <a:latin typeface="Calibri"/>
                <a:cs typeface="Calibri"/>
              </a:rPr>
              <a:t>на  </a:t>
            </a:r>
            <a:r>
              <a:rPr sz="1600" b="1" i="1" spc="-10" dirty="0">
                <a:latin typeface="Calibri"/>
                <a:cs typeface="Calibri"/>
              </a:rPr>
              <a:t>помощь)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395541" y="5373217"/>
            <a:ext cx="2663990" cy="100799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95536" y="5373210"/>
            <a:ext cx="2664460" cy="1008380"/>
          </a:xfrm>
          <a:custGeom>
            <a:avLst/>
            <a:gdLst/>
            <a:ahLst/>
            <a:cxnLst/>
            <a:rect l="l" t="t" r="r" b="b"/>
            <a:pathLst>
              <a:path w="2664460" h="1008379">
                <a:moveTo>
                  <a:pt x="0" y="160489"/>
                </a:moveTo>
                <a:lnTo>
                  <a:pt x="50726" y="152307"/>
                </a:lnTo>
                <a:lnTo>
                  <a:pt x="94782" y="129523"/>
                </a:lnTo>
                <a:lnTo>
                  <a:pt x="129523" y="94782"/>
                </a:lnTo>
                <a:lnTo>
                  <a:pt x="152307" y="50726"/>
                </a:lnTo>
                <a:lnTo>
                  <a:pt x="160489" y="0"/>
                </a:lnTo>
                <a:lnTo>
                  <a:pt x="2503512" y="0"/>
                </a:lnTo>
                <a:lnTo>
                  <a:pt x="2511695" y="50726"/>
                </a:lnTo>
                <a:lnTo>
                  <a:pt x="2534478" y="94782"/>
                </a:lnTo>
                <a:lnTo>
                  <a:pt x="2569220" y="129523"/>
                </a:lnTo>
                <a:lnTo>
                  <a:pt x="2613276" y="152307"/>
                </a:lnTo>
                <a:lnTo>
                  <a:pt x="2664002" y="160489"/>
                </a:lnTo>
                <a:lnTo>
                  <a:pt x="2664002" y="847521"/>
                </a:lnTo>
                <a:lnTo>
                  <a:pt x="2613276" y="855703"/>
                </a:lnTo>
                <a:lnTo>
                  <a:pt x="2569220" y="878487"/>
                </a:lnTo>
                <a:lnTo>
                  <a:pt x="2534478" y="913229"/>
                </a:lnTo>
                <a:lnTo>
                  <a:pt x="2511695" y="957285"/>
                </a:lnTo>
                <a:lnTo>
                  <a:pt x="2503512" y="1008011"/>
                </a:lnTo>
                <a:lnTo>
                  <a:pt x="160489" y="1008011"/>
                </a:lnTo>
                <a:lnTo>
                  <a:pt x="152307" y="957285"/>
                </a:lnTo>
                <a:lnTo>
                  <a:pt x="129523" y="913229"/>
                </a:lnTo>
                <a:lnTo>
                  <a:pt x="94782" y="878487"/>
                </a:lnTo>
                <a:lnTo>
                  <a:pt x="50726" y="855703"/>
                </a:lnTo>
                <a:lnTo>
                  <a:pt x="0" y="847521"/>
                </a:lnTo>
                <a:lnTo>
                  <a:pt x="0" y="160489"/>
                </a:lnTo>
                <a:close/>
              </a:path>
            </a:pathLst>
          </a:custGeom>
          <a:ln w="28574">
            <a:solidFill>
              <a:srgbClr val="5B5B9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 txBox="1"/>
          <p:nvPr/>
        </p:nvSpPr>
        <p:spPr>
          <a:xfrm>
            <a:off x="923124" y="5494818"/>
            <a:ext cx="1924050" cy="651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7465" algn="ctr">
              <a:lnSpc>
                <a:spcPts val="1880"/>
              </a:lnSpc>
              <a:spcBef>
                <a:spcPts val="100"/>
              </a:spcBef>
            </a:pPr>
            <a:r>
              <a:rPr sz="1800" b="1" spc="-5" dirty="0">
                <a:latin typeface="Calibri"/>
                <a:cs typeface="Calibri"/>
              </a:rPr>
              <a:t>Субсидии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ts val="1385"/>
              </a:lnSpc>
            </a:pPr>
            <a:r>
              <a:rPr sz="1600" b="1" i="1" spc="-10" dirty="0">
                <a:latin typeface="Calibri"/>
                <a:cs typeface="Calibri"/>
              </a:rPr>
              <a:t>(от </a:t>
            </a:r>
            <a:r>
              <a:rPr sz="1600" b="1" i="1" spc="-5" dirty="0">
                <a:latin typeface="Calibri"/>
                <a:cs typeface="Calibri"/>
              </a:rPr>
              <a:t>лат.</a:t>
            </a:r>
            <a:r>
              <a:rPr sz="1600" b="1" i="1" spc="5" dirty="0">
                <a:latin typeface="Calibri"/>
                <a:cs typeface="Calibri"/>
              </a:rPr>
              <a:t> </a:t>
            </a:r>
            <a:r>
              <a:rPr sz="1600" b="1" i="1" spc="-10" dirty="0">
                <a:latin typeface="Calibri"/>
                <a:cs typeface="Calibri"/>
              </a:rPr>
              <a:t>“Subsidium”</a:t>
            </a:r>
            <a:endParaRPr sz="1600">
              <a:latin typeface="Calibri"/>
              <a:cs typeface="Calibri"/>
            </a:endParaRPr>
          </a:p>
          <a:p>
            <a:pPr marR="36830" algn="ctr">
              <a:lnSpc>
                <a:spcPts val="1660"/>
              </a:lnSpc>
            </a:pPr>
            <a:r>
              <a:rPr sz="1600" b="1" i="1" spc="-5" dirty="0">
                <a:latin typeface="Calibri"/>
                <a:cs typeface="Calibri"/>
              </a:rPr>
              <a:t>–</a:t>
            </a:r>
            <a:r>
              <a:rPr sz="1600" b="1" i="1" spc="-10" dirty="0">
                <a:latin typeface="Calibri"/>
                <a:cs typeface="Calibri"/>
              </a:rPr>
              <a:t> поддержка)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1511808" y="3011835"/>
            <a:ext cx="432434" cy="299720"/>
          </a:xfrm>
          <a:custGeom>
            <a:avLst/>
            <a:gdLst/>
            <a:ahLst/>
            <a:cxnLst/>
            <a:rect l="l" t="t" r="r" b="b"/>
            <a:pathLst>
              <a:path w="432435" h="299720">
                <a:moveTo>
                  <a:pt x="432054" y="149567"/>
                </a:moveTo>
                <a:lnTo>
                  <a:pt x="0" y="149567"/>
                </a:lnTo>
                <a:lnTo>
                  <a:pt x="216027" y="299135"/>
                </a:lnTo>
                <a:lnTo>
                  <a:pt x="432054" y="149567"/>
                </a:lnTo>
                <a:close/>
              </a:path>
              <a:path w="432435" h="299720">
                <a:moveTo>
                  <a:pt x="324040" y="0"/>
                </a:moveTo>
                <a:lnTo>
                  <a:pt x="108013" y="0"/>
                </a:lnTo>
                <a:lnTo>
                  <a:pt x="108013" y="149567"/>
                </a:lnTo>
                <a:lnTo>
                  <a:pt x="324040" y="149567"/>
                </a:lnTo>
                <a:lnTo>
                  <a:pt x="324040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511808" y="3011835"/>
            <a:ext cx="432434" cy="299720"/>
          </a:xfrm>
          <a:custGeom>
            <a:avLst/>
            <a:gdLst/>
            <a:ahLst/>
            <a:cxnLst/>
            <a:rect l="l" t="t" r="r" b="b"/>
            <a:pathLst>
              <a:path w="432435" h="299720">
                <a:moveTo>
                  <a:pt x="0" y="149567"/>
                </a:moveTo>
                <a:lnTo>
                  <a:pt x="108013" y="149567"/>
                </a:lnTo>
                <a:lnTo>
                  <a:pt x="108013" y="0"/>
                </a:lnTo>
                <a:lnTo>
                  <a:pt x="324040" y="0"/>
                </a:lnTo>
                <a:lnTo>
                  <a:pt x="324040" y="149567"/>
                </a:lnTo>
                <a:lnTo>
                  <a:pt x="432054" y="149567"/>
                </a:lnTo>
                <a:lnTo>
                  <a:pt x="216027" y="299135"/>
                </a:lnTo>
                <a:lnTo>
                  <a:pt x="0" y="149567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95536" y="2026617"/>
            <a:ext cx="2628900" cy="990600"/>
          </a:xfrm>
          <a:custGeom>
            <a:avLst/>
            <a:gdLst/>
            <a:ahLst/>
            <a:cxnLst/>
            <a:rect l="l" t="t" r="r" b="b"/>
            <a:pathLst>
              <a:path w="2628900" h="990600">
                <a:moveTo>
                  <a:pt x="1314145" y="0"/>
                </a:moveTo>
                <a:lnTo>
                  <a:pt x="1246519" y="644"/>
                </a:lnTo>
                <a:lnTo>
                  <a:pt x="1179781" y="2556"/>
                </a:lnTo>
                <a:lnTo>
                  <a:pt x="1114014" y="5706"/>
                </a:lnTo>
                <a:lnTo>
                  <a:pt x="1049299" y="10061"/>
                </a:lnTo>
                <a:lnTo>
                  <a:pt x="985720" y="15590"/>
                </a:lnTo>
                <a:lnTo>
                  <a:pt x="923359" y="22264"/>
                </a:lnTo>
                <a:lnTo>
                  <a:pt x="862299" y="30049"/>
                </a:lnTo>
                <a:lnTo>
                  <a:pt x="802621" y="38916"/>
                </a:lnTo>
                <a:lnTo>
                  <a:pt x="744410" y="48833"/>
                </a:lnTo>
                <a:lnTo>
                  <a:pt x="687746" y="59770"/>
                </a:lnTo>
                <a:lnTo>
                  <a:pt x="632714" y="71694"/>
                </a:lnTo>
                <a:lnTo>
                  <a:pt x="579395" y="84575"/>
                </a:lnTo>
                <a:lnTo>
                  <a:pt x="527872" y="98382"/>
                </a:lnTo>
                <a:lnTo>
                  <a:pt x="478227" y="113084"/>
                </a:lnTo>
                <a:lnTo>
                  <a:pt x="430544" y="128649"/>
                </a:lnTo>
                <a:lnTo>
                  <a:pt x="384905" y="145046"/>
                </a:lnTo>
                <a:lnTo>
                  <a:pt x="341392" y="162245"/>
                </a:lnTo>
                <a:lnTo>
                  <a:pt x="300087" y="180214"/>
                </a:lnTo>
                <a:lnTo>
                  <a:pt x="261074" y="198922"/>
                </a:lnTo>
                <a:lnTo>
                  <a:pt x="224436" y="218338"/>
                </a:lnTo>
                <a:lnTo>
                  <a:pt x="190253" y="238431"/>
                </a:lnTo>
                <a:lnTo>
                  <a:pt x="129589" y="280522"/>
                </a:lnTo>
                <a:lnTo>
                  <a:pt x="79742" y="324948"/>
                </a:lnTo>
                <a:lnTo>
                  <a:pt x="41372" y="371458"/>
                </a:lnTo>
                <a:lnTo>
                  <a:pt x="15141" y="419805"/>
                </a:lnTo>
                <a:lnTo>
                  <a:pt x="1709" y="469739"/>
                </a:lnTo>
                <a:lnTo>
                  <a:pt x="0" y="495223"/>
                </a:lnTo>
                <a:lnTo>
                  <a:pt x="1709" y="520708"/>
                </a:lnTo>
                <a:lnTo>
                  <a:pt x="15141" y="570642"/>
                </a:lnTo>
                <a:lnTo>
                  <a:pt x="41372" y="618988"/>
                </a:lnTo>
                <a:lnTo>
                  <a:pt x="79742" y="665499"/>
                </a:lnTo>
                <a:lnTo>
                  <a:pt x="129589" y="709924"/>
                </a:lnTo>
                <a:lnTo>
                  <a:pt x="190253" y="752016"/>
                </a:lnTo>
                <a:lnTo>
                  <a:pt x="224436" y="772109"/>
                </a:lnTo>
                <a:lnTo>
                  <a:pt x="261074" y="791525"/>
                </a:lnTo>
                <a:lnTo>
                  <a:pt x="300087" y="810233"/>
                </a:lnTo>
                <a:lnTo>
                  <a:pt x="341392" y="828202"/>
                </a:lnTo>
                <a:lnTo>
                  <a:pt x="384905" y="845400"/>
                </a:lnTo>
                <a:lnTo>
                  <a:pt x="430544" y="861798"/>
                </a:lnTo>
                <a:lnTo>
                  <a:pt x="478227" y="877363"/>
                </a:lnTo>
                <a:lnTo>
                  <a:pt x="527872" y="892064"/>
                </a:lnTo>
                <a:lnTo>
                  <a:pt x="579395" y="905871"/>
                </a:lnTo>
                <a:lnTo>
                  <a:pt x="632714" y="918753"/>
                </a:lnTo>
                <a:lnTo>
                  <a:pt x="687746" y="930677"/>
                </a:lnTo>
                <a:lnTo>
                  <a:pt x="744410" y="941613"/>
                </a:lnTo>
                <a:lnTo>
                  <a:pt x="802621" y="951530"/>
                </a:lnTo>
                <a:lnTo>
                  <a:pt x="862299" y="960397"/>
                </a:lnTo>
                <a:lnTo>
                  <a:pt x="923359" y="968183"/>
                </a:lnTo>
                <a:lnTo>
                  <a:pt x="985720" y="974856"/>
                </a:lnTo>
                <a:lnTo>
                  <a:pt x="1049299" y="980386"/>
                </a:lnTo>
                <a:lnTo>
                  <a:pt x="1114014" y="984741"/>
                </a:lnTo>
                <a:lnTo>
                  <a:pt x="1179781" y="987890"/>
                </a:lnTo>
                <a:lnTo>
                  <a:pt x="1246519" y="989803"/>
                </a:lnTo>
                <a:lnTo>
                  <a:pt x="1314145" y="990447"/>
                </a:lnTo>
                <a:lnTo>
                  <a:pt x="1381770" y="989803"/>
                </a:lnTo>
                <a:lnTo>
                  <a:pt x="1448508" y="987890"/>
                </a:lnTo>
                <a:lnTo>
                  <a:pt x="1514275" y="984741"/>
                </a:lnTo>
                <a:lnTo>
                  <a:pt x="1578990" y="980386"/>
                </a:lnTo>
                <a:lnTo>
                  <a:pt x="1642569" y="974856"/>
                </a:lnTo>
                <a:lnTo>
                  <a:pt x="1704930" y="968183"/>
                </a:lnTo>
                <a:lnTo>
                  <a:pt x="1765991" y="960397"/>
                </a:lnTo>
                <a:lnTo>
                  <a:pt x="1825668" y="951530"/>
                </a:lnTo>
                <a:lnTo>
                  <a:pt x="1883880" y="941613"/>
                </a:lnTo>
                <a:lnTo>
                  <a:pt x="1940543" y="930677"/>
                </a:lnTo>
                <a:lnTo>
                  <a:pt x="1995576" y="918753"/>
                </a:lnTo>
                <a:lnTo>
                  <a:pt x="2048895" y="905871"/>
                </a:lnTo>
                <a:lnTo>
                  <a:pt x="2100418" y="892064"/>
                </a:lnTo>
                <a:lnTo>
                  <a:pt x="2150062" y="877363"/>
                </a:lnTo>
                <a:lnTo>
                  <a:pt x="2197745" y="861798"/>
                </a:lnTo>
                <a:lnTo>
                  <a:pt x="2243385" y="845400"/>
                </a:lnTo>
                <a:lnTo>
                  <a:pt x="2286898" y="828202"/>
                </a:lnTo>
                <a:lnTo>
                  <a:pt x="2328202" y="810233"/>
                </a:lnTo>
                <a:lnTo>
                  <a:pt x="2367215" y="791525"/>
                </a:lnTo>
                <a:lnTo>
                  <a:pt x="2403854" y="772109"/>
                </a:lnTo>
                <a:lnTo>
                  <a:pt x="2438036" y="752016"/>
                </a:lnTo>
                <a:lnTo>
                  <a:pt x="2498700" y="709924"/>
                </a:lnTo>
                <a:lnTo>
                  <a:pt x="2548548" y="665499"/>
                </a:lnTo>
                <a:lnTo>
                  <a:pt x="2586917" y="618988"/>
                </a:lnTo>
                <a:lnTo>
                  <a:pt x="2613148" y="570642"/>
                </a:lnTo>
                <a:lnTo>
                  <a:pt x="2626580" y="520708"/>
                </a:lnTo>
                <a:lnTo>
                  <a:pt x="2628290" y="495223"/>
                </a:lnTo>
                <a:lnTo>
                  <a:pt x="2626580" y="469739"/>
                </a:lnTo>
                <a:lnTo>
                  <a:pt x="2613148" y="419805"/>
                </a:lnTo>
                <a:lnTo>
                  <a:pt x="2586917" y="371458"/>
                </a:lnTo>
                <a:lnTo>
                  <a:pt x="2548548" y="324948"/>
                </a:lnTo>
                <a:lnTo>
                  <a:pt x="2498700" y="280522"/>
                </a:lnTo>
                <a:lnTo>
                  <a:pt x="2438036" y="238431"/>
                </a:lnTo>
                <a:lnTo>
                  <a:pt x="2403854" y="218338"/>
                </a:lnTo>
                <a:lnTo>
                  <a:pt x="2367215" y="198922"/>
                </a:lnTo>
                <a:lnTo>
                  <a:pt x="2328202" y="180214"/>
                </a:lnTo>
                <a:lnTo>
                  <a:pt x="2286898" y="162245"/>
                </a:lnTo>
                <a:lnTo>
                  <a:pt x="2243385" y="145046"/>
                </a:lnTo>
                <a:lnTo>
                  <a:pt x="2197745" y="128649"/>
                </a:lnTo>
                <a:lnTo>
                  <a:pt x="2150062" y="113084"/>
                </a:lnTo>
                <a:lnTo>
                  <a:pt x="2100418" y="98382"/>
                </a:lnTo>
                <a:lnTo>
                  <a:pt x="2048895" y="84575"/>
                </a:lnTo>
                <a:lnTo>
                  <a:pt x="1995576" y="71694"/>
                </a:lnTo>
                <a:lnTo>
                  <a:pt x="1940543" y="59770"/>
                </a:lnTo>
                <a:lnTo>
                  <a:pt x="1883880" y="48833"/>
                </a:lnTo>
                <a:lnTo>
                  <a:pt x="1825668" y="38916"/>
                </a:lnTo>
                <a:lnTo>
                  <a:pt x="1765991" y="30049"/>
                </a:lnTo>
                <a:lnTo>
                  <a:pt x="1704930" y="22264"/>
                </a:lnTo>
                <a:lnTo>
                  <a:pt x="1642569" y="15590"/>
                </a:lnTo>
                <a:lnTo>
                  <a:pt x="1578990" y="10061"/>
                </a:lnTo>
                <a:lnTo>
                  <a:pt x="1514275" y="5706"/>
                </a:lnTo>
                <a:lnTo>
                  <a:pt x="1448508" y="2556"/>
                </a:lnTo>
                <a:lnTo>
                  <a:pt x="1381770" y="644"/>
                </a:lnTo>
                <a:lnTo>
                  <a:pt x="1314145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95536" y="2026617"/>
            <a:ext cx="2628900" cy="990600"/>
          </a:xfrm>
          <a:custGeom>
            <a:avLst/>
            <a:gdLst/>
            <a:ahLst/>
            <a:cxnLst/>
            <a:rect l="l" t="t" r="r" b="b"/>
            <a:pathLst>
              <a:path w="2628900" h="990600">
                <a:moveTo>
                  <a:pt x="0" y="495223"/>
                </a:moveTo>
                <a:lnTo>
                  <a:pt x="6784" y="444589"/>
                </a:lnTo>
                <a:lnTo>
                  <a:pt x="26698" y="395418"/>
                </a:lnTo>
                <a:lnTo>
                  <a:pt x="59081" y="347958"/>
                </a:lnTo>
                <a:lnTo>
                  <a:pt x="103272" y="302459"/>
                </a:lnTo>
                <a:lnTo>
                  <a:pt x="158610" y="259169"/>
                </a:lnTo>
                <a:lnTo>
                  <a:pt x="224436" y="218338"/>
                </a:lnTo>
                <a:lnTo>
                  <a:pt x="261074" y="198922"/>
                </a:lnTo>
                <a:lnTo>
                  <a:pt x="300087" y="180214"/>
                </a:lnTo>
                <a:lnTo>
                  <a:pt x="341392" y="162245"/>
                </a:lnTo>
                <a:lnTo>
                  <a:pt x="384905" y="145046"/>
                </a:lnTo>
                <a:lnTo>
                  <a:pt x="430544" y="128649"/>
                </a:lnTo>
                <a:lnTo>
                  <a:pt x="478227" y="113084"/>
                </a:lnTo>
                <a:lnTo>
                  <a:pt x="527872" y="98382"/>
                </a:lnTo>
                <a:lnTo>
                  <a:pt x="579395" y="84575"/>
                </a:lnTo>
                <a:lnTo>
                  <a:pt x="632714" y="71694"/>
                </a:lnTo>
                <a:lnTo>
                  <a:pt x="687746" y="59770"/>
                </a:lnTo>
                <a:lnTo>
                  <a:pt x="744410" y="48833"/>
                </a:lnTo>
                <a:lnTo>
                  <a:pt x="802621" y="38916"/>
                </a:lnTo>
                <a:lnTo>
                  <a:pt x="862299" y="30049"/>
                </a:lnTo>
                <a:lnTo>
                  <a:pt x="923359" y="22264"/>
                </a:lnTo>
                <a:lnTo>
                  <a:pt x="985720" y="15590"/>
                </a:lnTo>
                <a:lnTo>
                  <a:pt x="1049299" y="10061"/>
                </a:lnTo>
                <a:lnTo>
                  <a:pt x="1114014" y="5706"/>
                </a:lnTo>
                <a:lnTo>
                  <a:pt x="1179781" y="2556"/>
                </a:lnTo>
                <a:lnTo>
                  <a:pt x="1246519" y="644"/>
                </a:lnTo>
                <a:lnTo>
                  <a:pt x="1314145" y="0"/>
                </a:lnTo>
                <a:lnTo>
                  <a:pt x="1381770" y="644"/>
                </a:lnTo>
                <a:lnTo>
                  <a:pt x="1448508" y="2556"/>
                </a:lnTo>
                <a:lnTo>
                  <a:pt x="1514275" y="5706"/>
                </a:lnTo>
                <a:lnTo>
                  <a:pt x="1578990" y="10061"/>
                </a:lnTo>
                <a:lnTo>
                  <a:pt x="1642569" y="15590"/>
                </a:lnTo>
                <a:lnTo>
                  <a:pt x="1704930" y="22264"/>
                </a:lnTo>
                <a:lnTo>
                  <a:pt x="1765991" y="30049"/>
                </a:lnTo>
                <a:lnTo>
                  <a:pt x="1825668" y="38916"/>
                </a:lnTo>
                <a:lnTo>
                  <a:pt x="1883880" y="48833"/>
                </a:lnTo>
                <a:lnTo>
                  <a:pt x="1940543" y="59770"/>
                </a:lnTo>
                <a:lnTo>
                  <a:pt x="1995576" y="71694"/>
                </a:lnTo>
                <a:lnTo>
                  <a:pt x="2048895" y="84575"/>
                </a:lnTo>
                <a:lnTo>
                  <a:pt x="2100418" y="98382"/>
                </a:lnTo>
                <a:lnTo>
                  <a:pt x="2150062" y="113084"/>
                </a:lnTo>
                <a:lnTo>
                  <a:pt x="2197745" y="128649"/>
                </a:lnTo>
                <a:lnTo>
                  <a:pt x="2243385" y="145046"/>
                </a:lnTo>
                <a:lnTo>
                  <a:pt x="2286898" y="162245"/>
                </a:lnTo>
                <a:lnTo>
                  <a:pt x="2328202" y="180214"/>
                </a:lnTo>
                <a:lnTo>
                  <a:pt x="2367215" y="198922"/>
                </a:lnTo>
                <a:lnTo>
                  <a:pt x="2403854" y="218338"/>
                </a:lnTo>
                <a:lnTo>
                  <a:pt x="2438036" y="238431"/>
                </a:lnTo>
                <a:lnTo>
                  <a:pt x="2498700" y="280522"/>
                </a:lnTo>
                <a:lnTo>
                  <a:pt x="2548548" y="324948"/>
                </a:lnTo>
                <a:lnTo>
                  <a:pt x="2586917" y="371458"/>
                </a:lnTo>
                <a:lnTo>
                  <a:pt x="2613148" y="419805"/>
                </a:lnTo>
                <a:lnTo>
                  <a:pt x="2626580" y="469739"/>
                </a:lnTo>
                <a:lnTo>
                  <a:pt x="2628290" y="495223"/>
                </a:lnTo>
                <a:lnTo>
                  <a:pt x="2626580" y="520708"/>
                </a:lnTo>
                <a:lnTo>
                  <a:pt x="2613148" y="570642"/>
                </a:lnTo>
                <a:lnTo>
                  <a:pt x="2586917" y="618988"/>
                </a:lnTo>
                <a:lnTo>
                  <a:pt x="2548548" y="665499"/>
                </a:lnTo>
                <a:lnTo>
                  <a:pt x="2498700" y="709924"/>
                </a:lnTo>
                <a:lnTo>
                  <a:pt x="2438036" y="752016"/>
                </a:lnTo>
                <a:lnTo>
                  <a:pt x="2403854" y="772109"/>
                </a:lnTo>
                <a:lnTo>
                  <a:pt x="2367215" y="791525"/>
                </a:lnTo>
                <a:lnTo>
                  <a:pt x="2328202" y="810233"/>
                </a:lnTo>
                <a:lnTo>
                  <a:pt x="2286898" y="828202"/>
                </a:lnTo>
                <a:lnTo>
                  <a:pt x="2243385" y="845400"/>
                </a:lnTo>
                <a:lnTo>
                  <a:pt x="2197745" y="861798"/>
                </a:lnTo>
                <a:lnTo>
                  <a:pt x="2150062" y="877363"/>
                </a:lnTo>
                <a:lnTo>
                  <a:pt x="2100418" y="892064"/>
                </a:lnTo>
                <a:lnTo>
                  <a:pt x="2048895" y="905871"/>
                </a:lnTo>
                <a:lnTo>
                  <a:pt x="1995576" y="918753"/>
                </a:lnTo>
                <a:lnTo>
                  <a:pt x="1940543" y="930677"/>
                </a:lnTo>
                <a:lnTo>
                  <a:pt x="1883880" y="941613"/>
                </a:lnTo>
                <a:lnTo>
                  <a:pt x="1825668" y="951530"/>
                </a:lnTo>
                <a:lnTo>
                  <a:pt x="1765991" y="960397"/>
                </a:lnTo>
                <a:lnTo>
                  <a:pt x="1704930" y="968183"/>
                </a:lnTo>
                <a:lnTo>
                  <a:pt x="1642569" y="974856"/>
                </a:lnTo>
                <a:lnTo>
                  <a:pt x="1578990" y="980386"/>
                </a:lnTo>
                <a:lnTo>
                  <a:pt x="1514275" y="984741"/>
                </a:lnTo>
                <a:lnTo>
                  <a:pt x="1448508" y="987890"/>
                </a:lnTo>
                <a:lnTo>
                  <a:pt x="1381770" y="989803"/>
                </a:lnTo>
                <a:lnTo>
                  <a:pt x="1314145" y="990447"/>
                </a:lnTo>
                <a:lnTo>
                  <a:pt x="1246519" y="989803"/>
                </a:lnTo>
                <a:lnTo>
                  <a:pt x="1179781" y="987890"/>
                </a:lnTo>
                <a:lnTo>
                  <a:pt x="1114014" y="984741"/>
                </a:lnTo>
                <a:lnTo>
                  <a:pt x="1049299" y="980386"/>
                </a:lnTo>
                <a:lnTo>
                  <a:pt x="985720" y="974856"/>
                </a:lnTo>
                <a:lnTo>
                  <a:pt x="923359" y="968183"/>
                </a:lnTo>
                <a:lnTo>
                  <a:pt x="862299" y="960397"/>
                </a:lnTo>
                <a:lnTo>
                  <a:pt x="802621" y="951530"/>
                </a:lnTo>
                <a:lnTo>
                  <a:pt x="744410" y="941613"/>
                </a:lnTo>
                <a:lnTo>
                  <a:pt x="687746" y="930677"/>
                </a:lnTo>
                <a:lnTo>
                  <a:pt x="632714" y="918753"/>
                </a:lnTo>
                <a:lnTo>
                  <a:pt x="579395" y="905871"/>
                </a:lnTo>
                <a:lnTo>
                  <a:pt x="527872" y="892064"/>
                </a:lnTo>
                <a:lnTo>
                  <a:pt x="478227" y="877363"/>
                </a:lnTo>
                <a:lnTo>
                  <a:pt x="430544" y="861798"/>
                </a:lnTo>
                <a:lnTo>
                  <a:pt x="384905" y="845400"/>
                </a:lnTo>
                <a:lnTo>
                  <a:pt x="341392" y="828202"/>
                </a:lnTo>
                <a:lnTo>
                  <a:pt x="300087" y="810233"/>
                </a:lnTo>
                <a:lnTo>
                  <a:pt x="261074" y="791525"/>
                </a:lnTo>
                <a:lnTo>
                  <a:pt x="224436" y="772109"/>
                </a:lnTo>
                <a:lnTo>
                  <a:pt x="190253" y="752016"/>
                </a:lnTo>
                <a:lnTo>
                  <a:pt x="129589" y="709924"/>
                </a:lnTo>
                <a:lnTo>
                  <a:pt x="79742" y="665499"/>
                </a:lnTo>
                <a:lnTo>
                  <a:pt x="41372" y="618988"/>
                </a:lnTo>
                <a:lnTo>
                  <a:pt x="15141" y="570642"/>
                </a:lnTo>
                <a:lnTo>
                  <a:pt x="1709" y="520708"/>
                </a:lnTo>
                <a:lnTo>
                  <a:pt x="0" y="495223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 txBox="1"/>
          <p:nvPr/>
        </p:nvSpPr>
        <p:spPr>
          <a:xfrm>
            <a:off x="905188" y="2138808"/>
            <a:ext cx="160718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635" algn="ctr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latin typeface="Arial"/>
                <a:cs typeface="Arial"/>
              </a:rPr>
              <a:t>Формы  </a:t>
            </a:r>
            <a:r>
              <a:rPr sz="1600" b="1" spc="-10" dirty="0">
                <a:latin typeface="Arial"/>
                <a:cs typeface="Arial"/>
              </a:rPr>
              <a:t>м</a:t>
            </a:r>
            <a:r>
              <a:rPr sz="1600" b="1" spc="-30" dirty="0">
                <a:latin typeface="Arial"/>
                <a:cs typeface="Arial"/>
              </a:rPr>
              <a:t>е</a:t>
            </a:r>
            <a:r>
              <a:rPr sz="1600" b="1" spc="-10" dirty="0">
                <a:latin typeface="Arial"/>
                <a:cs typeface="Arial"/>
              </a:rPr>
              <a:t>жб</a:t>
            </a:r>
            <a:r>
              <a:rPr sz="1600" b="1" spc="-25" dirty="0">
                <a:latin typeface="Arial"/>
                <a:cs typeface="Arial"/>
              </a:rPr>
              <a:t>ю</a:t>
            </a:r>
            <a:r>
              <a:rPr sz="1600" b="1" spc="-15" dirty="0">
                <a:latin typeface="Arial"/>
                <a:cs typeface="Arial"/>
              </a:rPr>
              <a:t>д</a:t>
            </a:r>
            <a:r>
              <a:rPr sz="1600" b="1" spc="-35" dirty="0">
                <a:latin typeface="Arial"/>
                <a:cs typeface="Arial"/>
              </a:rPr>
              <a:t>ж</a:t>
            </a:r>
            <a:r>
              <a:rPr sz="1600" b="1" spc="-30" dirty="0">
                <a:latin typeface="Arial"/>
                <a:cs typeface="Arial"/>
              </a:rPr>
              <a:t>е</a:t>
            </a:r>
            <a:r>
              <a:rPr sz="1600" b="1" spc="-20" dirty="0">
                <a:latin typeface="Arial"/>
                <a:cs typeface="Arial"/>
              </a:rPr>
              <a:t>т</a:t>
            </a:r>
            <a:r>
              <a:rPr sz="1600" b="1" spc="-10" dirty="0">
                <a:latin typeface="Arial"/>
                <a:cs typeface="Arial"/>
              </a:rPr>
              <a:t>н</a:t>
            </a:r>
            <a:r>
              <a:rPr sz="1600" b="1" spc="-5" dirty="0">
                <a:latin typeface="Arial"/>
                <a:cs typeface="Arial"/>
              </a:rPr>
              <a:t>ых  </a:t>
            </a:r>
            <a:r>
              <a:rPr sz="1600" b="1" spc="-20" dirty="0">
                <a:latin typeface="Arial"/>
                <a:cs typeface="Arial"/>
              </a:rPr>
              <a:t>трансфертов</a:t>
            </a:r>
            <a:endParaRPr sz="1600">
              <a:latin typeface="Arial"/>
              <a:cs typeface="Arial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8171999" y="0"/>
            <a:ext cx="971999" cy="97199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049041" y="3717030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95402" y="0"/>
                </a:moveTo>
                <a:lnTo>
                  <a:pt x="95402" y="72008"/>
                </a:lnTo>
                <a:lnTo>
                  <a:pt x="0" y="72008"/>
                </a:lnTo>
                <a:lnTo>
                  <a:pt x="0" y="216026"/>
                </a:lnTo>
                <a:lnTo>
                  <a:pt x="95402" y="216026"/>
                </a:lnTo>
                <a:lnTo>
                  <a:pt x="95402" y="288035"/>
                </a:lnTo>
                <a:lnTo>
                  <a:pt x="190804" y="144017"/>
                </a:lnTo>
                <a:lnTo>
                  <a:pt x="95402" y="0"/>
                </a:lnTo>
                <a:close/>
              </a:path>
            </a:pathLst>
          </a:custGeom>
          <a:solidFill>
            <a:srgbClr val="F82D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049041" y="3717030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0" y="72008"/>
                </a:moveTo>
                <a:lnTo>
                  <a:pt x="95402" y="72008"/>
                </a:lnTo>
                <a:lnTo>
                  <a:pt x="95402" y="0"/>
                </a:lnTo>
                <a:lnTo>
                  <a:pt x="190804" y="144017"/>
                </a:lnTo>
                <a:lnTo>
                  <a:pt x="95402" y="288035"/>
                </a:lnTo>
                <a:lnTo>
                  <a:pt x="95402" y="216026"/>
                </a:lnTo>
                <a:lnTo>
                  <a:pt x="0" y="216026"/>
                </a:lnTo>
                <a:lnTo>
                  <a:pt x="0" y="72008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5904147" y="3667428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95402" y="0"/>
                </a:moveTo>
                <a:lnTo>
                  <a:pt x="95402" y="72008"/>
                </a:lnTo>
                <a:lnTo>
                  <a:pt x="0" y="72008"/>
                </a:lnTo>
                <a:lnTo>
                  <a:pt x="0" y="216026"/>
                </a:lnTo>
                <a:lnTo>
                  <a:pt x="95402" y="216026"/>
                </a:lnTo>
                <a:lnTo>
                  <a:pt x="95402" y="288035"/>
                </a:lnTo>
                <a:lnTo>
                  <a:pt x="190804" y="144017"/>
                </a:lnTo>
                <a:lnTo>
                  <a:pt x="95402" y="0"/>
                </a:lnTo>
                <a:close/>
              </a:path>
            </a:pathLst>
          </a:custGeom>
          <a:solidFill>
            <a:srgbClr val="F82D2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904147" y="3667428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0" y="72008"/>
                </a:moveTo>
                <a:lnTo>
                  <a:pt x="95402" y="72008"/>
                </a:lnTo>
                <a:lnTo>
                  <a:pt x="95402" y="0"/>
                </a:lnTo>
                <a:lnTo>
                  <a:pt x="190804" y="144017"/>
                </a:lnTo>
                <a:lnTo>
                  <a:pt x="95402" y="288035"/>
                </a:lnTo>
                <a:lnTo>
                  <a:pt x="95402" y="216026"/>
                </a:lnTo>
                <a:lnTo>
                  <a:pt x="0" y="216026"/>
                </a:lnTo>
                <a:lnTo>
                  <a:pt x="0" y="72008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5930017" y="4712822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95402" y="0"/>
                </a:moveTo>
                <a:lnTo>
                  <a:pt x="95402" y="72009"/>
                </a:lnTo>
                <a:lnTo>
                  <a:pt x="0" y="72009"/>
                </a:lnTo>
                <a:lnTo>
                  <a:pt x="0" y="216027"/>
                </a:lnTo>
                <a:lnTo>
                  <a:pt x="95402" y="216027"/>
                </a:lnTo>
                <a:lnTo>
                  <a:pt x="95402" y="288036"/>
                </a:lnTo>
                <a:lnTo>
                  <a:pt x="190804" y="144018"/>
                </a:lnTo>
                <a:lnTo>
                  <a:pt x="95402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930017" y="4712822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0" y="72009"/>
                </a:moveTo>
                <a:lnTo>
                  <a:pt x="95402" y="72009"/>
                </a:lnTo>
                <a:lnTo>
                  <a:pt x="95402" y="0"/>
                </a:lnTo>
                <a:lnTo>
                  <a:pt x="190804" y="144018"/>
                </a:lnTo>
                <a:lnTo>
                  <a:pt x="95402" y="288036"/>
                </a:lnTo>
                <a:lnTo>
                  <a:pt x="95402" y="216027"/>
                </a:lnTo>
                <a:lnTo>
                  <a:pt x="0" y="216027"/>
                </a:lnTo>
                <a:lnTo>
                  <a:pt x="0" y="72009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064992" y="4711816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95402" y="0"/>
                </a:moveTo>
                <a:lnTo>
                  <a:pt x="95402" y="72008"/>
                </a:lnTo>
                <a:lnTo>
                  <a:pt x="0" y="72008"/>
                </a:lnTo>
                <a:lnTo>
                  <a:pt x="0" y="216026"/>
                </a:lnTo>
                <a:lnTo>
                  <a:pt x="95402" y="216026"/>
                </a:lnTo>
                <a:lnTo>
                  <a:pt x="95402" y="288035"/>
                </a:lnTo>
                <a:lnTo>
                  <a:pt x="190804" y="144017"/>
                </a:lnTo>
                <a:lnTo>
                  <a:pt x="95402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064992" y="4711816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0" y="72008"/>
                </a:moveTo>
                <a:lnTo>
                  <a:pt x="95402" y="72008"/>
                </a:lnTo>
                <a:lnTo>
                  <a:pt x="95402" y="0"/>
                </a:lnTo>
                <a:lnTo>
                  <a:pt x="190804" y="144017"/>
                </a:lnTo>
                <a:lnTo>
                  <a:pt x="95402" y="288035"/>
                </a:lnTo>
                <a:lnTo>
                  <a:pt x="95402" y="216026"/>
                </a:lnTo>
                <a:lnTo>
                  <a:pt x="0" y="216026"/>
                </a:lnTo>
                <a:lnTo>
                  <a:pt x="0" y="72008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049433" y="5719872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95402" y="0"/>
                </a:moveTo>
                <a:lnTo>
                  <a:pt x="95402" y="72009"/>
                </a:lnTo>
                <a:lnTo>
                  <a:pt x="0" y="72009"/>
                </a:lnTo>
                <a:lnTo>
                  <a:pt x="0" y="216027"/>
                </a:lnTo>
                <a:lnTo>
                  <a:pt x="95402" y="216027"/>
                </a:lnTo>
                <a:lnTo>
                  <a:pt x="95402" y="288036"/>
                </a:lnTo>
                <a:lnTo>
                  <a:pt x="190804" y="144018"/>
                </a:lnTo>
                <a:lnTo>
                  <a:pt x="95402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049433" y="5719872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0" y="72009"/>
                </a:moveTo>
                <a:lnTo>
                  <a:pt x="95402" y="72009"/>
                </a:lnTo>
                <a:lnTo>
                  <a:pt x="95402" y="0"/>
                </a:lnTo>
                <a:lnTo>
                  <a:pt x="190804" y="144018"/>
                </a:lnTo>
                <a:lnTo>
                  <a:pt x="95402" y="288036"/>
                </a:lnTo>
                <a:lnTo>
                  <a:pt x="95402" y="216027"/>
                </a:lnTo>
                <a:lnTo>
                  <a:pt x="0" y="216027"/>
                </a:lnTo>
                <a:lnTo>
                  <a:pt x="0" y="72009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5930017" y="5733197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95402" y="0"/>
                </a:moveTo>
                <a:lnTo>
                  <a:pt x="95402" y="72008"/>
                </a:lnTo>
                <a:lnTo>
                  <a:pt x="0" y="72008"/>
                </a:lnTo>
                <a:lnTo>
                  <a:pt x="0" y="216026"/>
                </a:lnTo>
                <a:lnTo>
                  <a:pt x="95402" y="216026"/>
                </a:lnTo>
                <a:lnTo>
                  <a:pt x="95402" y="288035"/>
                </a:lnTo>
                <a:lnTo>
                  <a:pt x="190804" y="144017"/>
                </a:lnTo>
                <a:lnTo>
                  <a:pt x="95402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5930017" y="5733197"/>
            <a:ext cx="191135" cy="288290"/>
          </a:xfrm>
          <a:custGeom>
            <a:avLst/>
            <a:gdLst/>
            <a:ahLst/>
            <a:cxnLst/>
            <a:rect l="l" t="t" r="r" b="b"/>
            <a:pathLst>
              <a:path w="191135" h="288289">
                <a:moveTo>
                  <a:pt x="0" y="72008"/>
                </a:moveTo>
                <a:lnTo>
                  <a:pt x="95402" y="72008"/>
                </a:lnTo>
                <a:lnTo>
                  <a:pt x="95402" y="0"/>
                </a:lnTo>
                <a:lnTo>
                  <a:pt x="190804" y="144017"/>
                </a:lnTo>
                <a:lnTo>
                  <a:pt x="95402" y="288035"/>
                </a:lnTo>
                <a:lnTo>
                  <a:pt x="95402" y="216026"/>
                </a:lnTo>
                <a:lnTo>
                  <a:pt x="0" y="216026"/>
                </a:lnTo>
                <a:lnTo>
                  <a:pt x="0" y="72008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37468" y="1196962"/>
            <a:ext cx="7795077" cy="56007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37467" y="1196688"/>
            <a:ext cx="7795259" cy="560705"/>
          </a:xfrm>
          <a:custGeom>
            <a:avLst/>
            <a:gdLst/>
            <a:ahLst/>
            <a:cxnLst/>
            <a:rect l="l" t="t" r="r" b="b"/>
            <a:pathLst>
              <a:path w="7795259" h="560705">
                <a:moveTo>
                  <a:pt x="0" y="280174"/>
                </a:moveTo>
                <a:lnTo>
                  <a:pt x="28882" y="245893"/>
                </a:lnTo>
                <a:lnTo>
                  <a:pt x="64350" y="229200"/>
                </a:lnTo>
                <a:lnTo>
                  <a:pt x="113273" y="212845"/>
                </a:lnTo>
                <a:lnTo>
                  <a:pt x="153153" y="202144"/>
                </a:lnTo>
                <a:lnTo>
                  <a:pt x="198699" y="191617"/>
                </a:lnTo>
                <a:lnTo>
                  <a:pt x="249786" y="181272"/>
                </a:lnTo>
                <a:lnTo>
                  <a:pt x="306288" y="171117"/>
                </a:lnTo>
                <a:lnTo>
                  <a:pt x="368080" y="161163"/>
                </a:lnTo>
                <a:lnTo>
                  <a:pt x="435037" y="151418"/>
                </a:lnTo>
                <a:lnTo>
                  <a:pt x="507032" y="141890"/>
                </a:lnTo>
                <a:lnTo>
                  <a:pt x="544881" y="137211"/>
                </a:lnTo>
                <a:lnTo>
                  <a:pt x="583942" y="132590"/>
                </a:lnTo>
                <a:lnTo>
                  <a:pt x="624200" y="128028"/>
                </a:lnTo>
                <a:lnTo>
                  <a:pt x="665639" y="123526"/>
                </a:lnTo>
                <a:lnTo>
                  <a:pt x="708245" y="119085"/>
                </a:lnTo>
                <a:lnTo>
                  <a:pt x="752000" y="114706"/>
                </a:lnTo>
                <a:lnTo>
                  <a:pt x="796890" y="110392"/>
                </a:lnTo>
                <a:lnTo>
                  <a:pt x="842898" y="106141"/>
                </a:lnTo>
                <a:lnTo>
                  <a:pt x="890010" y="101957"/>
                </a:lnTo>
                <a:lnTo>
                  <a:pt x="938209" y="97839"/>
                </a:lnTo>
                <a:lnTo>
                  <a:pt x="987479" y="93790"/>
                </a:lnTo>
                <a:lnTo>
                  <a:pt x="1037806" y="89809"/>
                </a:lnTo>
                <a:lnTo>
                  <a:pt x="1089173" y="85899"/>
                </a:lnTo>
                <a:lnTo>
                  <a:pt x="1141564" y="82061"/>
                </a:lnTo>
                <a:lnTo>
                  <a:pt x="1194965" y="78294"/>
                </a:lnTo>
                <a:lnTo>
                  <a:pt x="1249359" y="74602"/>
                </a:lnTo>
                <a:lnTo>
                  <a:pt x="1304731" y="70984"/>
                </a:lnTo>
                <a:lnTo>
                  <a:pt x="1361064" y="67442"/>
                </a:lnTo>
                <a:lnTo>
                  <a:pt x="1418344" y="63978"/>
                </a:lnTo>
                <a:lnTo>
                  <a:pt x="1476555" y="60591"/>
                </a:lnTo>
                <a:lnTo>
                  <a:pt x="1535680" y="57284"/>
                </a:lnTo>
                <a:lnTo>
                  <a:pt x="1595705" y="54057"/>
                </a:lnTo>
                <a:lnTo>
                  <a:pt x="1656614" y="50911"/>
                </a:lnTo>
                <a:lnTo>
                  <a:pt x="1718390" y="47849"/>
                </a:lnTo>
                <a:lnTo>
                  <a:pt x="1781019" y="44870"/>
                </a:lnTo>
                <a:lnTo>
                  <a:pt x="1844484" y="41976"/>
                </a:lnTo>
                <a:lnTo>
                  <a:pt x="1908770" y="39168"/>
                </a:lnTo>
                <a:lnTo>
                  <a:pt x="1973862" y="36447"/>
                </a:lnTo>
                <a:lnTo>
                  <a:pt x="2039743" y="33815"/>
                </a:lnTo>
                <a:lnTo>
                  <a:pt x="2106398" y="31272"/>
                </a:lnTo>
                <a:lnTo>
                  <a:pt x="2173811" y="28820"/>
                </a:lnTo>
                <a:lnTo>
                  <a:pt x="2241967" y="26459"/>
                </a:lnTo>
                <a:lnTo>
                  <a:pt x="2310850" y="24191"/>
                </a:lnTo>
                <a:lnTo>
                  <a:pt x="2380443" y="22017"/>
                </a:lnTo>
                <a:lnTo>
                  <a:pt x="2450733" y="19938"/>
                </a:lnTo>
                <a:lnTo>
                  <a:pt x="2521702" y="17955"/>
                </a:lnTo>
                <a:lnTo>
                  <a:pt x="2593336" y="16070"/>
                </a:lnTo>
                <a:lnTo>
                  <a:pt x="2665618" y="14283"/>
                </a:lnTo>
                <a:lnTo>
                  <a:pt x="2738533" y="12596"/>
                </a:lnTo>
                <a:lnTo>
                  <a:pt x="2812065" y="11009"/>
                </a:lnTo>
                <a:lnTo>
                  <a:pt x="2886198" y="9524"/>
                </a:lnTo>
                <a:lnTo>
                  <a:pt x="2960918" y="8142"/>
                </a:lnTo>
                <a:lnTo>
                  <a:pt x="3036207" y="6864"/>
                </a:lnTo>
                <a:lnTo>
                  <a:pt x="3112051" y="5692"/>
                </a:lnTo>
                <a:lnTo>
                  <a:pt x="3188434" y="4625"/>
                </a:lnTo>
                <a:lnTo>
                  <a:pt x="3265340" y="3666"/>
                </a:lnTo>
                <a:lnTo>
                  <a:pt x="3342754" y="2816"/>
                </a:lnTo>
                <a:lnTo>
                  <a:pt x="3420659" y="2076"/>
                </a:lnTo>
                <a:lnTo>
                  <a:pt x="3499040" y="1446"/>
                </a:lnTo>
                <a:lnTo>
                  <a:pt x="3577882" y="928"/>
                </a:lnTo>
                <a:lnTo>
                  <a:pt x="3657169" y="524"/>
                </a:lnTo>
                <a:lnTo>
                  <a:pt x="3736885" y="233"/>
                </a:lnTo>
                <a:lnTo>
                  <a:pt x="3817014" y="58"/>
                </a:lnTo>
                <a:lnTo>
                  <a:pt x="3897541" y="0"/>
                </a:lnTo>
                <a:lnTo>
                  <a:pt x="3978068" y="58"/>
                </a:lnTo>
                <a:lnTo>
                  <a:pt x="4058197" y="233"/>
                </a:lnTo>
                <a:lnTo>
                  <a:pt x="4137912" y="524"/>
                </a:lnTo>
                <a:lnTo>
                  <a:pt x="4217199" y="928"/>
                </a:lnTo>
                <a:lnTo>
                  <a:pt x="4296041" y="1446"/>
                </a:lnTo>
                <a:lnTo>
                  <a:pt x="4374422" y="2076"/>
                </a:lnTo>
                <a:lnTo>
                  <a:pt x="4452328" y="2816"/>
                </a:lnTo>
                <a:lnTo>
                  <a:pt x="4529741" y="3666"/>
                </a:lnTo>
                <a:lnTo>
                  <a:pt x="4606647" y="4625"/>
                </a:lnTo>
                <a:lnTo>
                  <a:pt x="4683030" y="5692"/>
                </a:lnTo>
                <a:lnTo>
                  <a:pt x="4758874" y="6864"/>
                </a:lnTo>
                <a:lnTo>
                  <a:pt x="4834164" y="8142"/>
                </a:lnTo>
                <a:lnTo>
                  <a:pt x="4908883" y="9524"/>
                </a:lnTo>
                <a:lnTo>
                  <a:pt x="4983017" y="11009"/>
                </a:lnTo>
                <a:lnTo>
                  <a:pt x="5056549" y="12596"/>
                </a:lnTo>
                <a:lnTo>
                  <a:pt x="5129463" y="14283"/>
                </a:lnTo>
                <a:lnTo>
                  <a:pt x="5201745" y="16070"/>
                </a:lnTo>
                <a:lnTo>
                  <a:pt x="5273379" y="17955"/>
                </a:lnTo>
                <a:lnTo>
                  <a:pt x="5344348" y="19938"/>
                </a:lnTo>
                <a:lnTo>
                  <a:pt x="5414638" y="22017"/>
                </a:lnTo>
                <a:lnTo>
                  <a:pt x="5484232" y="24191"/>
                </a:lnTo>
                <a:lnTo>
                  <a:pt x="5553114" y="26459"/>
                </a:lnTo>
                <a:lnTo>
                  <a:pt x="5621270" y="28820"/>
                </a:lnTo>
                <a:lnTo>
                  <a:pt x="5688683" y="31272"/>
                </a:lnTo>
                <a:lnTo>
                  <a:pt x="5755338" y="33815"/>
                </a:lnTo>
                <a:lnTo>
                  <a:pt x="5821219" y="36447"/>
                </a:lnTo>
                <a:lnTo>
                  <a:pt x="5886311" y="39168"/>
                </a:lnTo>
                <a:lnTo>
                  <a:pt x="5950597" y="41976"/>
                </a:lnTo>
                <a:lnTo>
                  <a:pt x="6014062" y="44870"/>
                </a:lnTo>
                <a:lnTo>
                  <a:pt x="6076691" y="47849"/>
                </a:lnTo>
                <a:lnTo>
                  <a:pt x="6138468" y="50911"/>
                </a:lnTo>
                <a:lnTo>
                  <a:pt x="6199376" y="54057"/>
                </a:lnTo>
                <a:lnTo>
                  <a:pt x="6259401" y="57284"/>
                </a:lnTo>
                <a:lnTo>
                  <a:pt x="6318526" y="60591"/>
                </a:lnTo>
                <a:lnTo>
                  <a:pt x="6376737" y="63978"/>
                </a:lnTo>
                <a:lnTo>
                  <a:pt x="6434017" y="67442"/>
                </a:lnTo>
                <a:lnTo>
                  <a:pt x="6490351" y="70984"/>
                </a:lnTo>
                <a:lnTo>
                  <a:pt x="6545722" y="74602"/>
                </a:lnTo>
                <a:lnTo>
                  <a:pt x="6600116" y="78294"/>
                </a:lnTo>
                <a:lnTo>
                  <a:pt x="6653517" y="82061"/>
                </a:lnTo>
                <a:lnTo>
                  <a:pt x="6705908" y="85899"/>
                </a:lnTo>
                <a:lnTo>
                  <a:pt x="6757275" y="89809"/>
                </a:lnTo>
                <a:lnTo>
                  <a:pt x="6807602" y="93790"/>
                </a:lnTo>
                <a:lnTo>
                  <a:pt x="6856873" y="97839"/>
                </a:lnTo>
                <a:lnTo>
                  <a:pt x="6905071" y="101957"/>
                </a:lnTo>
                <a:lnTo>
                  <a:pt x="6952183" y="106141"/>
                </a:lnTo>
                <a:lnTo>
                  <a:pt x="6998191" y="110392"/>
                </a:lnTo>
                <a:lnTo>
                  <a:pt x="7043081" y="114706"/>
                </a:lnTo>
                <a:lnTo>
                  <a:pt x="7086837" y="119085"/>
                </a:lnTo>
                <a:lnTo>
                  <a:pt x="7129442" y="123526"/>
                </a:lnTo>
                <a:lnTo>
                  <a:pt x="7170881" y="128028"/>
                </a:lnTo>
                <a:lnTo>
                  <a:pt x="7211139" y="132590"/>
                </a:lnTo>
                <a:lnTo>
                  <a:pt x="7250201" y="137211"/>
                </a:lnTo>
                <a:lnTo>
                  <a:pt x="7288049" y="141890"/>
                </a:lnTo>
                <a:lnTo>
                  <a:pt x="7360044" y="151418"/>
                </a:lnTo>
                <a:lnTo>
                  <a:pt x="7427001" y="161163"/>
                </a:lnTo>
                <a:lnTo>
                  <a:pt x="7488793" y="171117"/>
                </a:lnTo>
                <a:lnTo>
                  <a:pt x="7545295" y="181272"/>
                </a:lnTo>
                <a:lnTo>
                  <a:pt x="7596382" y="191617"/>
                </a:lnTo>
                <a:lnTo>
                  <a:pt x="7641928" y="202144"/>
                </a:lnTo>
                <a:lnTo>
                  <a:pt x="7681809" y="212845"/>
                </a:lnTo>
                <a:lnTo>
                  <a:pt x="7730731" y="229200"/>
                </a:lnTo>
                <a:lnTo>
                  <a:pt x="7766199" y="245893"/>
                </a:lnTo>
                <a:lnTo>
                  <a:pt x="7794266" y="274385"/>
                </a:lnTo>
                <a:lnTo>
                  <a:pt x="7795082" y="280174"/>
                </a:lnTo>
                <a:lnTo>
                  <a:pt x="7794266" y="285963"/>
                </a:lnTo>
                <a:lnTo>
                  <a:pt x="7766199" y="314455"/>
                </a:lnTo>
                <a:lnTo>
                  <a:pt x="7730731" y="331149"/>
                </a:lnTo>
                <a:lnTo>
                  <a:pt x="7681809" y="347504"/>
                </a:lnTo>
                <a:lnTo>
                  <a:pt x="7641928" y="358204"/>
                </a:lnTo>
                <a:lnTo>
                  <a:pt x="7596382" y="368731"/>
                </a:lnTo>
                <a:lnTo>
                  <a:pt x="7545295" y="379077"/>
                </a:lnTo>
                <a:lnTo>
                  <a:pt x="7488793" y="389231"/>
                </a:lnTo>
                <a:lnTo>
                  <a:pt x="7427001" y="399185"/>
                </a:lnTo>
                <a:lnTo>
                  <a:pt x="7360044" y="408931"/>
                </a:lnTo>
                <a:lnTo>
                  <a:pt x="7288049" y="418458"/>
                </a:lnTo>
                <a:lnTo>
                  <a:pt x="7250201" y="423137"/>
                </a:lnTo>
                <a:lnTo>
                  <a:pt x="7211139" y="427759"/>
                </a:lnTo>
                <a:lnTo>
                  <a:pt x="7170881" y="432321"/>
                </a:lnTo>
                <a:lnTo>
                  <a:pt x="7129442" y="436823"/>
                </a:lnTo>
                <a:lnTo>
                  <a:pt x="7086837" y="441264"/>
                </a:lnTo>
                <a:lnTo>
                  <a:pt x="7043081" y="445642"/>
                </a:lnTo>
                <a:lnTo>
                  <a:pt x="6998191" y="449957"/>
                </a:lnTo>
                <a:lnTo>
                  <a:pt x="6952183" y="454207"/>
                </a:lnTo>
                <a:lnTo>
                  <a:pt x="6905071" y="458392"/>
                </a:lnTo>
                <a:lnTo>
                  <a:pt x="6856873" y="462509"/>
                </a:lnTo>
                <a:lnTo>
                  <a:pt x="6807602" y="466559"/>
                </a:lnTo>
                <a:lnTo>
                  <a:pt x="6757275" y="470539"/>
                </a:lnTo>
                <a:lnTo>
                  <a:pt x="6705908" y="474449"/>
                </a:lnTo>
                <a:lnTo>
                  <a:pt x="6653517" y="478288"/>
                </a:lnTo>
                <a:lnTo>
                  <a:pt x="6600116" y="482054"/>
                </a:lnTo>
                <a:lnTo>
                  <a:pt x="6545722" y="485747"/>
                </a:lnTo>
                <a:lnTo>
                  <a:pt x="6490351" y="489364"/>
                </a:lnTo>
                <a:lnTo>
                  <a:pt x="6434017" y="492906"/>
                </a:lnTo>
                <a:lnTo>
                  <a:pt x="6376737" y="496371"/>
                </a:lnTo>
                <a:lnTo>
                  <a:pt x="6318526" y="499757"/>
                </a:lnTo>
                <a:lnTo>
                  <a:pt x="6259401" y="503065"/>
                </a:lnTo>
                <a:lnTo>
                  <a:pt x="6199376" y="506292"/>
                </a:lnTo>
                <a:lnTo>
                  <a:pt x="6138468" y="509437"/>
                </a:lnTo>
                <a:lnTo>
                  <a:pt x="6076691" y="512500"/>
                </a:lnTo>
                <a:lnTo>
                  <a:pt x="6014062" y="515478"/>
                </a:lnTo>
                <a:lnTo>
                  <a:pt x="5950597" y="518372"/>
                </a:lnTo>
                <a:lnTo>
                  <a:pt x="5886311" y="521180"/>
                </a:lnTo>
                <a:lnTo>
                  <a:pt x="5821219" y="523901"/>
                </a:lnTo>
                <a:lnTo>
                  <a:pt x="5755338" y="526533"/>
                </a:lnTo>
                <a:lnTo>
                  <a:pt x="5688683" y="529076"/>
                </a:lnTo>
                <a:lnTo>
                  <a:pt x="5621270" y="531529"/>
                </a:lnTo>
                <a:lnTo>
                  <a:pt x="5553114" y="533890"/>
                </a:lnTo>
                <a:lnTo>
                  <a:pt x="5484232" y="536157"/>
                </a:lnTo>
                <a:lnTo>
                  <a:pt x="5414638" y="538331"/>
                </a:lnTo>
                <a:lnTo>
                  <a:pt x="5344348" y="540410"/>
                </a:lnTo>
                <a:lnTo>
                  <a:pt x="5273379" y="542393"/>
                </a:lnTo>
                <a:lnTo>
                  <a:pt x="5201745" y="544279"/>
                </a:lnTo>
                <a:lnTo>
                  <a:pt x="5129463" y="546065"/>
                </a:lnTo>
                <a:lnTo>
                  <a:pt x="5056549" y="547753"/>
                </a:lnTo>
                <a:lnTo>
                  <a:pt x="4983017" y="549340"/>
                </a:lnTo>
                <a:lnTo>
                  <a:pt x="4908883" y="550824"/>
                </a:lnTo>
                <a:lnTo>
                  <a:pt x="4834164" y="552206"/>
                </a:lnTo>
                <a:lnTo>
                  <a:pt x="4758874" y="553484"/>
                </a:lnTo>
                <a:lnTo>
                  <a:pt x="4683030" y="554657"/>
                </a:lnTo>
                <a:lnTo>
                  <a:pt x="4606647" y="555723"/>
                </a:lnTo>
                <a:lnTo>
                  <a:pt x="4529741" y="556682"/>
                </a:lnTo>
                <a:lnTo>
                  <a:pt x="4452328" y="557532"/>
                </a:lnTo>
                <a:lnTo>
                  <a:pt x="4374422" y="558273"/>
                </a:lnTo>
                <a:lnTo>
                  <a:pt x="4296041" y="558902"/>
                </a:lnTo>
                <a:lnTo>
                  <a:pt x="4217199" y="559420"/>
                </a:lnTo>
                <a:lnTo>
                  <a:pt x="4137912" y="559825"/>
                </a:lnTo>
                <a:lnTo>
                  <a:pt x="4058197" y="560115"/>
                </a:lnTo>
                <a:lnTo>
                  <a:pt x="3978068" y="560290"/>
                </a:lnTo>
                <a:lnTo>
                  <a:pt x="3897541" y="560349"/>
                </a:lnTo>
                <a:lnTo>
                  <a:pt x="3817014" y="560290"/>
                </a:lnTo>
                <a:lnTo>
                  <a:pt x="3736885" y="560115"/>
                </a:lnTo>
                <a:lnTo>
                  <a:pt x="3657169" y="559825"/>
                </a:lnTo>
                <a:lnTo>
                  <a:pt x="3577882" y="559420"/>
                </a:lnTo>
                <a:lnTo>
                  <a:pt x="3499040" y="558902"/>
                </a:lnTo>
                <a:lnTo>
                  <a:pt x="3420659" y="558273"/>
                </a:lnTo>
                <a:lnTo>
                  <a:pt x="3342754" y="557532"/>
                </a:lnTo>
                <a:lnTo>
                  <a:pt x="3265340" y="556682"/>
                </a:lnTo>
                <a:lnTo>
                  <a:pt x="3188434" y="555723"/>
                </a:lnTo>
                <a:lnTo>
                  <a:pt x="3112051" y="554657"/>
                </a:lnTo>
                <a:lnTo>
                  <a:pt x="3036207" y="553484"/>
                </a:lnTo>
                <a:lnTo>
                  <a:pt x="2960918" y="552206"/>
                </a:lnTo>
                <a:lnTo>
                  <a:pt x="2886198" y="550824"/>
                </a:lnTo>
                <a:lnTo>
                  <a:pt x="2812065" y="549340"/>
                </a:lnTo>
                <a:lnTo>
                  <a:pt x="2738533" y="547753"/>
                </a:lnTo>
                <a:lnTo>
                  <a:pt x="2665618" y="546065"/>
                </a:lnTo>
                <a:lnTo>
                  <a:pt x="2593336" y="544279"/>
                </a:lnTo>
                <a:lnTo>
                  <a:pt x="2521702" y="542393"/>
                </a:lnTo>
                <a:lnTo>
                  <a:pt x="2450733" y="540410"/>
                </a:lnTo>
                <a:lnTo>
                  <a:pt x="2380443" y="538331"/>
                </a:lnTo>
                <a:lnTo>
                  <a:pt x="2310850" y="536157"/>
                </a:lnTo>
                <a:lnTo>
                  <a:pt x="2241967" y="533890"/>
                </a:lnTo>
                <a:lnTo>
                  <a:pt x="2173811" y="531529"/>
                </a:lnTo>
                <a:lnTo>
                  <a:pt x="2106398" y="529076"/>
                </a:lnTo>
                <a:lnTo>
                  <a:pt x="2039743" y="526533"/>
                </a:lnTo>
                <a:lnTo>
                  <a:pt x="1973862" y="523901"/>
                </a:lnTo>
                <a:lnTo>
                  <a:pt x="1908770" y="521180"/>
                </a:lnTo>
                <a:lnTo>
                  <a:pt x="1844484" y="518372"/>
                </a:lnTo>
                <a:lnTo>
                  <a:pt x="1781019" y="515478"/>
                </a:lnTo>
                <a:lnTo>
                  <a:pt x="1718390" y="512500"/>
                </a:lnTo>
                <a:lnTo>
                  <a:pt x="1656614" y="509437"/>
                </a:lnTo>
                <a:lnTo>
                  <a:pt x="1595705" y="506292"/>
                </a:lnTo>
                <a:lnTo>
                  <a:pt x="1535680" y="503065"/>
                </a:lnTo>
                <a:lnTo>
                  <a:pt x="1476555" y="499757"/>
                </a:lnTo>
                <a:lnTo>
                  <a:pt x="1418344" y="496371"/>
                </a:lnTo>
                <a:lnTo>
                  <a:pt x="1361064" y="492906"/>
                </a:lnTo>
                <a:lnTo>
                  <a:pt x="1304731" y="489364"/>
                </a:lnTo>
                <a:lnTo>
                  <a:pt x="1249359" y="485747"/>
                </a:lnTo>
                <a:lnTo>
                  <a:pt x="1194965" y="482054"/>
                </a:lnTo>
                <a:lnTo>
                  <a:pt x="1141564" y="478288"/>
                </a:lnTo>
                <a:lnTo>
                  <a:pt x="1089173" y="474449"/>
                </a:lnTo>
                <a:lnTo>
                  <a:pt x="1037806" y="470539"/>
                </a:lnTo>
                <a:lnTo>
                  <a:pt x="987479" y="466559"/>
                </a:lnTo>
                <a:lnTo>
                  <a:pt x="938209" y="462509"/>
                </a:lnTo>
                <a:lnTo>
                  <a:pt x="890010" y="458392"/>
                </a:lnTo>
                <a:lnTo>
                  <a:pt x="842898" y="454207"/>
                </a:lnTo>
                <a:lnTo>
                  <a:pt x="796890" y="449957"/>
                </a:lnTo>
                <a:lnTo>
                  <a:pt x="752000" y="445642"/>
                </a:lnTo>
                <a:lnTo>
                  <a:pt x="708245" y="441264"/>
                </a:lnTo>
                <a:lnTo>
                  <a:pt x="665639" y="436823"/>
                </a:lnTo>
                <a:lnTo>
                  <a:pt x="624200" y="432321"/>
                </a:lnTo>
                <a:lnTo>
                  <a:pt x="583942" y="427759"/>
                </a:lnTo>
                <a:lnTo>
                  <a:pt x="544881" y="423137"/>
                </a:lnTo>
                <a:lnTo>
                  <a:pt x="507032" y="418458"/>
                </a:lnTo>
                <a:lnTo>
                  <a:pt x="435037" y="408931"/>
                </a:lnTo>
                <a:lnTo>
                  <a:pt x="368080" y="399185"/>
                </a:lnTo>
                <a:lnTo>
                  <a:pt x="306288" y="389231"/>
                </a:lnTo>
                <a:lnTo>
                  <a:pt x="249786" y="379077"/>
                </a:lnTo>
                <a:lnTo>
                  <a:pt x="198699" y="368731"/>
                </a:lnTo>
                <a:lnTo>
                  <a:pt x="153153" y="358204"/>
                </a:lnTo>
                <a:lnTo>
                  <a:pt x="113273" y="347504"/>
                </a:lnTo>
                <a:lnTo>
                  <a:pt x="64350" y="331149"/>
                </a:lnTo>
                <a:lnTo>
                  <a:pt x="28882" y="314455"/>
                </a:lnTo>
                <a:lnTo>
                  <a:pt x="815" y="285963"/>
                </a:lnTo>
                <a:lnTo>
                  <a:pt x="0" y="280174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2912" y="149297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7046163" y="0"/>
                </a:moveTo>
                <a:lnTo>
                  <a:pt x="132016" y="0"/>
                </a:lnTo>
                <a:lnTo>
                  <a:pt x="90289" y="6730"/>
                </a:lnTo>
                <a:lnTo>
                  <a:pt x="54049" y="25471"/>
                </a:lnTo>
                <a:lnTo>
                  <a:pt x="25471" y="54049"/>
                </a:lnTo>
                <a:lnTo>
                  <a:pt x="6730" y="90289"/>
                </a:lnTo>
                <a:lnTo>
                  <a:pt x="0" y="132016"/>
                </a:lnTo>
                <a:lnTo>
                  <a:pt x="0" y="660069"/>
                </a:lnTo>
                <a:lnTo>
                  <a:pt x="6730" y="701797"/>
                </a:lnTo>
                <a:lnTo>
                  <a:pt x="25471" y="738037"/>
                </a:lnTo>
                <a:lnTo>
                  <a:pt x="54049" y="766614"/>
                </a:lnTo>
                <a:lnTo>
                  <a:pt x="90289" y="785356"/>
                </a:lnTo>
                <a:lnTo>
                  <a:pt x="132016" y="792086"/>
                </a:lnTo>
                <a:lnTo>
                  <a:pt x="7046163" y="792086"/>
                </a:lnTo>
                <a:lnTo>
                  <a:pt x="7087890" y="785356"/>
                </a:lnTo>
                <a:lnTo>
                  <a:pt x="7124130" y="766614"/>
                </a:lnTo>
                <a:lnTo>
                  <a:pt x="7152708" y="738037"/>
                </a:lnTo>
                <a:lnTo>
                  <a:pt x="7171449" y="701797"/>
                </a:lnTo>
                <a:lnTo>
                  <a:pt x="7178179" y="660069"/>
                </a:lnTo>
                <a:lnTo>
                  <a:pt x="7178179" y="132016"/>
                </a:lnTo>
                <a:lnTo>
                  <a:pt x="7171449" y="90289"/>
                </a:lnTo>
                <a:lnTo>
                  <a:pt x="7152708" y="54049"/>
                </a:lnTo>
                <a:lnTo>
                  <a:pt x="7124130" y="25471"/>
                </a:lnTo>
                <a:lnTo>
                  <a:pt x="7087890" y="6730"/>
                </a:lnTo>
                <a:lnTo>
                  <a:pt x="7046163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82912" y="149297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0" y="132016"/>
                </a:moveTo>
                <a:lnTo>
                  <a:pt x="6730" y="90289"/>
                </a:lnTo>
                <a:lnTo>
                  <a:pt x="25471" y="54049"/>
                </a:lnTo>
                <a:lnTo>
                  <a:pt x="54049" y="25471"/>
                </a:lnTo>
                <a:lnTo>
                  <a:pt x="90289" y="6730"/>
                </a:lnTo>
                <a:lnTo>
                  <a:pt x="132016" y="0"/>
                </a:lnTo>
                <a:lnTo>
                  <a:pt x="7046163" y="0"/>
                </a:lnTo>
                <a:lnTo>
                  <a:pt x="7087890" y="6730"/>
                </a:lnTo>
                <a:lnTo>
                  <a:pt x="7124130" y="25471"/>
                </a:lnTo>
                <a:lnTo>
                  <a:pt x="7152708" y="54049"/>
                </a:lnTo>
                <a:lnTo>
                  <a:pt x="7171449" y="90289"/>
                </a:lnTo>
                <a:lnTo>
                  <a:pt x="7178179" y="132016"/>
                </a:lnTo>
                <a:lnTo>
                  <a:pt x="7178179" y="660069"/>
                </a:lnTo>
                <a:lnTo>
                  <a:pt x="7171449" y="701797"/>
                </a:lnTo>
                <a:lnTo>
                  <a:pt x="7152708" y="738037"/>
                </a:lnTo>
                <a:lnTo>
                  <a:pt x="7124130" y="766614"/>
                </a:lnTo>
                <a:lnTo>
                  <a:pt x="7087890" y="785356"/>
                </a:lnTo>
                <a:lnTo>
                  <a:pt x="7046163" y="792086"/>
                </a:lnTo>
                <a:lnTo>
                  <a:pt x="132016" y="792086"/>
                </a:lnTo>
                <a:lnTo>
                  <a:pt x="90289" y="785356"/>
                </a:lnTo>
                <a:lnTo>
                  <a:pt x="54049" y="766614"/>
                </a:lnTo>
                <a:lnTo>
                  <a:pt x="25471" y="738037"/>
                </a:lnTo>
                <a:lnTo>
                  <a:pt x="6730" y="701797"/>
                </a:lnTo>
                <a:lnTo>
                  <a:pt x="0" y="660069"/>
                </a:lnTo>
                <a:lnTo>
                  <a:pt x="0" y="132016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213621" y="306907"/>
            <a:ext cx="4523791" cy="3969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2500" b="1" spc="-5" dirty="0" smtClean="0">
                <a:solidFill>
                  <a:schemeClr val="tx1"/>
                </a:solidFill>
                <a:effectLst/>
              </a:rPr>
              <a:t>БЮДЖЕТНЫЙ ПРОЦЕСС</a:t>
            </a:r>
            <a:endParaRPr sz="25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171999" y="0"/>
            <a:ext cx="971999" cy="971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547580" y="2343131"/>
            <a:ext cx="6121400" cy="3916045"/>
          </a:xfrm>
          <a:custGeom>
            <a:avLst/>
            <a:gdLst/>
            <a:ahLst/>
            <a:cxnLst/>
            <a:rect l="l" t="t" r="r" b="b"/>
            <a:pathLst>
              <a:path w="6121400" h="3916045">
                <a:moveTo>
                  <a:pt x="0" y="1957882"/>
                </a:moveTo>
                <a:lnTo>
                  <a:pt x="2159" y="1883642"/>
                </a:lnTo>
                <a:lnTo>
                  <a:pt x="8587" y="1810101"/>
                </a:lnTo>
                <a:lnTo>
                  <a:pt x="19206" y="1737306"/>
                </a:lnTo>
                <a:lnTo>
                  <a:pt x="33940" y="1665307"/>
                </a:lnTo>
                <a:lnTo>
                  <a:pt x="52713" y="1594154"/>
                </a:lnTo>
                <a:lnTo>
                  <a:pt x="75448" y="1523894"/>
                </a:lnTo>
                <a:lnTo>
                  <a:pt x="102068" y="1454577"/>
                </a:lnTo>
                <a:lnTo>
                  <a:pt x="132497" y="1386253"/>
                </a:lnTo>
                <a:lnTo>
                  <a:pt x="166658" y="1318969"/>
                </a:lnTo>
                <a:lnTo>
                  <a:pt x="204475" y="1252775"/>
                </a:lnTo>
                <a:lnTo>
                  <a:pt x="224730" y="1220102"/>
                </a:lnTo>
                <a:lnTo>
                  <a:pt x="245871" y="1187720"/>
                </a:lnTo>
                <a:lnTo>
                  <a:pt x="267887" y="1155635"/>
                </a:lnTo>
                <a:lnTo>
                  <a:pt x="290770" y="1123853"/>
                </a:lnTo>
                <a:lnTo>
                  <a:pt x="314509" y="1092380"/>
                </a:lnTo>
                <a:lnTo>
                  <a:pt x="339094" y="1061223"/>
                </a:lnTo>
                <a:lnTo>
                  <a:pt x="364518" y="1030387"/>
                </a:lnTo>
                <a:lnTo>
                  <a:pt x="390769" y="999879"/>
                </a:lnTo>
                <a:lnTo>
                  <a:pt x="417838" y="969704"/>
                </a:lnTo>
                <a:lnTo>
                  <a:pt x="445716" y="939869"/>
                </a:lnTo>
                <a:lnTo>
                  <a:pt x="474393" y="910380"/>
                </a:lnTo>
                <a:lnTo>
                  <a:pt x="503860" y="881243"/>
                </a:lnTo>
                <a:lnTo>
                  <a:pt x="534106" y="852464"/>
                </a:lnTo>
                <a:lnTo>
                  <a:pt x="565123" y="824050"/>
                </a:lnTo>
                <a:lnTo>
                  <a:pt x="596901" y="796006"/>
                </a:lnTo>
                <a:lnTo>
                  <a:pt x="629430" y="768338"/>
                </a:lnTo>
                <a:lnTo>
                  <a:pt x="662701" y="741053"/>
                </a:lnTo>
                <a:lnTo>
                  <a:pt x="696703" y="714157"/>
                </a:lnTo>
                <a:lnTo>
                  <a:pt x="731429" y="687656"/>
                </a:lnTo>
                <a:lnTo>
                  <a:pt x="766867" y="661556"/>
                </a:lnTo>
                <a:lnTo>
                  <a:pt x="803009" y="635863"/>
                </a:lnTo>
                <a:lnTo>
                  <a:pt x="839845" y="610583"/>
                </a:lnTo>
                <a:lnTo>
                  <a:pt x="877365" y="585723"/>
                </a:lnTo>
                <a:lnTo>
                  <a:pt x="915559" y="561288"/>
                </a:lnTo>
                <a:lnTo>
                  <a:pt x="954419" y="537285"/>
                </a:lnTo>
                <a:lnTo>
                  <a:pt x="993934" y="513720"/>
                </a:lnTo>
                <a:lnTo>
                  <a:pt x="1034096" y="490598"/>
                </a:lnTo>
                <a:lnTo>
                  <a:pt x="1074893" y="467927"/>
                </a:lnTo>
                <a:lnTo>
                  <a:pt x="1116318" y="445712"/>
                </a:lnTo>
                <a:lnTo>
                  <a:pt x="1158360" y="423958"/>
                </a:lnTo>
                <a:lnTo>
                  <a:pt x="1201010" y="402674"/>
                </a:lnTo>
                <a:lnTo>
                  <a:pt x="1244258" y="381863"/>
                </a:lnTo>
                <a:lnTo>
                  <a:pt x="1288094" y="361534"/>
                </a:lnTo>
                <a:lnTo>
                  <a:pt x="1332509" y="341691"/>
                </a:lnTo>
                <a:lnTo>
                  <a:pt x="1377494" y="322341"/>
                </a:lnTo>
                <a:lnTo>
                  <a:pt x="1423039" y="303490"/>
                </a:lnTo>
                <a:lnTo>
                  <a:pt x="1469134" y="285144"/>
                </a:lnTo>
                <a:lnTo>
                  <a:pt x="1515770" y="267309"/>
                </a:lnTo>
                <a:lnTo>
                  <a:pt x="1562937" y="249992"/>
                </a:lnTo>
                <a:lnTo>
                  <a:pt x="1610625" y="233198"/>
                </a:lnTo>
                <a:lnTo>
                  <a:pt x="1658826" y="216933"/>
                </a:lnTo>
                <a:lnTo>
                  <a:pt x="1707529" y="201205"/>
                </a:lnTo>
                <a:lnTo>
                  <a:pt x="1756725" y="186018"/>
                </a:lnTo>
                <a:lnTo>
                  <a:pt x="1806405" y="171379"/>
                </a:lnTo>
                <a:lnTo>
                  <a:pt x="1856558" y="157294"/>
                </a:lnTo>
                <a:lnTo>
                  <a:pt x="1907175" y="143770"/>
                </a:lnTo>
                <a:lnTo>
                  <a:pt x="1958247" y="130811"/>
                </a:lnTo>
                <a:lnTo>
                  <a:pt x="2009764" y="118426"/>
                </a:lnTo>
                <a:lnTo>
                  <a:pt x="2061716" y="106618"/>
                </a:lnTo>
                <a:lnTo>
                  <a:pt x="2114095" y="95396"/>
                </a:lnTo>
                <a:lnTo>
                  <a:pt x="2166889" y="84764"/>
                </a:lnTo>
                <a:lnTo>
                  <a:pt x="2220091" y="74729"/>
                </a:lnTo>
                <a:lnTo>
                  <a:pt x="2273690" y="65297"/>
                </a:lnTo>
                <a:lnTo>
                  <a:pt x="2327676" y="56475"/>
                </a:lnTo>
                <a:lnTo>
                  <a:pt x="2382040" y="48267"/>
                </a:lnTo>
                <a:lnTo>
                  <a:pt x="2436773" y="40681"/>
                </a:lnTo>
                <a:lnTo>
                  <a:pt x="2491865" y="33723"/>
                </a:lnTo>
                <a:lnTo>
                  <a:pt x="2547306" y="27398"/>
                </a:lnTo>
                <a:lnTo>
                  <a:pt x="2603087" y="21713"/>
                </a:lnTo>
                <a:lnTo>
                  <a:pt x="2659199" y="16674"/>
                </a:lnTo>
                <a:lnTo>
                  <a:pt x="2715631" y="12287"/>
                </a:lnTo>
                <a:lnTo>
                  <a:pt x="2772374" y="8558"/>
                </a:lnTo>
                <a:lnTo>
                  <a:pt x="2829418" y="5493"/>
                </a:lnTo>
                <a:lnTo>
                  <a:pt x="2886755" y="3099"/>
                </a:lnTo>
                <a:lnTo>
                  <a:pt x="2944373" y="1381"/>
                </a:lnTo>
                <a:lnTo>
                  <a:pt x="3002265" y="346"/>
                </a:lnTo>
                <a:lnTo>
                  <a:pt x="3060420" y="0"/>
                </a:lnTo>
                <a:lnTo>
                  <a:pt x="3118575" y="346"/>
                </a:lnTo>
                <a:lnTo>
                  <a:pt x="3176468" y="1381"/>
                </a:lnTo>
                <a:lnTo>
                  <a:pt x="3234087" y="3099"/>
                </a:lnTo>
                <a:lnTo>
                  <a:pt x="3291424" y="5493"/>
                </a:lnTo>
                <a:lnTo>
                  <a:pt x="3348469" y="8558"/>
                </a:lnTo>
                <a:lnTo>
                  <a:pt x="3405212" y="12287"/>
                </a:lnTo>
                <a:lnTo>
                  <a:pt x="3461644" y="16674"/>
                </a:lnTo>
                <a:lnTo>
                  <a:pt x="3517756" y="21713"/>
                </a:lnTo>
                <a:lnTo>
                  <a:pt x="3573537" y="27398"/>
                </a:lnTo>
                <a:lnTo>
                  <a:pt x="3628979" y="33723"/>
                </a:lnTo>
                <a:lnTo>
                  <a:pt x="3684071" y="40681"/>
                </a:lnTo>
                <a:lnTo>
                  <a:pt x="3738804" y="48267"/>
                </a:lnTo>
                <a:lnTo>
                  <a:pt x="3793169" y="56475"/>
                </a:lnTo>
                <a:lnTo>
                  <a:pt x="3847156" y="65297"/>
                </a:lnTo>
                <a:lnTo>
                  <a:pt x="3900755" y="74729"/>
                </a:lnTo>
                <a:lnTo>
                  <a:pt x="3953957" y="84764"/>
                </a:lnTo>
                <a:lnTo>
                  <a:pt x="4006752" y="95396"/>
                </a:lnTo>
                <a:lnTo>
                  <a:pt x="4059130" y="106618"/>
                </a:lnTo>
                <a:lnTo>
                  <a:pt x="4111083" y="118426"/>
                </a:lnTo>
                <a:lnTo>
                  <a:pt x="4162600" y="130811"/>
                </a:lnTo>
                <a:lnTo>
                  <a:pt x="4213672" y="143770"/>
                </a:lnTo>
                <a:lnTo>
                  <a:pt x="4264290" y="157294"/>
                </a:lnTo>
                <a:lnTo>
                  <a:pt x="4314443" y="171379"/>
                </a:lnTo>
                <a:lnTo>
                  <a:pt x="4364123" y="186018"/>
                </a:lnTo>
                <a:lnTo>
                  <a:pt x="4413319" y="201205"/>
                </a:lnTo>
                <a:lnTo>
                  <a:pt x="4462022" y="216933"/>
                </a:lnTo>
                <a:lnTo>
                  <a:pt x="4510223" y="233198"/>
                </a:lnTo>
                <a:lnTo>
                  <a:pt x="4557912" y="249992"/>
                </a:lnTo>
                <a:lnTo>
                  <a:pt x="4605079" y="267309"/>
                </a:lnTo>
                <a:lnTo>
                  <a:pt x="4651715" y="285144"/>
                </a:lnTo>
                <a:lnTo>
                  <a:pt x="4697810" y="303490"/>
                </a:lnTo>
                <a:lnTo>
                  <a:pt x="4743355" y="322341"/>
                </a:lnTo>
                <a:lnTo>
                  <a:pt x="4788340" y="341691"/>
                </a:lnTo>
                <a:lnTo>
                  <a:pt x="4832756" y="361534"/>
                </a:lnTo>
                <a:lnTo>
                  <a:pt x="4876593" y="381863"/>
                </a:lnTo>
                <a:lnTo>
                  <a:pt x="4919841" y="402674"/>
                </a:lnTo>
                <a:lnTo>
                  <a:pt x="4962490" y="423958"/>
                </a:lnTo>
                <a:lnTo>
                  <a:pt x="5004533" y="445712"/>
                </a:lnTo>
                <a:lnTo>
                  <a:pt x="5045957" y="467927"/>
                </a:lnTo>
                <a:lnTo>
                  <a:pt x="5086755" y="490598"/>
                </a:lnTo>
                <a:lnTo>
                  <a:pt x="5126917" y="513720"/>
                </a:lnTo>
                <a:lnTo>
                  <a:pt x="5166432" y="537285"/>
                </a:lnTo>
                <a:lnTo>
                  <a:pt x="5205292" y="561288"/>
                </a:lnTo>
                <a:lnTo>
                  <a:pt x="5243487" y="585723"/>
                </a:lnTo>
                <a:lnTo>
                  <a:pt x="5281007" y="610583"/>
                </a:lnTo>
                <a:lnTo>
                  <a:pt x="5317843" y="635863"/>
                </a:lnTo>
                <a:lnTo>
                  <a:pt x="5353984" y="661556"/>
                </a:lnTo>
                <a:lnTo>
                  <a:pt x="5389423" y="687656"/>
                </a:lnTo>
                <a:lnTo>
                  <a:pt x="5424148" y="714157"/>
                </a:lnTo>
                <a:lnTo>
                  <a:pt x="5458151" y="741053"/>
                </a:lnTo>
                <a:lnTo>
                  <a:pt x="5491422" y="768338"/>
                </a:lnTo>
                <a:lnTo>
                  <a:pt x="5523951" y="796006"/>
                </a:lnTo>
                <a:lnTo>
                  <a:pt x="5555729" y="824050"/>
                </a:lnTo>
                <a:lnTo>
                  <a:pt x="5586746" y="852464"/>
                </a:lnTo>
                <a:lnTo>
                  <a:pt x="5616993" y="881243"/>
                </a:lnTo>
                <a:lnTo>
                  <a:pt x="5646459" y="910380"/>
                </a:lnTo>
                <a:lnTo>
                  <a:pt x="5675136" y="939869"/>
                </a:lnTo>
                <a:lnTo>
                  <a:pt x="5703014" y="969704"/>
                </a:lnTo>
                <a:lnTo>
                  <a:pt x="5730084" y="999879"/>
                </a:lnTo>
                <a:lnTo>
                  <a:pt x="5756335" y="1030387"/>
                </a:lnTo>
                <a:lnTo>
                  <a:pt x="5781758" y="1061223"/>
                </a:lnTo>
                <a:lnTo>
                  <a:pt x="5806344" y="1092380"/>
                </a:lnTo>
                <a:lnTo>
                  <a:pt x="5830083" y="1123853"/>
                </a:lnTo>
                <a:lnTo>
                  <a:pt x="5852965" y="1155635"/>
                </a:lnTo>
                <a:lnTo>
                  <a:pt x="5874982" y="1187720"/>
                </a:lnTo>
                <a:lnTo>
                  <a:pt x="5896122" y="1220102"/>
                </a:lnTo>
                <a:lnTo>
                  <a:pt x="5916378" y="1252775"/>
                </a:lnTo>
                <a:lnTo>
                  <a:pt x="5935738" y="1285733"/>
                </a:lnTo>
                <a:lnTo>
                  <a:pt x="5971737" y="1352478"/>
                </a:lnTo>
                <a:lnTo>
                  <a:pt x="6004042" y="1420288"/>
                </a:lnTo>
                <a:lnTo>
                  <a:pt x="6032576" y="1489115"/>
                </a:lnTo>
                <a:lnTo>
                  <a:pt x="6057263" y="1558909"/>
                </a:lnTo>
                <a:lnTo>
                  <a:pt x="6078026" y="1629622"/>
                </a:lnTo>
                <a:lnTo>
                  <a:pt x="6094789" y="1701204"/>
                </a:lnTo>
                <a:lnTo>
                  <a:pt x="6107476" y="1773607"/>
                </a:lnTo>
                <a:lnTo>
                  <a:pt x="6116009" y="1846781"/>
                </a:lnTo>
                <a:lnTo>
                  <a:pt x="6120312" y="1920678"/>
                </a:lnTo>
                <a:lnTo>
                  <a:pt x="6120853" y="1957882"/>
                </a:lnTo>
                <a:lnTo>
                  <a:pt x="6120312" y="1995086"/>
                </a:lnTo>
                <a:lnTo>
                  <a:pt x="6116009" y="2068983"/>
                </a:lnTo>
                <a:lnTo>
                  <a:pt x="6107476" y="2142158"/>
                </a:lnTo>
                <a:lnTo>
                  <a:pt x="6094789" y="2214561"/>
                </a:lnTo>
                <a:lnTo>
                  <a:pt x="6078026" y="2286143"/>
                </a:lnTo>
                <a:lnTo>
                  <a:pt x="6057263" y="2356856"/>
                </a:lnTo>
                <a:lnTo>
                  <a:pt x="6032576" y="2426650"/>
                </a:lnTo>
                <a:lnTo>
                  <a:pt x="6004042" y="2495477"/>
                </a:lnTo>
                <a:lnTo>
                  <a:pt x="5971737" y="2563287"/>
                </a:lnTo>
                <a:lnTo>
                  <a:pt x="5935738" y="2630032"/>
                </a:lnTo>
                <a:lnTo>
                  <a:pt x="5916378" y="2662989"/>
                </a:lnTo>
                <a:lnTo>
                  <a:pt x="5896122" y="2695662"/>
                </a:lnTo>
                <a:lnTo>
                  <a:pt x="5874982" y="2728044"/>
                </a:lnTo>
                <a:lnTo>
                  <a:pt x="5852965" y="2760129"/>
                </a:lnTo>
                <a:lnTo>
                  <a:pt x="5830083" y="2791911"/>
                </a:lnTo>
                <a:lnTo>
                  <a:pt x="5806344" y="2823384"/>
                </a:lnTo>
                <a:lnTo>
                  <a:pt x="5781758" y="2854542"/>
                </a:lnTo>
                <a:lnTo>
                  <a:pt x="5756335" y="2885378"/>
                </a:lnTo>
                <a:lnTo>
                  <a:pt x="5730084" y="2915886"/>
                </a:lnTo>
                <a:lnTo>
                  <a:pt x="5703014" y="2946061"/>
                </a:lnTo>
                <a:lnTo>
                  <a:pt x="5675136" y="2975896"/>
                </a:lnTo>
                <a:lnTo>
                  <a:pt x="5646459" y="3005385"/>
                </a:lnTo>
                <a:lnTo>
                  <a:pt x="5616993" y="3034522"/>
                </a:lnTo>
                <a:lnTo>
                  <a:pt x="5586746" y="3063300"/>
                </a:lnTo>
                <a:lnTo>
                  <a:pt x="5555729" y="3091715"/>
                </a:lnTo>
                <a:lnTo>
                  <a:pt x="5523951" y="3119759"/>
                </a:lnTo>
                <a:lnTo>
                  <a:pt x="5491422" y="3147426"/>
                </a:lnTo>
                <a:lnTo>
                  <a:pt x="5458151" y="3174711"/>
                </a:lnTo>
                <a:lnTo>
                  <a:pt x="5424148" y="3201607"/>
                </a:lnTo>
                <a:lnTo>
                  <a:pt x="5389423" y="3228109"/>
                </a:lnTo>
                <a:lnTo>
                  <a:pt x="5353984" y="3254209"/>
                </a:lnTo>
                <a:lnTo>
                  <a:pt x="5317843" y="3279902"/>
                </a:lnTo>
                <a:lnTo>
                  <a:pt x="5281007" y="3305181"/>
                </a:lnTo>
                <a:lnTo>
                  <a:pt x="5243487" y="3330042"/>
                </a:lnTo>
                <a:lnTo>
                  <a:pt x="5205292" y="3354476"/>
                </a:lnTo>
                <a:lnTo>
                  <a:pt x="5166432" y="3378479"/>
                </a:lnTo>
                <a:lnTo>
                  <a:pt x="5126917" y="3402045"/>
                </a:lnTo>
                <a:lnTo>
                  <a:pt x="5086755" y="3425166"/>
                </a:lnTo>
                <a:lnTo>
                  <a:pt x="5045957" y="3447838"/>
                </a:lnTo>
                <a:lnTo>
                  <a:pt x="5004533" y="3470053"/>
                </a:lnTo>
                <a:lnTo>
                  <a:pt x="4962490" y="3491806"/>
                </a:lnTo>
                <a:lnTo>
                  <a:pt x="4919841" y="3513091"/>
                </a:lnTo>
                <a:lnTo>
                  <a:pt x="4876593" y="3533901"/>
                </a:lnTo>
                <a:lnTo>
                  <a:pt x="4832756" y="3554231"/>
                </a:lnTo>
                <a:lnTo>
                  <a:pt x="4788340" y="3574074"/>
                </a:lnTo>
                <a:lnTo>
                  <a:pt x="4743355" y="3593424"/>
                </a:lnTo>
                <a:lnTo>
                  <a:pt x="4697810" y="3612275"/>
                </a:lnTo>
                <a:lnTo>
                  <a:pt x="4651715" y="3630621"/>
                </a:lnTo>
                <a:lnTo>
                  <a:pt x="4605079" y="3648455"/>
                </a:lnTo>
                <a:lnTo>
                  <a:pt x="4557912" y="3665773"/>
                </a:lnTo>
                <a:lnTo>
                  <a:pt x="4510223" y="3682567"/>
                </a:lnTo>
                <a:lnTo>
                  <a:pt x="4462022" y="3698831"/>
                </a:lnTo>
                <a:lnTo>
                  <a:pt x="4413319" y="3714560"/>
                </a:lnTo>
                <a:lnTo>
                  <a:pt x="4364123" y="3729747"/>
                </a:lnTo>
                <a:lnTo>
                  <a:pt x="4314443" y="3744386"/>
                </a:lnTo>
                <a:lnTo>
                  <a:pt x="4264290" y="3758470"/>
                </a:lnTo>
                <a:lnTo>
                  <a:pt x="4213672" y="3771995"/>
                </a:lnTo>
                <a:lnTo>
                  <a:pt x="4162600" y="3784953"/>
                </a:lnTo>
                <a:lnTo>
                  <a:pt x="4111083" y="3797339"/>
                </a:lnTo>
                <a:lnTo>
                  <a:pt x="4059130" y="3809146"/>
                </a:lnTo>
                <a:lnTo>
                  <a:pt x="4006752" y="3820369"/>
                </a:lnTo>
                <a:lnTo>
                  <a:pt x="3953957" y="3831001"/>
                </a:lnTo>
                <a:lnTo>
                  <a:pt x="3900755" y="3841036"/>
                </a:lnTo>
                <a:lnTo>
                  <a:pt x="3847156" y="3850467"/>
                </a:lnTo>
                <a:lnTo>
                  <a:pt x="3793169" y="3859290"/>
                </a:lnTo>
                <a:lnTo>
                  <a:pt x="3738804" y="3867497"/>
                </a:lnTo>
                <a:lnTo>
                  <a:pt x="3684071" y="3875083"/>
                </a:lnTo>
                <a:lnTo>
                  <a:pt x="3628979" y="3882042"/>
                </a:lnTo>
                <a:lnTo>
                  <a:pt x="3573537" y="3888367"/>
                </a:lnTo>
                <a:lnTo>
                  <a:pt x="3517756" y="3894052"/>
                </a:lnTo>
                <a:lnTo>
                  <a:pt x="3461644" y="3899091"/>
                </a:lnTo>
                <a:lnTo>
                  <a:pt x="3405212" y="3903478"/>
                </a:lnTo>
                <a:lnTo>
                  <a:pt x="3348469" y="3907207"/>
                </a:lnTo>
                <a:lnTo>
                  <a:pt x="3291424" y="3910271"/>
                </a:lnTo>
                <a:lnTo>
                  <a:pt x="3234087" y="3912666"/>
                </a:lnTo>
                <a:lnTo>
                  <a:pt x="3176468" y="3914384"/>
                </a:lnTo>
                <a:lnTo>
                  <a:pt x="3118575" y="3915419"/>
                </a:lnTo>
                <a:lnTo>
                  <a:pt x="3060420" y="3915765"/>
                </a:lnTo>
                <a:lnTo>
                  <a:pt x="3002265" y="3915419"/>
                </a:lnTo>
                <a:lnTo>
                  <a:pt x="2944373" y="3914384"/>
                </a:lnTo>
                <a:lnTo>
                  <a:pt x="2886755" y="3912666"/>
                </a:lnTo>
                <a:lnTo>
                  <a:pt x="2829418" y="3910271"/>
                </a:lnTo>
                <a:lnTo>
                  <a:pt x="2772374" y="3907207"/>
                </a:lnTo>
                <a:lnTo>
                  <a:pt x="2715631" y="3903478"/>
                </a:lnTo>
                <a:lnTo>
                  <a:pt x="2659199" y="3899091"/>
                </a:lnTo>
                <a:lnTo>
                  <a:pt x="2603087" y="3894052"/>
                </a:lnTo>
                <a:lnTo>
                  <a:pt x="2547306" y="3888367"/>
                </a:lnTo>
                <a:lnTo>
                  <a:pt x="2491865" y="3882042"/>
                </a:lnTo>
                <a:lnTo>
                  <a:pt x="2436773" y="3875083"/>
                </a:lnTo>
                <a:lnTo>
                  <a:pt x="2382040" y="3867497"/>
                </a:lnTo>
                <a:lnTo>
                  <a:pt x="2327676" y="3859290"/>
                </a:lnTo>
                <a:lnTo>
                  <a:pt x="2273690" y="3850467"/>
                </a:lnTo>
                <a:lnTo>
                  <a:pt x="2220091" y="3841036"/>
                </a:lnTo>
                <a:lnTo>
                  <a:pt x="2166889" y="3831001"/>
                </a:lnTo>
                <a:lnTo>
                  <a:pt x="2114095" y="3820369"/>
                </a:lnTo>
                <a:lnTo>
                  <a:pt x="2061716" y="3809146"/>
                </a:lnTo>
                <a:lnTo>
                  <a:pt x="2009764" y="3797339"/>
                </a:lnTo>
                <a:lnTo>
                  <a:pt x="1958247" y="3784953"/>
                </a:lnTo>
                <a:lnTo>
                  <a:pt x="1907175" y="3771995"/>
                </a:lnTo>
                <a:lnTo>
                  <a:pt x="1856558" y="3758470"/>
                </a:lnTo>
                <a:lnTo>
                  <a:pt x="1806405" y="3744386"/>
                </a:lnTo>
                <a:lnTo>
                  <a:pt x="1756725" y="3729747"/>
                </a:lnTo>
                <a:lnTo>
                  <a:pt x="1707529" y="3714560"/>
                </a:lnTo>
                <a:lnTo>
                  <a:pt x="1658826" y="3698831"/>
                </a:lnTo>
                <a:lnTo>
                  <a:pt x="1610625" y="3682567"/>
                </a:lnTo>
                <a:lnTo>
                  <a:pt x="1562937" y="3665773"/>
                </a:lnTo>
                <a:lnTo>
                  <a:pt x="1515770" y="3648455"/>
                </a:lnTo>
                <a:lnTo>
                  <a:pt x="1469134" y="3630621"/>
                </a:lnTo>
                <a:lnTo>
                  <a:pt x="1423039" y="3612275"/>
                </a:lnTo>
                <a:lnTo>
                  <a:pt x="1377494" y="3593424"/>
                </a:lnTo>
                <a:lnTo>
                  <a:pt x="1332509" y="3574074"/>
                </a:lnTo>
                <a:lnTo>
                  <a:pt x="1288094" y="3554231"/>
                </a:lnTo>
                <a:lnTo>
                  <a:pt x="1244258" y="3533901"/>
                </a:lnTo>
                <a:lnTo>
                  <a:pt x="1201010" y="3513091"/>
                </a:lnTo>
                <a:lnTo>
                  <a:pt x="1158360" y="3491806"/>
                </a:lnTo>
                <a:lnTo>
                  <a:pt x="1116318" y="3470053"/>
                </a:lnTo>
                <a:lnTo>
                  <a:pt x="1074893" y="3447838"/>
                </a:lnTo>
                <a:lnTo>
                  <a:pt x="1034096" y="3425166"/>
                </a:lnTo>
                <a:lnTo>
                  <a:pt x="993934" y="3402045"/>
                </a:lnTo>
                <a:lnTo>
                  <a:pt x="954419" y="3378479"/>
                </a:lnTo>
                <a:lnTo>
                  <a:pt x="915559" y="3354476"/>
                </a:lnTo>
                <a:lnTo>
                  <a:pt x="877365" y="3330042"/>
                </a:lnTo>
                <a:lnTo>
                  <a:pt x="839845" y="3305181"/>
                </a:lnTo>
                <a:lnTo>
                  <a:pt x="803009" y="3279902"/>
                </a:lnTo>
                <a:lnTo>
                  <a:pt x="766867" y="3254209"/>
                </a:lnTo>
                <a:lnTo>
                  <a:pt x="731429" y="3228109"/>
                </a:lnTo>
                <a:lnTo>
                  <a:pt x="696703" y="3201607"/>
                </a:lnTo>
                <a:lnTo>
                  <a:pt x="662701" y="3174711"/>
                </a:lnTo>
                <a:lnTo>
                  <a:pt x="629430" y="3147426"/>
                </a:lnTo>
                <a:lnTo>
                  <a:pt x="596901" y="3119759"/>
                </a:lnTo>
                <a:lnTo>
                  <a:pt x="565123" y="3091715"/>
                </a:lnTo>
                <a:lnTo>
                  <a:pt x="534106" y="3063300"/>
                </a:lnTo>
                <a:lnTo>
                  <a:pt x="503860" y="3034522"/>
                </a:lnTo>
                <a:lnTo>
                  <a:pt x="474393" y="3005385"/>
                </a:lnTo>
                <a:lnTo>
                  <a:pt x="445716" y="2975896"/>
                </a:lnTo>
                <a:lnTo>
                  <a:pt x="417838" y="2946061"/>
                </a:lnTo>
                <a:lnTo>
                  <a:pt x="390769" y="2915886"/>
                </a:lnTo>
                <a:lnTo>
                  <a:pt x="364518" y="2885378"/>
                </a:lnTo>
                <a:lnTo>
                  <a:pt x="339094" y="2854542"/>
                </a:lnTo>
                <a:lnTo>
                  <a:pt x="314509" y="2823384"/>
                </a:lnTo>
                <a:lnTo>
                  <a:pt x="290770" y="2791911"/>
                </a:lnTo>
                <a:lnTo>
                  <a:pt x="267887" y="2760129"/>
                </a:lnTo>
                <a:lnTo>
                  <a:pt x="245871" y="2728044"/>
                </a:lnTo>
                <a:lnTo>
                  <a:pt x="224730" y="2695662"/>
                </a:lnTo>
                <a:lnTo>
                  <a:pt x="204475" y="2662989"/>
                </a:lnTo>
                <a:lnTo>
                  <a:pt x="185114" y="2630032"/>
                </a:lnTo>
                <a:lnTo>
                  <a:pt x="149116" y="2563287"/>
                </a:lnTo>
                <a:lnTo>
                  <a:pt x="116811" y="2495477"/>
                </a:lnTo>
                <a:lnTo>
                  <a:pt x="88277" y="2426650"/>
                </a:lnTo>
                <a:lnTo>
                  <a:pt x="63590" y="2356856"/>
                </a:lnTo>
                <a:lnTo>
                  <a:pt x="42827" y="2286143"/>
                </a:lnTo>
                <a:lnTo>
                  <a:pt x="26064" y="2214561"/>
                </a:lnTo>
                <a:lnTo>
                  <a:pt x="13377" y="2142158"/>
                </a:lnTo>
                <a:lnTo>
                  <a:pt x="4844" y="2068983"/>
                </a:lnTo>
                <a:lnTo>
                  <a:pt x="541" y="1995086"/>
                </a:lnTo>
                <a:lnTo>
                  <a:pt x="0" y="1957882"/>
                </a:lnTo>
                <a:close/>
              </a:path>
            </a:pathLst>
          </a:custGeom>
          <a:ln w="254000">
            <a:solidFill>
              <a:srgbClr val="6666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414562" y="1927745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2064092" y="0"/>
                </a:moveTo>
                <a:lnTo>
                  <a:pt x="250786" y="0"/>
                </a:lnTo>
                <a:lnTo>
                  <a:pt x="193283" y="3657"/>
                </a:lnTo>
                <a:lnTo>
                  <a:pt x="140496" y="14075"/>
                </a:lnTo>
                <a:lnTo>
                  <a:pt x="93932" y="30422"/>
                </a:lnTo>
                <a:lnTo>
                  <a:pt x="55094" y="51866"/>
                </a:lnTo>
                <a:lnTo>
                  <a:pt x="25490" y="77576"/>
                </a:lnTo>
                <a:lnTo>
                  <a:pt x="0" y="138468"/>
                </a:lnTo>
                <a:lnTo>
                  <a:pt x="0" y="692302"/>
                </a:lnTo>
                <a:lnTo>
                  <a:pt x="25490" y="753199"/>
                </a:lnTo>
                <a:lnTo>
                  <a:pt x="55094" y="778909"/>
                </a:lnTo>
                <a:lnTo>
                  <a:pt x="93932" y="800352"/>
                </a:lnTo>
                <a:lnTo>
                  <a:pt x="140496" y="816697"/>
                </a:lnTo>
                <a:lnTo>
                  <a:pt x="193283" y="827113"/>
                </a:lnTo>
                <a:lnTo>
                  <a:pt x="250786" y="830770"/>
                </a:lnTo>
                <a:lnTo>
                  <a:pt x="2064092" y="830770"/>
                </a:lnTo>
                <a:lnTo>
                  <a:pt x="2121595" y="827113"/>
                </a:lnTo>
                <a:lnTo>
                  <a:pt x="2174380" y="816697"/>
                </a:lnTo>
                <a:lnTo>
                  <a:pt x="2220942" y="800352"/>
                </a:lnTo>
                <a:lnTo>
                  <a:pt x="2259777" y="778909"/>
                </a:lnTo>
                <a:lnTo>
                  <a:pt x="2289379" y="753199"/>
                </a:lnTo>
                <a:lnTo>
                  <a:pt x="2314867" y="692302"/>
                </a:lnTo>
                <a:lnTo>
                  <a:pt x="2314867" y="138468"/>
                </a:lnTo>
                <a:lnTo>
                  <a:pt x="2289379" y="77576"/>
                </a:lnTo>
                <a:lnTo>
                  <a:pt x="2259777" y="51866"/>
                </a:lnTo>
                <a:lnTo>
                  <a:pt x="2220942" y="30422"/>
                </a:lnTo>
                <a:lnTo>
                  <a:pt x="2174380" y="14075"/>
                </a:lnTo>
                <a:lnTo>
                  <a:pt x="2121595" y="3657"/>
                </a:lnTo>
                <a:lnTo>
                  <a:pt x="2064092" y="0"/>
                </a:lnTo>
                <a:close/>
              </a:path>
            </a:pathLst>
          </a:custGeom>
          <a:solidFill>
            <a:srgbClr val="92D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414562" y="1927747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0" y="138468"/>
                </a:moveTo>
                <a:lnTo>
                  <a:pt x="25490" y="77576"/>
                </a:lnTo>
                <a:lnTo>
                  <a:pt x="55094" y="51866"/>
                </a:lnTo>
                <a:lnTo>
                  <a:pt x="93932" y="30422"/>
                </a:lnTo>
                <a:lnTo>
                  <a:pt x="140496" y="14075"/>
                </a:lnTo>
                <a:lnTo>
                  <a:pt x="193283" y="3657"/>
                </a:lnTo>
                <a:lnTo>
                  <a:pt x="250786" y="0"/>
                </a:lnTo>
                <a:lnTo>
                  <a:pt x="2064092" y="0"/>
                </a:lnTo>
                <a:lnTo>
                  <a:pt x="2121595" y="3657"/>
                </a:lnTo>
                <a:lnTo>
                  <a:pt x="2174380" y="14075"/>
                </a:lnTo>
                <a:lnTo>
                  <a:pt x="2220942" y="30422"/>
                </a:lnTo>
                <a:lnTo>
                  <a:pt x="2259777" y="51866"/>
                </a:lnTo>
                <a:lnTo>
                  <a:pt x="2289379" y="77576"/>
                </a:lnTo>
                <a:lnTo>
                  <a:pt x="2314867" y="138468"/>
                </a:lnTo>
                <a:lnTo>
                  <a:pt x="2314867" y="692302"/>
                </a:lnTo>
                <a:lnTo>
                  <a:pt x="2289379" y="753199"/>
                </a:lnTo>
                <a:lnTo>
                  <a:pt x="2259777" y="778909"/>
                </a:lnTo>
                <a:lnTo>
                  <a:pt x="2220942" y="800352"/>
                </a:lnTo>
                <a:lnTo>
                  <a:pt x="2174380" y="816697"/>
                </a:lnTo>
                <a:lnTo>
                  <a:pt x="2121595" y="827113"/>
                </a:lnTo>
                <a:lnTo>
                  <a:pt x="2064092" y="830770"/>
                </a:lnTo>
                <a:lnTo>
                  <a:pt x="250786" y="830770"/>
                </a:lnTo>
                <a:lnTo>
                  <a:pt x="193283" y="827113"/>
                </a:lnTo>
                <a:lnTo>
                  <a:pt x="140496" y="816697"/>
                </a:lnTo>
                <a:lnTo>
                  <a:pt x="93932" y="800352"/>
                </a:lnTo>
                <a:lnTo>
                  <a:pt x="55094" y="778909"/>
                </a:lnTo>
                <a:lnTo>
                  <a:pt x="25490" y="753199"/>
                </a:lnTo>
                <a:lnTo>
                  <a:pt x="0" y="692302"/>
                </a:lnTo>
                <a:lnTo>
                  <a:pt x="0" y="138468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208360" y="1336033"/>
            <a:ext cx="7027545" cy="12065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5" dirty="0">
                <a:solidFill>
                  <a:srgbClr val="FF0000"/>
                </a:solidFill>
                <a:latin typeface="Arial"/>
                <a:cs typeface="Arial"/>
              </a:rPr>
              <a:t>Бюджетный </a:t>
            </a:r>
            <a:r>
              <a:rPr sz="1600" b="1" spc="-10" dirty="0">
                <a:solidFill>
                  <a:srgbClr val="FF0000"/>
                </a:solidFill>
                <a:latin typeface="Arial"/>
                <a:cs typeface="Arial"/>
              </a:rPr>
              <a:t>процесс </a:t>
            </a:r>
            <a:r>
              <a:rPr sz="1600" spc="-5" dirty="0">
                <a:latin typeface="Arial"/>
                <a:cs typeface="Arial"/>
              </a:rPr>
              <a:t>- </a:t>
            </a:r>
            <a:r>
              <a:rPr sz="1600" spc="-15" dirty="0">
                <a:latin typeface="Arial"/>
                <a:cs typeface="Arial"/>
              </a:rPr>
              <a:t>ежегодное </a:t>
            </a:r>
            <a:r>
              <a:rPr sz="1600" spc="-10" dirty="0">
                <a:latin typeface="Arial"/>
                <a:cs typeface="Arial"/>
              </a:rPr>
              <a:t>формирование </a:t>
            </a:r>
            <a:r>
              <a:rPr sz="1600" spc="-5" dirty="0">
                <a:latin typeface="Arial"/>
                <a:cs typeface="Arial"/>
              </a:rPr>
              <a:t>и </a:t>
            </a:r>
            <a:r>
              <a:rPr sz="1600" spc="-15" dirty="0">
                <a:latin typeface="Arial"/>
                <a:cs typeface="Arial"/>
              </a:rPr>
              <a:t>исполнение</a:t>
            </a:r>
            <a:r>
              <a:rPr sz="1600" spc="250" dirty="0">
                <a:latin typeface="Arial"/>
                <a:cs typeface="Arial"/>
              </a:rPr>
              <a:t> </a:t>
            </a:r>
            <a:r>
              <a:rPr sz="1600" spc="-20" dirty="0">
                <a:latin typeface="Arial"/>
                <a:cs typeface="Arial"/>
              </a:rPr>
              <a:t>бюджета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>
              <a:latin typeface="Times New Roman"/>
              <a:cs typeface="Times New Roman"/>
            </a:endParaRPr>
          </a:p>
          <a:p>
            <a:pPr marL="2974975" marR="2608580" indent="-658495">
              <a:lnSpc>
                <a:spcPts val="1510"/>
              </a:lnSpc>
            </a:pPr>
            <a:r>
              <a:rPr sz="1400" b="1" spc="-5" dirty="0">
                <a:latin typeface="Arial"/>
                <a:cs typeface="Arial"/>
              </a:rPr>
              <a:t>1. </a:t>
            </a:r>
            <a:r>
              <a:rPr sz="1400" b="1" spc="-10" dirty="0">
                <a:latin typeface="Arial"/>
                <a:cs typeface="Arial"/>
              </a:rPr>
              <a:t>Составление</a:t>
            </a:r>
            <a:r>
              <a:rPr sz="1400" b="1" spc="-7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проекта 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6485542" y="2906684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09" h="831214">
                <a:moveTo>
                  <a:pt x="2064092" y="0"/>
                </a:moveTo>
                <a:lnTo>
                  <a:pt x="250786" y="0"/>
                </a:lnTo>
                <a:lnTo>
                  <a:pt x="193283" y="3657"/>
                </a:lnTo>
                <a:lnTo>
                  <a:pt x="140496" y="14075"/>
                </a:lnTo>
                <a:lnTo>
                  <a:pt x="93932" y="30422"/>
                </a:lnTo>
                <a:lnTo>
                  <a:pt x="55094" y="51866"/>
                </a:lnTo>
                <a:lnTo>
                  <a:pt x="25490" y="77576"/>
                </a:lnTo>
                <a:lnTo>
                  <a:pt x="0" y="138468"/>
                </a:lnTo>
                <a:lnTo>
                  <a:pt x="0" y="692302"/>
                </a:lnTo>
                <a:lnTo>
                  <a:pt x="25490" y="753199"/>
                </a:lnTo>
                <a:lnTo>
                  <a:pt x="55094" y="778909"/>
                </a:lnTo>
                <a:lnTo>
                  <a:pt x="93932" y="800352"/>
                </a:lnTo>
                <a:lnTo>
                  <a:pt x="140496" y="816697"/>
                </a:lnTo>
                <a:lnTo>
                  <a:pt x="193283" y="827113"/>
                </a:lnTo>
                <a:lnTo>
                  <a:pt x="250786" y="830770"/>
                </a:lnTo>
                <a:lnTo>
                  <a:pt x="2064092" y="830770"/>
                </a:lnTo>
                <a:lnTo>
                  <a:pt x="2121595" y="827113"/>
                </a:lnTo>
                <a:lnTo>
                  <a:pt x="2174380" y="816697"/>
                </a:lnTo>
                <a:lnTo>
                  <a:pt x="2220942" y="800352"/>
                </a:lnTo>
                <a:lnTo>
                  <a:pt x="2259777" y="778909"/>
                </a:lnTo>
                <a:lnTo>
                  <a:pt x="2289379" y="753199"/>
                </a:lnTo>
                <a:lnTo>
                  <a:pt x="2314867" y="692302"/>
                </a:lnTo>
                <a:lnTo>
                  <a:pt x="2314867" y="138468"/>
                </a:lnTo>
                <a:lnTo>
                  <a:pt x="2289379" y="77576"/>
                </a:lnTo>
                <a:lnTo>
                  <a:pt x="2259777" y="51866"/>
                </a:lnTo>
                <a:lnTo>
                  <a:pt x="2220942" y="30422"/>
                </a:lnTo>
                <a:lnTo>
                  <a:pt x="2174380" y="14075"/>
                </a:lnTo>
                <a:lnTo>
                  <a:pt x="2121595" y="3657"/>
                </a:lnTo>
                <a:lnTo>
                  <a:pt x="2064092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6485542" y="2906684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09" h="831214">
                <a:moveTo>
                  <a:pt x="0" y="138468"/>
                </a:moveTo>
                <a:lnTo>
                  <a:pt x="25490" y="77576"/>
                </a:lnTo>
                <a:lnTo>
                  <a:pt x="55094" y="51866"/>
                </a:lnTo>
                <a:lnTo>
                  <a:pt x="93932" y="30422"/>
                </a:lnTo>
                <a:lnTo>
                  <a:pt x="140496" y="14075"/>
                </a:lnTo>
                <a:lnTo>
                  <a:pt x="193283" y="3657"/>
                </a:lnTo>
                <a:lnTo>
                  <a:pt x="250786" y="0"/>
                </a:lnTo>
                <a:lnTo>
                  <a:pt x="2064092" y="0"/>
                </a:lnTo>
                <a:lnTo>
                  <a:pt x="2121595" y="3657"/>
                </a:lnTo>
                <a:lnTo>
                  <a:pt x="2174380" y="14075"/>
                </a:lnTo>
                <a:lnTo>
                  <a:pt x="2220942" y="30422"/>
                </a:lnTo>
                <a:lnTo>
                  <a:pt x="2259777" y="51866"/>
                </a:lnTo>
                <a:lnTo>
                  <a:pt x="2289379" y="77576"/>
                </a:lnTo>
                <a:lnTo>
                  <a:pt x="2314867" y="138468"/>
                </a:lnTo>
                <a:lnTo>
                  <a:pt x="2314867" y="692302"/>
                </a:lnTo>
                <a:lnTo>
                  <a:pt x="2289379" y="753199"/>
                </a:lnTo>
                <a:lnTo>
                  <a:pt x="2259777" y="778909"/>
                </a:lnTo>
                <a:lnTo>
                  <a:pt x="2220942" y="800352"/>
                </a:lnTo>
                <a:lnTo>
                  <a:pt x="2174380" y="816697"/>
                </a:lnTo>
                <a:lnTo>
                  <a:pt x="2121595" y="827113"/>
                </a:lnTo>
                <a:lnTo>
                  <a:pt x="2064092" y="830770"/>
                </a:lnTo>
                <a:lnTo>
                  <a:pt x="250786" y="830770"/>
                </a:lnTo>
                <a:lnTo>
                  <a:pt x="193283" y="827113"/>
                </a:lnTo>
                <a:lnTo>
                  <a:pt x="140496" y="816697"/>
                </a:lnTo>
                <a:lnTo>
                  <a:pt x="93932" y="800352"/>
                </a:lnTo>
                <a:lnTo>
                  <a:pt x="55094" y="778909"/>
                </a:lnTo>
                <a:lnTo>
                  <a:pt x="25490" y="753199"/>
                </a:lnTo>
                <a:lnTo>
                  <a:pt x="0" y="692302"/>
                </a:lnTo>
                <a:lnTo>
                  <a:pt x="0" y="138468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868360" y="3089916"/>
            <a:ext cx="1548130" cy="4318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indent="34925">
              <a:lnSpc>
                <a:spcPts val="1510"/>
              </a:lnSpc>
              <a:spcBef>
                <a:spcPts val="295"/>
              </a:spcBef>
            </a:pPr>
            <a:r>
              <a:rPr sz="1400" b="1" spc="-5" dirty="0">
                <a:latin typeface="Arial"/>
                <a:cs typeface="Arial"/>
              </a:rPr>
              <a:t>2. </a:t>
            </a:r>
            <a:r>
              <a:rPr sz="1400" b="1" spc="-10" dirty="0">
                <a:latin typeface="Arial"/>
                <a:cs typeface="Arial"/>
              </a:rPr>
              <a:t>Рассмотрение  </a:t>
            </a:r>
            <a:r>
              <a:rPr sz="1400" b="1" spc="-5" dirty="0">
                <a:latin typeface="Arial"/>
                <a:cs typeface="Arial"/>
              </a:rPr>
              <a:t>проекта</a:t>
            </a:r>
            <a:r>
              <a:rPr sz="1400" b="1" spc="-75" dirty="0">
                <a:latin typeface="Arial"/>
                <a:cs typeface="Arial"/>
              </a:rPr>
              <a:t>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485542" y="4864563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09" h="831214">
                <a:moveTo>
                  <a:pt x="2064092" y="0"/>
                </a:moveTo>
                <a:lnTo>
                  <a:pt x="250786" y="0"/>
                </a:lnTo>
                <a:lnTo>
                  <a:pt x="193283" y="3657"/>
                </a:lnTo>
                <a:lnTo>
                  <a:pt x="140496" y="14075"/>
                </a:lnTo>
                <a:lnTo>
                  <a:pt x="93932" y="30422"/>
                </a:lnTo>
                <a:lnTo>
                  <a:pt x="55094" y="51866"/>
                </a:lnTo>
                <a:lnTo>
                  <a:pt x="25490" y="77576"/>
                </a:lnTo>
                <a:lnTo>
                  <a:pt x="0" y="138468"/>
                </a:lnTo>
                <a:lnTo>
                  <a:pt x="0" y="692302"/>
                </a:lnTo>
                <a:lnTo>
                  <a:pt x="25490" y="753199"/>
                </a:lnTo>
                <a:lnTo>
                  <a:pt x="55094" y="778909"/>
                </a:lnTo>
                <a:lnTo>
                  <a:pt x="93932" y="800352"/>
                </a:lnTo>
                <a:lnTo>
                  <a:pt x="140496" y="816697"/>
                </a:lnTo>
                <a:lnTo>
                  <a:pt x="193283" y="827113"/>
                </a:lnTo>
                <a:lnTo>
                  <a:pt x="250786" y="830770"/>
                </a:lnTo>
                <a:lnTo>
                  <a:pt x="2064092" y="830770"/>
                </a:lnTo>
                <a:lnTo>
                  <a:pt x="2121595" y="827113"/>
                </a:lnTo>
                <a:lnTo>
                  <a:pt x="2174380" y="816697"/>
                </a:lnTo>
                <a:lnTo>
                  <a:pt x="2220942" y="800352"/>
                </a:lnTo>
                <a:lnTo>
                  <a:pt x="2259777" y="778909"/>
                </a:lnTo>
                <a:lnTo>
                  <a:pt x="2289379" y="753199"/>
                </a:lnTo>
                <a:lnTo>
                  <a:pt x="2314867" y="692302"/>
                </a:lnTo>
                <a:lnTo>
                  <a:pt x="2314867" y="138468"/>
                </a:lnTo>
                <a:lnTo>
                  <a:pt x="2289379" y="77576"/>
                </a:lnTo>
                <a:lnTo>
                  <a:pt x="2259777" y="51866"/>
                </a:lnTo>
                <a:lnTo>
                  <a:pt x="2220942" y="30422"/>
                </a:lnTo>
                <a:lnTo>
                  <a:pt x="2174380" y="14075"/>
                </a:lnTo>
                <a:lnTo>
                  <a:pt x="2121595" y="3657"/>
                </a:lnTo>
                <a:lnTo>
                  <a:pt x="2064092" y="0"/>
                </a:lnTo>
                <a:close/>
              </a:path>
            </a:pathLst>
          </a:custGeom>
          <a:solidFill>
            <a:srgbClr val="9999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485542" y="4864563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09" h="831214">
                <a:moveTo>
                  <a:pt x="0" y="138468"/>
                </a:moveTo>
                <a:lnTo>
                  <a:pt x="25490" y="77576"/>
                </a:lnTo>
                <a:lnTo>
                  <a:pt x="55094" y="51866"/>
                </a:lnTo>
                <a:lnTo>
                  <a:pt x="93932" y="30422"/>
                </a:lnTo>
                <a:lnTo>
                  <a:pt x="140496" y="14075"/>
                </a:lnTo>
                <a:lnTo>
                  <a:pt x="193283" y="3657"/>
                </a:lnTo>
                <a:lnTo>
                  <a:pt x="250786" y="0"/>
                </a:lnTo>
                <a:lnTo>
                  <a:pt x="2064092" y="0"/>
                </a:lnTo>
                <a:lnTo>
                  <a:pt x="2121595" y="3657"/>
                </a:lnTo>
                <a:lnTo>
                  <a:pt x="2174380" y="14075"/>
                </a:lnTo>
                <a:lnTo>
                  <a:pt x="2220942" y="30422"/>
                </a:lnTo>
                <a:lnTo>
                  <a:pt x="2259777" y="51866"/>
                </a:lnTo>
                <a:lnTo>
                  <a:pt x="2289379" y="77576"/>
                </a:lnTo>
                <a:lnTo>
                  <a:pt x="2314867" y="138468"/>
                </a:lnTo>
                <a:lnTo>
                  <a:pt x="2314867" y="692302"/>
                </a:lnTo>
                <a:lnTo>
                  <a:pt x="2289379" y="753199"/>
                </a:lnTo>
                <a:lnTo>
                  <a:pt x="2259777" y="778909"/>
                </a:lnTo>
                <a:lnTo>
                  <a:pt x="2220942" y="800352"/>
                </a:lnTo>
                <a:lnTo>
                  <a:pt x="2174380" y="816697"/>
                </a:lnTo>
                <a:lnTo>
                  <a:pt x="2121595" y="827113"/>
                </a:lnTo>
                <a:lnTo>
                  <a:pt x="2064092" y="830770"/>
                </a:lnTo>
                <a:lnTo>
                  <a:pt x="250786" y="830770"/>
                </a:lnTo>
                <a:lnTo>
                  <a:pt x="193283" y="827113"/>
                </a:lnTo>
                <a:lnTo>
                  <a:pt x="140496" y="816697"/>
                </a:lnTo>
                <a:lnTo>
                  <a:pt x="93932" y="800352"/>
                </a:lnTo>
                <a:lnTo>
                  <a:pt x="55094" y="778909"/>
                </a:lnTo>
                <a:lnTo>
                  <a:pt x="25490" y="753199"/>
                </a:lnTo>
                <a:lnTo>
                  <a:pt x="0" y="692302"/>
                </a:lnTo>
                <a:lnTo>
                  <a:pt x="0" y="138468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950733" y="5047794"/>
            <a:ext cx="1384935" cy="4318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303530" marR="5080" indent="-291465">
              <a:lnSpc>
                <a:spcPts val="1510"/>
              </a:lnSpc>
              <a:spcBef>
                <a:spcPts val="295"/>
              </a:spcBef>
            </a:pPr>
            <a:r>
              <a:rPr sz="1400" b="1" spc="-5" dirty="0">
                <a:latin typeface="Arial"/>
                <a:cs typeface="Arial"/>
              </a:rPr>
              <a:t>3.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Утверждение 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3414562" y="5843502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5">
                <a:moveTo>
                  <a:pt x="2064092" y="0"/>
                </a:moveTo>
                <a:lnTo>
                  <a:pt x="250786" y="0"/>
                </a:lnTo>
                <a:lnTo>
                  <a:pt x="193283" y="3657"/>
                </a:lnTo>
                <a:lnTo>
                  <a:pt x="140496" y="14075"/>
                </a:lnTo>
                <a:lnTo>
                  <a:pt x="93932" y="30422"/>
                </a:lnTo>
                <a:lnTo>
                  <a:pt x="55094" y="51866"/>
                </a:lnTo>
                <a:lnTo>
                  <a:pt x="25490" y="77576"/>
                </a:lnTo>
                <a:lnTo>
                  <a:pt x="0" y="138468"/>
                </a:lnTo>
                <a:lnTo>
                  <a:pt x="0" y="692302"/>
                </a:lnTo>
                <a:lnTo>
                  <a:pt x="25490" y="753199"/>
                </a:lnTo>
                <a:lnTo>
                  <a:pt x="55094" y="778909"/>
                </a:lnTo>
                <a:lnTo>
                  <a:pt x="93932" y="800352"/>
                </a:lnTo>
                <a:lnTo>
                  <a:pt x="140496" y="816697"/>
                </a:lnTo>
                <a:lnTo>
                  <a:pt x="193283" y="827113"/>
                </a:lnTo>
                <a:lnTo>
                  <a:pt x="250786" y="830770"/>
                </a:lnTo>
                <a:lnTo>
                  <a:pt x="2064092" y="830770"/>
                </a:lnTo>
                <a:lnTo>
                  <a:pt x="2121595" y="827113"/>
                </a:lnTo>
                <a:lnTo>
                  <a:pt x="2174380" y="816697"/>
                </a:lnTo>
                <a:lnTo>
                  <a:pt x="2220942" y="800352"/>
                </a:lnTo>
                <a:lnTo>
                  <a:pt x="2259777" y="778909"/>
                </a:lnTo>
                <a:lnTo>
                  <a:pt x="2289379" y="753199"/>
                </a:lnTo>
                <a:lnTo>
                  <a:pt x="2314867" y="692302"/>
                </a:lnTo>
                <a:lnTo>
                  <a:pt x="2314867" y="138468"/>
                </a:lnTo>
                <a:lnTo>
                  <a:pt x="2289379" y="77576"/>
                </a:lnTo>
                <a:lnTo>
                  <a:pt x="2259777" y="51866"/>
                </a:lnTo>
                <a:lnTo>
                  <a:pt x="2220942" y="30422"/>
                </a:lnTo>
                <a:lnTo>
                  <a:pt x="2174380" y="14075"/>
                </a:lnTo>
                <a:lnTo>
                  <a:pt x="2121595" y="3657"/>
                </a:lnTo>
                <a:lnTo>
                  <a:pt x="2064092" y="0"/>
                </a:lnTo>
                <a:close/>
              </a:path>
            </a:pathLst>
          </a:custGeom>
          <a:solidFill>
            <a:srgbClr val="FF9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414562" y="5843502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5">
                <a:moveTo>
                  <a:pt x="0" y="138468"/>
                </a:moveTo>
                <a:lnTo>
                  <a:pt x="25490" y="77576"/>
                </a:lnTo>
                <a:lnTo>
                  <a:pt x="55094" y="51866"/>
                </a:lnTo>
                <a:lnTo>
                  <a:pt x="93932" y="30422"/>
                </a:lnTo>
                <a:lnTo>
                  <a:pt x="140496" y="14075"/>
                </a:lnTo>
                <a:lnTo>
                  <a:pt x="193283" y="3657"/>
                </a:lnTo>
                <a:lnTo>
                  <a:pt x="250786" y="0"/>
                </a:lnTo>
                <a:lnTo>
                  <a:pt x="2064092" y="0"/>
                </a:lnTo>
                <a:lnTo>
                  <a:pt x="2121595" y="3657"/>
                </a:lnTo>
                <a:lnTo>
                  <a:pt x="2174380" y="14075"/>
                </a:lnTo>
                <a:lnTo>
                  <a:pt x="2220942" y="30422"/>
                </a:lnTo>
                <a:lnTo>
                  <a:pt x="2259777" y="51866"/>
                </a:lnTo>
                <a:lnTo>
                  <a:pt x="2289379" y="77576"/>
                </a:lnTo>
                <a:lnTo>
                  <a:pt x="2314867" y="138468"/>
                </a:lnTo>
                <a:lnTo>
                  <a:pt x="2314867" y="692302"/>
                </a:lnTo>
                <a:lnTo>
                  <a:pt x="2289379" y="753199"/>
                </a:lnTo>
                <a:lnTo>
                  <a:pt x="2259777" y="778909"/>
                </a:lnTo>
                <a:lnTo>
                  <a:pt x="2220942" y="800352"/>
                </a:lnTo>
                <a:lnTo>
                  <a:pt x="2174380" y="816697"/>
                </a:lnTo>
                <a:lnTo>
                  <a:pt x="2121595" y="827113"/>
                </a:lnTo>
                <a:lnTo>
                  <a:pt x="2064092" y="830770"/>
                </a:lnTo>
                <a:lnTo>
                  <a:pt x="250786" y="830770"/>
                </a:lnTo>
                <a:lnTo>
                  <a:pt x="193283" y="827113"/>
                </a:lnTo>
                <a:lnTo>
                  <a:pt x="140496" y="816697"/>
                </a:lnTo>
                <a:lnTo>
                  <a:pt x="93932" y="800352"/>
                </a:lnTo>
                <a:lnTo>
                  <a:pt x="55094" y="778909"/>
                </a:lnTo>
                <a:lnTo>
                  <a:pt x="25490" y="753199"/>
                </a:lnTo>
                <a:lnTo>
                  <a:pt x="0" y="692302"/>
                </a:lnTo>
                <a:lnTo>
                  <a:pt x="0" y="138468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3510946" y="6122746"/>
            <a:ext cx="21209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Arial"/>
                <a:cs typeface="Arial"/>
              </a:rPr>
              <a:t>4. Исполнение</a:t>
            </a:r>
            <a:r>
              <a:rPr sz="1400" b="1" spc="-85" dirty="0">
                <a:latin typeface="Arial"/>
                <a:cs typeface="Arial"/>
              </a:rPr>
              <a:t>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43581" y="4864563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2064092" y="0"/>
                </a:moveTo>
                <a:lnTo>
                  <a:pt x="250786" y="0"/>
                </a:lnTo>
                <a:lnTo>
                  <a:pt x="193283" y="3657"/>
                </a:lnTo>
                <a:lnTo>
                  <a:pt x="140496" y="14075"/>
                </a:lnTo>
                <a:lnTo>
                  <a:pt x="93932" y="30422"/>
                </a:lnTo>
                <a:lnTo>
                  <a:pt x="55094" y="51866"/>
                </a:lnTo>
                <a:lnTo>
                  <a:pt x="25490" y="77576"/>
                </a:lnTo>
                <a:lnTo>
                  <a:pt x="0" y="138468"/>
                </a:lnTo>
                <a:lnTo>
                  <a:pt x="0" y="692302"/>
                </a:lnTo>
                <a:lnTo>
                  <a:pt x="25490" y="753199"/>
                </a:lnTo>
                <a:lnTo>
                  <a:pt x="55094" y="778909"/>
                </a:lnTo>
                <a:lnTo>
                  <a:pt x="93932" y="800352"/>
                </a:lnTo>
                <a:lnTo>
                  <a:pt x="140496" y="816697"/>
                </a:lnTo>
                <a:lnTo>
                  <a:pt x="193283" y="827113"/>
                </a:lnTo>
                <a:lnTo>
                  <a:pt x="250786" y="830770"/>
                </a:lnTo>
                <a:lnTo>
                  <a:pt x="2064092" y="830770"/>
                </a:lnTo>
                <a:lnTo>
                  <a:pt x="2121595" y="827113"/>
                </a:lnTo>
                <a:lnTo>
                  <a:pt x="2174380" y="816697"/>
                </a:lnTo>
                <a:lnTo>
                  <a:pt x="2220942" y="800352"/>
                </a:lnTo>
                <a:lnTo>
                  <a:pt x="2259777" y="778909"/>
                </a:lnTo>
                <a:lnTo>
                  <a:pt x="2289379" y="753199"/>
                </a:lnTo>
                <a:lnTo>
                  <a:pt x="2314867" y="692302"/>
                </a:lnTo>
                <a:lnTo>
                  <a:pt x="2314867" y="138468"/>
                </a:lnTo>
                <a:lnTo>
                  <a:pt x="2289379" y="77576"/>
                </a:lnTo>
                <a:lnTo>
                  <a:pt x="2259777" y="51866"/>
                </a:lnTo>
                <a:lnTo>
                  <a:pt x="2220942" y="30422"/>
                </a:lnTo>
                <a:lnTo>
                  <a:pt x="2174380" y="14075"/>
                </a:lnTo>
                <a:lnTo>
                  <a:pt x="2121595" y="3657"/>
                </a:lnTo>
                <a:lnTo>
                  <a:pt x="2064092" y="0"/>
                </a:lnTo>
                <a:close/>
              </a:path>
            </a:pathLst>
          </a:custGeom>
          <a:solidFill>
            <a:srgbClr val="66FF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43581" y="4864563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0" y="138468"/>
                </a:moveTo>
                <a:lnTo>
                  <a:pt x="25490" y="77576"/>
                </a:lnTo>
                <a:lnTo>
                  <a:pt x="55094" y="51866"/>
                </a:lnTo>
                <a:lnTo>
                  <a:pt x="93932" y="30422"/>
                </a:lnTo>
                <a:lnTo>
                  <a:pt x="140496" y="14075"/>
                </a:lnTo>
                <a:lnTo>
                  <a:pt x="193283" y="3657"/>
                </a:lnTo>
                <a:lnTo>
                  <a:pt x="250786" y="0"/>
                </a:lnTo>
                <a:lnTo>
                  <a:pt x="2064092" y="0"/>
                </a:lnTo>
                <a:lnTo>
                  <a:pt x="2121595" y="3657"/>
                </a:lnTo>
                <a:lnTo>
                  <a:pt x="2174380" y="14075"/>
                </a:lnTo>
                <a:lnTo>
                  <a:pt x="2220942" y="30422"/>
                </a:lnTo>
                <a:lnTo>
                  <a:pt x="2259777" y="51866"/>
                </a:lnTo>
                <a:lnTo>
                  <a:pt x="2289379" y="77576"/>
                </a:lnTo>
                <a:lnTo>
                  <a:pt x="2314867" y="138468"/>
                </a:lnTo>
                <a:lnTo>
                  <a:pt x="2314867" y="692302"/>
                </a:lnTo>
                <a:lnTo>
                  <a:pt x="2289379" y="753199"/>
                </a:lnTo>
                <a:lnTo>
                  <a:pt x="2259777" y="778909"/>
                </a:lnTo>
                <a:lnTo>
                  <a:pt x="2220942" y="800352"/>
                </a:lnTo>
                <a:lnTo>
                  <a:pt x="2174380" y="816697"/>
                </a:lnTo>
                <a:lnTo>
                  <a:pt x="2121595" y="827113"/>
                </a:lnTo>
                <a:lnTo>
                  <a:pt x="2064092" y="830770"/>
                </a:lnTo>
                <a:lnTo>
                  <a:pt x="250786" y="830770"/>
                </a:lnTo>
                <a:lnTo>
                  <a:pt x="193283" y="827113"/>
                </a:lnTo>
                <a:lnTo>
                  <a:pt x="140496" y="816697"/>
                </a:lnTo>
                <a:lnTo>
                  <a:pt x="93932" y="800352"/>
                </a:lnTo>
                <a:lnTo>
                  <a:pt x="55094" y="778909"/>
                </a:lnTo>
                <a:lnTo>
                  <a:pt x="25490" y="753199"/>
                </a:lnTo>
                <a:lnTo>
                  <a:pt x="0" y="692302"/>
                </a:lnTo>
                <a:lnTo>
                  <a:pt x="0" y="138468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821004" y="5143819"/>
            <a:ext cx="1360805" cy="4318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291465" marR="5080" indent="-279400">
              <a:lnSpc>
                <a:spcPts val="1510"/>
              </a:lnSpc>
              <a:spcBef>
                <a:spcPts val="295"/>
              </a:spcBef>
            </a:pPr>
            <a:r>
              <a:rPr sz="1400" b="1" spc="-5" dirty="0">
                <a:latin typeface="Arial"/>
                <a:cs typeface="Arial"/>
              </a:rPr>
              <a:t>об</a:t>
            </a:r>
            <a:r>
              <a:rPr sz="1400" b="1" spc="-8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исполнении  </a:t>
            </a: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343581" y="2906684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2064092" y="0"/>
                </a:moveTo>
                <a:lnTo>
                  <a:pt x="250786" y="0"/>
                </a:lnTo>
                <a:lnTo>
                  <a:pt x="193283" y="3657"/>
                </a:lnTo>
                <a:lnTo>
                  <a:pt x="140496" y="14075"/>
                </a:lnTo>
                <a:lnTo>
                  <a:pt x="93932" y="30422"/>
                </a:lnTo>
                <a:lnTo>
                  <a:pt x="55094" y="51866"/>
                </a:lnTo>
                <a:lnTo>
                  <a:pt x="25490" y="77576"/>
                </a:lnTo>
                <a:lnTo>
                  <a:pt x="0" y="138468"/>
                </a:lnTo>
                <a:lnTo>
                  <a:pt x="0" y="692302"/>
                </a:lnTo>
                <a:lnTo>
                  <a:pt x="25490" y="753199"/>
                </a:lnTo>
                <a:lnTo>
                  <a:pt x="55094" y="778909"/>
                </a:lnTo>
                <a:lnTo>
                  <a:pt x="93932" y="800352"/>
                </a:lnTo>
                <a:lnTo>
                  <a:pt x="140496" y="816697"/>
                </a:lnTo>
                <a:lnTo>
                  <a:pt x="193283" y="827113"/>
                </a:lnTo>
                <a:lnTo>
                  <a:pt x="250786" y="830770"/>
                </a:lnTo>
                <a:lnTo>
                  <a:pt x="2064092" y="830770"/>
                </a:lnTo>
                <a:lnTo>
                  <a:pt x="2121595" y="827113"/>
                </a:lnTo>
                <a:lnTo>
                  <a:pt x="2174380" y="816697"/>
                </a:lnTo>
                <a:lnTo>
                  <a:pt x="2220942" y="800352"/>
                </a:lnTo>
                <a:lnTo>
                  <a:pt x="2259777" y="778909"/>
                </a:lnTo>
                <a:lnTo>
                  <a:pt x="2289379" y="753199"/>
                </a:lnTo>
                <a:lnTo>
                  <a:pt x="2314867" y="692302"/>
                </a:lnTo>
                <a:lnTo>
                  <a:pt x="2314867" y="138468"/>
                </a:lnTo>
                <a:lnTo>
                  <a:pt x="2289379" y="77576"/>
                </a:lnTo>
                <a:lnTo>
                  <a:pt x="2259777" y="51866"/>
                </a:lnTo>
                <a:lnTo>
                  <a:pt x="2220942" y="30422"/>
                </a:lnTo>
                <a:lnTo>
                  <a:pt x="2174380" y="14075"/>
                </a:lnTo>
                <a:lnTo>
                  <a:pt x="2121595" y="3657"/>
                </a:lnTo>
                <a:lnTo>
                  <a:pt x="2064092" y="0"/>
                </a:lnTo>
                <a:close/>
              </a:path>
            </a:pathLst>
          </a:custGeom>
          <a:solidFill>
            <a:srgbClr val="99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43581" y="2906684"/>
            <a:ext cx="2315210" cy="831215"/>
          </a:xfrm>
          <a:custGeom>
            <a:avLst/>
            <a:gdLst/>
            <a:ahLst/>
            <a:cxnLst/>
            <a:rect l="l" t="t" r="r" b="b"/>
            <a:pathLst>
              <a:path w="2315210" h="831214">
                <a:moveTo>
                  <a:pt x="0" y="138468"/>
                </a:moveTo>
                <a:lnTo>
                  <a:pt x="25490" y="77576"/>
                </a:lnTo>
                <a:lnTo>
                  <a:pt x="55094" y="51866"/>
                </a:lnTo>
                <a:lnTo>
                  <a:pt x="93932" y="30422"/>
                </a:lnTo>
                <a:lnTo>
                  <a:pt x="140496" y="14075"/>
                </a:lnTo>
                <a:lnTo>
                  <a:pt x="193283" y="3657"/>
                </a:lnTo>
                <a:lnTo>
                  <a:pt x="250786" y="0"/>
                </a:lnTo>
                <a:lnTo>
                  <a:pt x="2064092" y="0"/>
                </a:lnTo>
                <a:lnTo>
                  <a:pt x="2121595" y="3657"/>
                </a:lnTo>
                <a:lnTo>
                  <a:pt x="2174380" y="14075"/>
                </a:lnTo>
                <a:lnTo>
                  <a:pt x="2220942" y="30422"/>
                </a:lnTo>
                <a:lnTo>
                  <a:pt x="2259777" y="51866"/>
                </a:lnTo>
                <a:lnTo>
                  <a:pt x="2289379" y="77576"/>
                </a:lnTo>
                <a:lnTo>
                  <a:pt x="2314867" y="138468"/>
                </a:lnTo>
                <a:lnTo>
                  <a:pt x="2314867" y="692302"/>
                </a:lnTo>
                <a:lnTo>
                  <a:pt x="2289379" y="753199"/>
                </a:lnTo>
                <a:lnTo>
                  <a:pt x="2259777" y="778909"/>
                </a:lnTo>
                <a:lnTo>
                  <a:pt x="2220942" y="800352"/>
                </a:lnTo>
                <a:lnTo>
                  <a:pt x="2174380" y="816697"/>
                </a:lnTo>
                <a:lnTo>
                  <a:pt x="2121595" y="827113"/>
                </a:lnTo>
                <a:lnTo>
                  <a:pt x="2064092" y="830770"/>
                </a:lnTo>
                <a:lnTo>
                  <a:pt x="250786" y="830770"/>
                </a:lnTo>
                <a:lnTo>
                  <a:pt x="193283" y="827113"/>
                </a:lnTo>
                <a:lnTo>
                  <a:pt x="140496" y="816697"/>
                </a:lnTo>
                <a:lnTo>
                  <a:pt x="93932" y="800352"/>
                </a:lnTo>
                <a:lnTo>
                  <a:pt x="55094" y="778909"/>
                </a:lnTo>
                <a:lnTo>
                  <a:pt x="25490" y="753199"/>
                </a:lnTo>
                <a:lnTo>
                  <a:pt x="0" y="692302"/>
                </a:lnTo>
                <a:lnTo>
                  <a:pt x="0" y="138468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497845" y="2993904"/>
            <a:ext cx="2006600" cy="62357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335280" marR="5080" indent="-323215">
              <a:lnSpc>
                <a:spcPts val="1510"/>
              </a:lnSpc>
              <a:spcBef>
                <a:spcPts val="295"/>
              </a:spcBef>
            </a:pPr>
            <a:r>
              <a:rPr sz="1400" b="1" spc="-5" dirty="0">
                <a:latin typeface="Arial"/>
                <a:cs typeface="Arial"/>
              </a:rPr>
              <a:t>6. </a:t>
            </a:r>
            <a:r>
              <a:rPr sz="1400" b="1" spc="-10" dirty="0">
                <a:latin typeface="Arial"/>
                <a:cs typeface="Arial"/>
              </a:rPr>
              <a:t>Утверждение </a:t>
            </a:r>
            <a:r>
              <a:rPr sz="1400" b="1" spc="-20" dirty="0">
                <a:latin typeface="Arial"/>
                <a:cs typeface="Arial"/>
              </a:rPr>
              <a:t>отчета  </a:t>
            </a:r>
            <a:r>
              <a:rPr sz="1400" b="1" spc="-5" dirty="0">
                <a:latin typeface="Arial"/>
                <a:cs typeface="Arial"/>
              </a:rPr>
              <a:t>об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5" dirty="0">
                <a:latin typeface="Arial"/>
                <a:cs typeface="Arial"/>
              </a:rPr>
              <a:t>исполнении</a:t>
            </a:r>
            <a:endParaRPr sz="1400">
              <a:latin typeface="Arial"/>
              <a:cs typeface="Arial"/>
            </a:endParaRPr>
          </a:p>
          <a:p>
            <a:pPr marL="614045">
              <a:lnSpc>
                <a:spcPts val="1490"/>
              </a:lnSpc>
            </a:pPr>
            <a:r>
              <a:rPr sz="1400" b="1" spc="-15" dirty="0">
                <a:latin typeface="Arial"/>
                <a:cs typeface="Arial"/>
              </a:rPr>
              <a:t>бюджета</a:t>
            </a:r>
            <a:endParaRPr sz="14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172821" y="2952715"/>
            <a:ext cx="274764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06425" marR="5080" indent="-59436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latin typeface="Arial"/>
                <a:cs typeface="Arial"/>
              </a:rPr>
              <a:t>Составление </a:t>
            </a:r>
            <a:r>
              <a:rPr sz="1400" b="1" spc="-5" dirty="0">
                <a:latin typeface="Arial"/>
                <a:cs typeface="Arial"/>
              </a:rPr>
              <a:t>проекта </a:t>
            </a:r>
            <a:r>
              <a:rPr sz="1400" b="1" spc="-15" dirty="0">
                <a:latin typeface="Arial"/>
                <a:cs typeface="Arial"/>
              </a:rPr>
              <a:t>бюджета  </a:t>
            </a:r>
            <a:r>
              <a:rPr sz="1400" b="1" spc="-10" dirty="0">
                <a:latin typeface="Arial"/>
                <a:cs typeface="Arial"/>
              </a:rPr>
              <a:t>основывается </a:t>
            </a:r>
            <a:r>
              <a:rPr sz="1400" b="1" dirty="0">
                <a:latin typeface="Arial"/>
                <a:cs typeface="Arial"/>
              </a:rPr>
              <a:t>на: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1842350" y="3834128"/>
            <a:ext cx="55321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783205" algn="l"/>
              </a:tabLst>
            </a:pPr>
            <a:r>
              <a:rPr sz="1200" spc="-5" dirty="0">
                <a:latin typeface="Arial"/>
                <a:cs typeface="Arial"/>
              </a:rPr>
              <a:t>Собранию </a:t>
            </a:r>
            <a:r>
              <a:rPr sz="1200" spc="19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Российской </a:t>
            </a:r>
            <a:r>
              <a:rPr sz="1200" spc="200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Федерации	определяющих бюджетную </a:t>
            </a:r>
            <a:r>
              <a:rPr sz="1200" spc="-5" dirty="0">
                <a:latin typeface="Arial"/>
                <a:cs typeface="Arial"/>
              </a:rPr>
              <a:t>политику  (требования </a:t>
            </a:r>
            <a:r>
              <a:rPr sz="1200" dirty="0">
                <a:latin typeface="Arial"/>
                <a:cs typeface="Arial"/>
              </a:rPr>
              <a:t>к </a:t>
            </a:r>
            <a:r>
              <a:rPr sz="1200" spc="-10" dirty="0">
                <a:latin typeface="Arial"/>
                <a:cs typeface="Arial"/>
              </a:rPr>
              <a:t>бюджетной </a:t>
            </a:r>
            <a:r>
              <a:rPr sz="1200" spc="-5" dirty="0">
                <a:latin typeface="Arial"/>
                <a:cs typeface="Arial"/>
              </a:rPr>
              <a:t>политике) </a:t>
            </a:r>
            <a:r>
              <a:rPr sz="1200" dirty="0">
                <a:latin typeface="Arial"/>
                <a:cs typeface="Arial"/>
              </a:rPr>
              <a:t>в </a:t>
            </a:r>
            <a:r>
              <a:rPr sz="1200" spc="-5" dirty="0">
                <a:latin typeface="Arial"/>
                <a:cs typeface="Arial"/>
              </a:rPr>
              <a:t>Российской</a:t>
            </a:r>
            <a:r>
              <a:rPr sz="1200" spc="-5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Федерации</a:t>
            </a:r>
            <a:endParaRPr sz="1200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773210" y="3461815"/>
            <a:ext cx="11322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1. </a:t>
            </a:r>
            <a:r>
              <a:rPr sz="1200" spc="-10" dirty="0">
                <a:latin typeface="Arial"/>
                <a:cs typeface="Arial"/>
              </a:rPr>
              <a:t>Положениях  </a:t>
            </a:r>
            <a:r>
              <a:rPr sz="1200" spc="-5" dirty="0">
                <a:latin typeface="Arial"/>
                <a:cs typeface="Arial"/>
              </a:rPr>
              <a:t>Российской</a:t>
            </a:r>
            <a:endParaRPr sz="1200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033558" y="3461815"/>
            <a:ext cx="883919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87325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"/>
                <a:cs typeface="Arial"/>
              </a:rPr>
              <a:t>п</a:t>
            </a:r>
            <a:r>
              <a:rPr sz="1200" dirty="0">
                <a:latin typeface="Arial"/>
                <a:cs typeface="Arial"/>
              </a:rPr>
              <a:t>о</a:t>
            </a:r>
            <a:r>
              <a:rPr sz="1200" spc="-5" dirty="0">
                <a:latin typeface="Arial"/>
                <a:cs typeface="Arial"/>
              </a:rPr>
              <a:t>с</a:t>
            </a:r>
            <a:r>
              <a:rPr sz="1200" spc="0" dirty="0">
                <a:latin typeface="Arial"/>
                <a:cs typeface="Arial"/>
              </a:rPr>
              <a:t>л</a:t>
            </a:r>
            <a:r>
              <a:rPr sz="1200" dirty="0">
                <a:latin typeface="Arial"/>
                <a:cs typeface="Arial"/>
              </a:rPr>
              <a:t>а</a:t>
            </a:r>
            <a:r>
              <a:rPr sz="1200" spc="-5" dirty="0">
                <a:latin typeface="Arial"/>
                <a:cs typeface="Arial"/>
              </a:rPr>
              <a:t>н</a:t>
            </a:r>
            <a:r>
              <a:rPr sz="1200" dirty="0">
                <a:latin typeface="Arial"/>
                <a:cs typeface="Arial"/>
              </a:rPr>
              <a:t>ия  </a:t>
            </a:r>
            <a:r>
              <a:rPr sz="1200" spc="-5" dirty="0">
                <a:latin typeface="Arial"/>
                <a:cs typeface="Arial"/>
              </a:rPr>
              <a:t>Федерации</a:t>
            </a:r>
            <a:endParaRPr sz="1200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001298" y="3461815"/>
            <a:ext cx="144272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7404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/>
                <a:cs typeface="Arial"/>
              </a:rPr>
              <a:t>П</a:t>
            </a:r>
            <a:r>
              <a:rPr sz="1200" spc="0" dirty="0">
                <a:latin typeface="Arial"/>
                <a:cs typeface="Arial"/>
              </a:rPr>
              <a:t>р</a:t>
            </a:r>
            <a:r>
              <a:rPr sz="1200" spc="-20" dirty="0">
                <a:latin typeface="Arial"/>
                <a:cs typeface="Arial"/>
              </a:rPr>
              <a:t>е</a:t>
            </a:r>
            <a:r>
              <a:rPr sz="1200" dirty="0">
                <a:latin typeface="Arial"/>
                <a:cs typeface="Arial"/>
              </a:rPr>
              <a:t>зи</a:t>
            </a:r>
            <a:r>
              <a:rPr sz="1200" spc="-5" dirty="0">
                <a:latin typeface="Arial"/>
                <a:cs typeface="Arial"/>
              </a:rPr>
              <a:t>д</a:t>
            </a:r>
            <a:r>
              <a:rPr sz="1200" dirty="0">
                <a:latin typeface="Arial"/>
                <a:cs typeface="Arial"/>
              </a:rPr>
              <a:t>е</a:t>
            </a:r>
            <a:r>
              <a:rPr sz="1200" spc="-5" dirty="0">
                <a:latin typeface="Arial"/>
                <a:cs typeface="Arial"/>
              </a:rPr>
              <a:t>н</a:t>
            </a:r>
            <a:r>
              <a:rPr sz="1200" spc="-25" dirty="0">
                <a:latin typeface="Arial"/>
                <a:cs typeface="Arial"/>
              </a:rPr>
              <a:t>т</a:t>
            </a:r>
            <a:r>
              <a:rPr sz="1200" dirty="0">
                <a:latin typeface="Arial"/>
                <a:cs typeface="Arial"/>
              </a:rPr>
              <a:t>а  </a:t>
            </a:r>
            <a:r>
              <a:rPr sz="1200" spc="-5" dirty="0">
                <a:latin typeface="Arial"/>
                <a:cs typeface="Arial"/>
              </a:rPr>
              <a:t>Федеральному</a:t>
            </a:r>
            <a:endParaRPr sz="1200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03972" y="4219548"/>
            <a:ext cx="6891020" cy="972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73505" marR="5080" indent="941705" algn="ctr">
              <a:lnSpc>
                <a:spcPct val="100000"/>
              </a:lnSpc>
              <a:spcBef>
                <a:spcPts val="100"/>
              </a:spcBef>
              <a:buAutoNum type="arabicPeriod" startAt="2"/>
              <a:tabLst>
                <a:tab pos="2521585" algn="l"/>
              </a:tabLst>
            </a:pPr>
            <a:r>
              <a:rPr sz="1200" spc="-5" dirty="0">
                <a:latin typeface="Arial"/>
                <a:cs typeface="Arial"/>
              </a:rPr>
              <a:t>Основных </a:t>
            </a:r>
            <a:r>
              <a:rPr sz="1200" spc="-10" dirty="0">
                <a:latin typeface="Arial"/>
                <a:cs typeface="Arial"/>
              </a:rPr>
              <a:t>направлениях бюджетной </a:t>
            </a:r>
            <a:r>
              <a:rPr sz="1200" dirty="0">
                <a:latin typeface="Arial"/>
                <a:cs typeface="Arial"/>
              </a:rPr>
              <a:t>и </a:t>
            </a:r>
            <a:r>
              <a:rPr sz="1200" spc="-10" dirty="0">
                <a:latin typeface="Arial"/>
                <a:cs typeface="Arial"/>
              </a:rPr>
              <a:t>налоговой </a:t>
            </a:r>
            <a:r>
              <a:rPr sz="1200" spc="-5" dirty="0" err="1">
                <a:latin typeface="Arial"/>
                <a:cs typeface="Arial"/>
              </a:rPr>
              <a:t>политики</a:t>
            </a:r>
            <a:r>
              <a:rPr sz="1200" spc="-5" dirty="0">
                <a:latin typeface="Arial"/>
                <a:cs typeface="Arial"/>
              </a:rPr>
              <a:t>  </a:t>
            </a:r>
            <a:r>
              <a:rPr lang="ru-RU" sz="1200" spc="-10" dirty="0" err="1" smtClean="0">
                <a:latin typeface="Arial"/>
                <a:cs typeface="Arial"/>
              </a:rPr>
              <a:t>Китовского</a:t>
            </a:r>
            <a:r>
              <a:rPr sz="1200" spc="-10" dirty="0" smtClean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сельского</a:t>
            </a:r>
            <a:r>
              <a:rPr sz="1200" spc="-4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поселения</a:t>
            </a:r>
            <a:endParaRPr sz="1200" dirty="0">
              <a:latin typeface="Arial"/>
              <a:cs typeface="Arial"/>
            </a:endParaRPr>
          </a:p>
          <a:p>
            <a:pPr marL="2215515" marR="502920" indent="85090" algn="ctr">
              <a:lnSpc>
                <a:spcPct val="100000"/>
              </a:lnSpc>
              <a:spcBef>
                <a:spcPts val="110"/>
              </a:spcBef>
              <a:buAutoNum type="arabicPeriod" startAt="2"/>
              <a:tabLst>
                <a:tab pos="2470785" algn="l"/>
              </a:tabLst>
            </a:pPr>
            <a:r>
              <a:rPr sz="1200" spc="-5" dirty="0">
                <a:latin typeface="Arial"/>
                <a:cs typeface="Arial"/>
              </a:rPr>
              <a:t>Прогнозе социально-экономического </a:t>
            </a:r>
            <a:r>
              <a:rPr sz="1200" spc="-5" dirty="0" err="1">
                <a:latin typeface="Arial"/>
                <a:cs typeface="Arial"/>
              </a:rPr>
              <a:t>развития</a:t>
            </a:r>
            <a:r>
              <a:rPr sz="1200" spc="-5" dirty="0">
                <a:latin typeface="Arial"/>
                <a:cs typeface="Arial"/>
              </a:rPr>
              <a:t> </a:t>
            </a:r>
            <a:r>
              <a:rPr lang="ru-RU" sz="1200" spc="-10" dirty="0" err="1" smtClean="0">
                <a:latin typeface="Arial"/>
                <a:cs typeface="Arial"/>
              </a:rPr>
              <a:t>Китовского</a:t>
            </a:r>
            <a:r>
              <a:rPr sz="1200" spc="-10" dirty="0" smtClean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сельского</a:t>
            </a:r>
            <a:r>
              <a:rPr sz="1200" spc="-4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поселения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ts val="1575"/>
              </a:lnSpc>
            </a:pPr>
            <a:r>
              <a:rPr sz="1400" b="1" spc="-5" dirty="0">
                <a:latin typeface="Arial"/>
                <a:cs typeface="Arial"/>
              </a:rPr>
              <a:t>5. </a:t>
            </a:r>
            <a:r>
              <a:rPr sz="1400" b="1" spc="-10" dirty="0">
                <a:latin typeface="Arial"/>
                <a:cs typeface="Arial"/>
              </a:rPr>
              <a:t>Составление </a:t>
            </a:r>
            <a:r>
              <a:rPr sz="1400" b="1" spc="-20" dirty="0">
                <a:latin typeface="Arial"/>
                <a:cs typeface="Arial"/>
              </a:rPr>
              <a:t>отчета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2773210" y="5037936"/>
            <a:ext cx="36709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19100" algn="l"/>
                <a:tab pos="1850389" algn="l"/>
                <a:tab pos="2973705" algn="l"/>
              </a:tabLst>
            </a:pPr>
            <a:r>
              <a:rPr sz="1200" spc="-5" dirty="0">
                <a:latin typeface="Arial"/>
                <a:cs typeface="Arial"/>
              </a:rPr>
              <a:t>4</a:t>
            </a:r>
            <a:r>
              <a:rPr sz="1200" dirty="0">
                <a:latin typeface="Arial"/>
                <a:cs typeface="Arial"/>
              </a:rPr>
              <a:t>.	</a:t>
            </a:r>
            <a:r>
              <a:rPr sz="1200" spc="0" dirty="0">
                <a:latin typeface="Arial"/>
                <a:cs typeface="Arial"/>
              </a:rPr>
              <a:t>М</a:t>
            </a:r>
            <a:r>
              <a:rPr sz="1200" spc="-15" dirty="0">
                <a:latin typeface="Arial"/>
                <a:cs typeface="Arial"/>
              </a:rPr>
              <a:t>у</a:t>
            </a:r>
            <a:r>
              <a:rPr sz="1200" spc="-5" dirty="0">
                <a:latin typeface="Arial"/>
                <a:cs typeface="Arial"/>
              </a:rPr>
              <a:t>н</a:t>
            </a:r>
            <a:r>
              <a:rPr sz="1200" spc="5" dirty="0">
                <a:latin typeface="Arial"/>
                <a:cs typeface="Arial"/>
              </a:rPr>
              <a:t>и</a:t>
            </a:r>
            <a:r>
              <a:rPr sz="1200" spc="-5" dirty="0">
                <a:latin typeface="Arial"/>
                <a:cs typeface="Arial"/>
              </a:rPr>
              <a:t>ц</a:t>
            </a:r>
            <a:r>
              <a:rPr sz="1200" dirty="0">
                <a:latin typeface="Arial"/>
                <a:cs typeface="Arial"/>
              </a:rPr>
              <a:t>и</a:t>
            </a:r>
            <a:r>
              <a:rPr sz="1200" spc="-5" dirty="0">
                <a:latin typeface="Arial"/>
                <a:cs typeface="Arial"/>
              </a:rPr>
              <a:t>п</a:t>
            </a:r>
            <a:r>
              <a:rPr sz="1200" dirty="0">
                <a:latin typeface="Arial"/>
                <a:cs typeface="Arial"/>
              </a:rPr>
              <a:t>а</a:t>
            </a:r>
            <a:r>
              <a:rPr sz="1200" spc="-5" dirty="0">
                <a:latin typeface="Arial"/>
                <a:cs typeface="Arial"/>
              </a:rPr>
              <a:t>льн</a:t>
            </a:r>
            <a:r>
              <a:rPr sz="1200" spc="5" dirty="0">
                <a:latin typeface="Arial"/>
                <a:cs typeface="Arial"/>
              </a:rPr>
              <a:t>ы</a:t>
            </a:r>
            <a:r>
              <a:rPr sz="1200" dirty="0">
                <a:latin typeface="Arial"/>
                <a:cs typeface="Arial"/>
              </a:rPr>
              <a:t>х	</a:t>
            </a:r>
            <a:r>
              <a:rPr sz="1200" spc="-5" dirty="0">
                <a:latin typeface="Arial"/>
                <a:cs typeface="Arial"/>
              </a:rPr>
              <a:t>п</a:t>
            </a:r>
            <a:r>
              <a:rPr sz="1200" dirty="0">
                <a:latin typeface="Arial"/>
                <a:cs typeface="Arial"/>
              </a:rPr>
              <a:t>ро</a:t>
            </a:r>
            <a:r>
              <a:rPr sz="1200" spc="-20" dirty="0">
                <a:latin typeface="Arial"/>
                <a:cs typeface="Arial"/>
              </a:rPr>
              <a:t>г</a:t>
            </a:r>
            <a:r>
              <a:rPr sz="1200" spc="-10" dirty="0">
                <a:latin typeface="Arial"/>
                <a:cs typeface="Arial"/>
              </a:rPr>
              <a:t>р</a:t>
            </a:r>
            <a:r>
              <a:rPr sz="1200" dirty="0">
                <a:latin typeface="Arial"/>
                <a:cs typeface="Arial"/>
              </a:rPr>
              <a:t>ам</a:t>
            </a:r>
            <a:r>
              <a:rPr sz="1200" spc="-10" dirty="0">
                <a:latin typeface="Arial"/>
                <a:cs typeface="Arial"/>
              </a:rPr>
              <a:t>м</a:t>
            </a:r>
            <a:r>
              <a:rPr sz="1200" dirty="0">
                <a:latin typeface="Arial"/>
                <a:cs typeface="Arial"/>
              </a:rPr>
              <a:t>ах	</a:t>
            </a:r>
            <a:r>
              <a:rPr sz="1200" spc="-5" dirty="0">
                <a:latin typeface="Arial"/>
                <a:cs typeface="Arial"/>
              </a:rPr>
              <a:t>(</a:t>
            </a:r>
            <a:r>
              <a:rPr sz="1200" spc="5" dirty="0">
                <a:latin typeface="Arial"/>
                <a:cs typeface="Arial"/>
              </a:rPr>
              <a:t>п</a:t>
            </a:r>
            <a:r>
              <a:rPr sz="1200" spc="-10" dirty="0">
                <a:latin typeface="Arial"/>
                <a:cs typeface="Arial"/>
              </a:rPr>
              <a:t>р</a:t>
            </a:r>
            <a:r>
              <a:rPr sz="1200" dirty="0">
                <a:latin typeface="Arial"/>
                <a:cs typeface="Arial"/>
              </a:rPr>
              <a:t>о</a:t>
            </a:r>
            <a:r>
              <a:rPr sz="1200" spc="-10" dirty="0">
                <a:latin typeface="Arial"/>
                <a:cs typeface="Arial"/>
              </a:rPr>
              <a:t>е</a:t>
            </a:r>
            <a:r>
              <a:rPr sz="1200" spc="5" dirty="0">
                <a:latin typeface="Arial"/>
                <a:cs typeface="Arial"/>
              </a:rPr>
              <a:t>к</a:t>
            </a:r>
            <a:r>
              <a:rPr sz="1200" spc="-25" dirty="0">
                <a:latin typeface="Arial"/>
                <a:cs typeface="Arial"/>
              </a:rPr>
              <a:t>т</a:t>
            </a:r>
            <a:r>
              <a:rPr sz="1200" dirty="0">
                <a:latin typeface="Arial"/>
                <a:cs typeface="Arial"/>
              </a:rPr>
              <a:t>ах</a:t>
            </a:r>
            <a:endParaRPr sz="1200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773210" y="5220816"/>
            <a:ext cx="36696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27885" algn="l"/>
              </a:tabLst>
            </a:pPr>
            <a:r>
              <a:rPr sz="1200" spc="-5" dirty="0">
                <a:latin typeface="Arial"/>
                <a:cs typeface="Arial"/>
              </a:rPr>
              <a:t>муниципальных  </a:t>
            </a:r>
            <a:r>
              <a:rPr sz="1200" spc="40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программ,	проектах</a:t>
            </a:r>
            <a:r>
              <a:rPr sz="1200" spc="275" dirty="0">
                <a:latin typeface="Arial"/>
                <a:cs typeface="Arial"/>
              </a:rPr>
              <a:t> </a:t>
            </a:r>
            <a:r>
              <a:rPr sz="1200" spc="-5" dirty="0">
                <a:latin typeface="Arial"/>
                <a:cs typeface="Arial"/>
              </a:rPr>
              <a:t>изменений</a:t>
            </a:r>
            <a:endParaRPr sz="1200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005870" y="5403696"/>
            <a:ext cx="143764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spc="-15" dirty="0" err="1" smtClean="0">
                <a:latin typeface="Arial"/>
                <a:cs typeface="Arial"/>
              </a:rPr>
              <a:t>Китовского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2773210" y="5403696"/>
            <a:ext cx="18789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  <a:tabLst>
                <a:tab pos="1127760" algn="l"/>
              </a:tabLst>
            </a:pPr>
            <a:r>
              <a:rPr sz="1200" spc="-15" dirty="0">
                <a:latin typeface="Arial"/>
                <a:cs typeface="Arial"/>
              </a:rPr>
              <a:t>у</a:t>
            </a:r>
            <a:r>
              <a:rPr sz="1200" spc="25" dirty="0">
                <a:latin typeface="Arial"/>
                <a:cs typeface="Arial"/>
              </a:rPr>
              <a:t>к</a:t>
            </a:r>
            <a:r>
              <a:rPr sz="1200" spc="-10" dirty="0">
                <a:latin typeface="Arial"/>
                <a:cs typeface="Arial"/>
              </a:rPr>
              <a:t>а</a:t>
            </a:r>
            <a:r>
              <a:rPr sz="1200" dirty="0">
                <a:latin typeface="Arial"/>
                <a:cs typeface="Arial"/>
              </a:rPr>
              <a:t>за</a:t>
            </a:r>
            <a:r>
              <a:rPr sz="1200" spc="-5" dirty="0">
                <a:latin typeface="Arial"/>
                <a:cs typeface="Arial"/>
              </a:rPr>
              <a:t>нн</a:t>
            </a:r>
            <a:r>
              <a:rPr sz="1200" dirty="0">
                <a:latin typeface="Arial"/>
                <a:cs typeface="Arial"/>
              </a:rPr>
              <a:t>ых	</a:t>
            </a:r>
            <a:r>
              <a:rPr sz="1200" spc="-5" dirty="0">
                <a:latin typeface="Arial"/>
                <a:cs typeface="Arial"/>
              </a:rPr>
              <a:t>п</a:t>
            </a:r>
            <a:r>
              <a:rPr sz="1200" dirty="0">
                <a:latin typeface="Arial"/>
                <a:cs typeface="Arial"/>
              </a:rPr>
              <a:t>ро</a:t>
            </a:r>
            <a:r>
              <a:rPr sz="1200" spc="-10" dirty="0">
                <a:latin typeface="Arial"/>
                <a:cs typeface="Arial"/>
              </a:rPr>
              <a:t>гр</a:t>
            </a:r>
            <a:r>
              <a:rPr sz="1200" dirty="0">
                <a:latin typeface="Arial"/>
                <a:cs typeface="Arial"/>
              </a:rPr>
              <a:t>амм)  </a:t>
            </a:r>
            <a:r>
              <a:rPr sz="1200" spc="-10" dirty="0">
                <a:latin typeface="Arial"/>
                <a:cs typeface="Arial"/>
              </a:rPr>
              <a:t>сельского</a:t>
            </a:r>
            <a:r>
              <a:rPr sz="1200" spc="-25" dirty="0">
                <a:latin typeface="Arial"/>
                <a:cs typeface="Arial"/>
              </a:rPr>
              <a:t> </a:t>
            </a:r>
            <a:r>
              <a:rPr sz="1200" spc="-10" dirty="0">
                <a:latin typeface="Arial"/>
                <a:cs typeface="Arial"/>
              </a:rPr>
              <a:t>поселения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884255" y="2476003"/>
            <a:ext cx="655320" cy="339090"/>
          </a:xfrm>
          <a:custGeom>
            <a:avLst/>
            <a:gdLst/>
            <a:ahLst/>
            <a:cxnLst/>
            <a:rect l="l" t="t" r="r" b="b"/>
            <a:pathLst>
              <a:path w="655320" h="339089">
                <a:moveTo>
                  <a:pt x="32258" y="0"/>
                </a:moveTo>
                <a:lnTo>
                  <a:pt x="0" y="84023"/>
                </a:lnTo>
                <a:lnTo>
                  <a:pt x="554545" y="296887"/>
                </a:lnTo>
                <a:lnTo>
                  <a:pt x="538429" y="338899"/>
                </a:lnTo>
                <a:lnTo>
                  <a:pt x="654697" y="287134"/>
                </a:lnTo>
                <a:lnTo>
                  <a:pt x="621631" y="212864"/>
                </a:lnTo>
                <a:lnTo>
                  <a:pt x="586803" y="212864"/>
                </a:lnTo>
                <a:lnTo>
                  <a:pt x="32258" y="0"/>
                </a:lnTo>
                <a:close/>
              </a:path>
              <a:path w="655320" h="339089">
                <a:moveTo>
                  <a:pt x="602932" y="170865"/>
                </a:moveTo>
                <a:lnTo>
                  <a:pt x="586803" y="212864"/>
                </a:lnTo>
                <a:lnTo>
                  <a:pt x="621631" y="212864"/>
                </a:lnTo>
                <a:lnTo>
                  <a:pt x="602932" y="170865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5884255" y="2476003"/>
            <a:ext cx="655320" cy="339090"/>
          </a:xfrm>
          <a:custGeom>
            <a:avLst/>
            <a:gdLst/>
            <a:ahLst/>
            <a:cxnLst/>
            <a:rect l="l" t="t" r="r" b="b"/>
            <a:pathLst>
              <a:path w="655320" h="339089">
                <a:moveTo>
                  <a:pt x="32258" y="0"/>
                </a:moveTo>
                <a:lnTo>
                  <a:pt x="586803" y="212864"/>
                </a:lnTo>
                <a:lnTo>
                  <a:pt x="602932" y="170853"/>
                </a:lnTo>
                <a:lnTo>
                  <a:pt x="654697" y="287134"/>
                </a:lnTo>
                <a:lnTo>
                  <a:pt x="538429" y="338899"/>
                </a:lnTo>
                <a:lnTo>
                  <a:pt x="554545" y="296887"/>
                </a:lnTo>
                <a:lnTo>
                  <a:pt x="0" y="84023"/>
                </a:lnTo>
                <a:lnTo>
                  <a:pt x="32258" y="0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2580876" y="2496569"/>
            <a:ext cx="649605" cy="368300"/>
          </a:xfrm>
          <a:custGeom>
            <a:avLst/>
            <a:gdLst/>
            <a:ahLst/>
            <a:cxnLst/>
            <a:rect l="l" t="t" r="r" b="b"/>
            <a:pathLst>
              <a:path w="649605" h="368300">
                <a:moveTo>
                  <a:pt x="530694" y="0"/>
                </a:moveTo>
                <a:lnTo>
                  <a:pt x="548995" y="41109"/>
                </a:lnTo>
                <a:lnTo>
                  <a:pt x="0" y="285534"/>
                </a:lnTo>
                <a:lnTo>
                  <a:pt x="36601" y="367753"/>
                </a:lnTo>
                <a:lnTo>
                  <a:pt x="585597" y="123316"/>
                </a:lnTo>
                <a:lnTo>
                  <a:pt x="619689" y="123316"/>
                </a:lnTo>
                <a:lnTo>
                  <a:pt x="649516" y="45605"/>
                </a:lnTo>
                <a:lnTo>
                  <a:pt x="530694" y="0"/>
                </a:lnTo>
                <a:close/>
              </a:path>
              <a:path w="649605" h="368300">
                <a:moveTo>
                  <a:pt x="619689" y="123316"/>
                </a:moveTo>
                <a:lnTo>
                  <a:pt x="585597" y="123316"/>
                </a:lnTo>
                <a:lnTo>
                  <a:pt x="603910" y="164426"/>
                </a:lnTo>
                <a:lnTo>
                  <a:pt x="619689" y="123316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2580876" y="2496569"/>
            <a:ext cx="649605" cy="368300"/>
          </a:xfrm>
          <a:custGeom>
            <a:avLst/>
            <a:gdLst/>
            <a:ahLst/>
            <a:cxnLst/>
            <a:rect l="l" t="t" r="r" b="b"/>
            <a:pathLst>
              <a:path w="649605" h="368300">
                <a:moveTo>
                  <a:pt x="36601" y="367753"/>
                </a:moveTo>
                <a:lnTo>
                  <a:pt x="585597" y="123316"/>
                </a:lnTo>
                <a:lnTo>
                  <a:pt x="603910" y="164426"/>
                </a:lnTo>
                <a:lnTo>
                  <a:pt x="649516" y="45605"/>
                </a:lnTo>
                <a:lnTo>
                  <a:pt x="530694" y="0"/>
                </a:lnTo>
                <a:lnTo>
                  <a:pt x="548995" y="41109"/>
                </a:lnTo>
                <a:lnTo>
                  <a:pt x="0" y="285534"/>
                </a:lnTo>
                <a:lnTo>
                  <a:pt x="36601" y="367753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2595814" y="5730499"/>
            <a:ext cx="654050" cy="359410"/>
          </a:xfrm>
          <a:custGeom>
            <a:avLst/>
            <a:gdLst/>
            <a:ahLst/>
            <a:cxnLst/>
            <a:rect l="l" t="t" r="r" b="b"/>
            <a:pathLst>
              <a:path w="654050" h="359410">
                <a:moveTo>
                  <a:pt x="295585" y="124269"/>
                </a:moveTo>
                <a:lnTo>
                  <a:pt x="65252" y="124269"/>
                </a:lnTo>
                <a:lnTo>
                  <a:pt x="618439" y="359079"/>
                </a:lnTo>
                <a:lnTo>
                  <a:pt x="653605" y="276237"/>
                </a:lnTo>
                <a:lnTo>
                  <a:pt x="295585" y="124269"/>
                </a:lnTo>
                <a:close/>
              </a:path>
              <a:path w="654050" h="359410">
                <a:moveTo>
                  <a:pt x="118008" y="0"/>
                </a:moveTo>
                <a:lnTo>
                  <a:pt x="0" y="47688"/>
                </a:lnTo>
                <a:lnTo>
                  <a:pt x="47675" y="165696"/>
                </a:lnTo>
                <a:lnTo>
                  <a:pt x="65252" y="124269"/>
                </a:lnTo>
                <a:lnTo>
                  <a:pt x="295585" y="124269"/>
                </a:lnTo>
                <a:lnTo>
                  <a:pt x="100418" y="41427"/>
                </a:lnTo>
                <a:lnTo>
                  <a:pt x="118008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2595814" y="5730499"/>
            <a:ext cx="654050" cy="359410"/>
          </a:xfrm>
          <a:custGeom>
            <a:avLst/>
            <a:gdLst/>
            <a:ahLst/>
            <a:cxnLst/>
            <a:rect l="l" t="t" r="r" b="b"/>
            <a:pathLst>
              <a:path w="654050" h="359410">
                <a:moveTo>
                  <a:pt x="653605" y="276237"/>
                </a:moveTo>
                <a:lnTo>
                  <a:pt x="100418" y="41427"/>
                </a:lnTo>
                <a:lnTo>
                  <a:pt x="118008" y="0"/>
                </a:lnTo>
                <a:lnTo>
                  <a:pt x="0" y="47688"/>
                </a:lnTo>
                <a:lnTo>
                  <a:pt x="47675" y="165696"/>
                </a:lnTo>
                <a:lnTo>
                  <a:pt x="65252" y="124269"/>
                </a:lnTo>
                <a:lnTo>
                  <a:pt x="618439" y="359079"/>
                </a:lnTo>
                <a:lnTo>
                  <a:pt x="653605" y="276237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5913285" y="5778430"/>
            <a:ext cx="661670" cy="341630"/>
          </a:xfrm>
          <a:custGeom>
            <a:avLst/>
            <a:gdLst/>
            <a:ahLst/>
            <a:cxnLst/>
            <a:rect l="l" t="t" r="r" b="b"/>
            <a:pathLst>
              <a:path w="661670" h="341629">
                <a:moveTo>
                  <a:pt x="51777" y="173354"/>
                </a:moveTo>
                <a:lnTo>
                  <a:pt x="0" y="289623"/>
                </a:lnTo>
                <a:lnTo>
                  <a:pt x="116281" y="341401"/>
                </a:lnTo>
                <a:lnTo>
                  <a:pt x="100152" y="299389"/>
                </a:lnTo>
                <a:lnTo>
                  <a:pt x="319039" y="215366"/>
                </a:lnTo>
                <a:lnTo>
                  <a:pt x="67906" y="215366"/>
                </a:lnTo>
                <a:lnTo>
                  <a:pt x="51777" y="173354"/>
                </a:lnTo>
                <a:close/>
              </a:path>
              <a:path w="661670" h="341629">
                <a:moveTo>
                  <a:pt x="628942" y="0"/>
                </a:moveTo>
                <a:lnTo>
                  <a:pt x="67906" y="215366"/>
                </a:lnTo>
                <a:lnTo>
                  <a:pt x="319039" y="215366"/>
                </a:lnTo>
                <a:lnTo>
                  <a:pt x="661200" y="84023"/>
                </a:lnTo>
                <a:lnTo>
                  <a:pt x="628942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5913285" y="5778431"/>
            <a:ext cx="661670" cy="341630"/>
          </a:xfrm>
          <a:custGeom>
            <a:avLst/>
            <a:gdLst/>
            <a:ahLst/>
            <a:cxnLst/>
            <a:rect l="l" t="t" r="r" b="b"/>
            <a:pathLst>
              <a:path w="661670" h="341629">
                <a:moveTo>
                  <a:pt x="628942" y="0"/>
                </a:moveTo>
                <a:lnTo>
                  <a:pt x="67906" y="215366"/>
                </a:lnTo>
                <a:lnTo>
                  <a:pt x="51777" y="173355"/>
                </a:lnTo>
                <a:lnTo>
                  <a:pt x="0" y="289623"/>
                </a:lnTo>
                <a:lnTo>
                  <a:pt x="116281" y="341401"/>
                </a:lnTo>
                <a:lnTo>
                  <a:pt x="100152" y="299389"/>
                </a:lnTo>
                <a:lnTo>
                  <a:pt x="661200" y="84023"/>
                </a:lnTo>
                <a:lnTo>
                  <a:pt x="628942" y="0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488070" y="3960310"/>
            <a:ext cx="180340" cy="692150"/>
          </a:xfrm>
          <a:custGeom>
            <a:avLst/>
            <a:gdLst/>
            <a:ahLst/>
            <a:cxnLst/>
            <a:rect l="l" t="t" r="r" b="b"/>
            <a:pathLst>
              <a:path w="180339" h="692150">
                <a:moveTo>
                  <a:pt x="135003" y="90779"/>
                </a:moveTo>
                <a:lnTo>
                  <a:pt x="44996" y="90779"/>
                </a:lnTo>
                <a:lnTo>
                  <a:pt x="55473" y="691641"/>
                </a:lnTo>
                <a:lnTo>
                  <a:pt x="145465" y="690067"/>
                </a:lnTo>
                <a:lnTo>
                  <a:pt x="135003" y="90779"/>
                </a:lnTo>
                <a:close/>
              </a:path>
              <a:path w="180339" h="692150">
                <a:moveTo>
                  <a:pt x="88417" y="0"/>
                </a:moveTo>
                <a:lnTo>
                  <a:pt x="0" y="91554"/>
                </a:lnTo>
                <a:lnTo>
                  <a:pt x="44996" y="90779"/>
                </a:lnTo>
                <a:lnTo>
                  <a:pt x="135003" y="90779"/>
                </a:lnTo>
                <a:lnTo>
                  <a:pt x="134975" y="89204"/>
                </a:lnTo>
                <a:lnTo>
                  <a:pt x="179971" y="88417"/>
                </a:lnTo>
                <a:lnTo>
                  <a:pt x="88417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488070" y="3960310"/>
            <a:ext cx="180340" cy="692150"/>
          </a:xfrm>
          <a:custGeom>
            <a:avLst/>
            <a:gdLst/>
            <a:ahLst/>
            <a:cxnLst/>
            <a:rect l="l" t="t" r="r" b="b"/>
            <a:pathLst>
              <a:path w="180339" h="692150">
                <a:moveTo>
                  <a:pt x="145465" y="690067"/>
                </a:moveTo>
                <a:lnTo>
                  <a:pt x="134975" y="89204"/>
                </a:lnTo>
                <a:lnTo>
                  <a:pt x="179971" y="88417"/>
                </a:lnTo>
                <a:lnTo>
                  <a:pt x="88417" y="0"/>
                </a:lnTo>
                <a:lnTo>
                  <a:pt x="0" y="91554"/>
                </a:lnTo>
                <a:lnTo>
                  <a:pt x="44996" y="90779"/>
                </a:lnTo>
                <a:lnTo>
                  <a:pt x="55473" y="691641"/>
                </a:lnTo>
                <a:lnTo>
                  <a:pt x="145465" y="690067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7552980" y="3958849"/>
            <a:ext cx="180340" cy="691515"/>
          </a:xfrm>
          <a:custGeom>
            <a:avLst/>
            <a:gdLst/>
            <a:ahLst/>
            <a:cxnLst/>
            <a:rect l="l" t="t" r="r" b="b"/>
            <a:pathLst>
              <a:path w="180340" h="691514">
                <a:moveTo>
                  <a:pt x="179997" y="600951"/>
                </a:moveTo>
                <a:lnTo>
                  <a:pt x="0" y="600951"/>
                </a:lnTo>
                <a:lnTo>
                  <a:pt x="89992" y="690956"/>
                </a:lnTo>
                <a:lnTo>
                  <a:pt x="179997" y="600951"/>
                </a:lnTo>
                <a:close/>
              </a:path>
              <a:path w="180340" h="691514">
                <a:moveTo>
                  <a:pt x="135001" y="0"/>
                </a:moveTo>
                <a:lnTo>
                  <a:pt x="44996" y="0"/>
                </a:lnTo>
                <a:lnTo>
                  <a:pt x="44996" y="600951"/>
                </a:lnTo>
                <a:lnTo>
                  <a:pt x="135001" y="600951"/>
                </a:lnTo>
                <a:lnTo>
                  <a:pt x="135001" y="0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7552980" y="3958849"/>
            <a:ext cx="180340" cy="691515"/>
          </a:xfrm>
          <a:custGeom>
            <a:avLst/>
            <a:gdLst/>
            <a:ahLst/>
            <a:cxnLst/>
            <a:rect l="l" t="t" r="r" b="b"/>
            <a:pathLst>
              <a:path w="180340" h="691514">
                <a:moveTo>
                  <a:pt x="44996" y="0"/>
                </a:moveTo>
                <a:lnTo>
                  <a:pt x="44996" y="600951"/>
                </a:lnTo>
                <a:lnTo>
                  <a:pt x="0" y="600951"/>
                </a:lnTo>
                <a:lnTo>
                  <a:pt x="89992" y="690956"/>
                </a:lnTo>
                <a:lnTo>
                  <a:pt x="179997" y="600951"/>
                </a:lnTo>
                <a:lnTo>
                  <a:pt x="135001" y="600951"/>
                </a:lnTo>
                <a:lnTo>
                  <a:pt x="135001" y="0"/>
                </a:lnTo>
                <a:lnTo>
                  <a:pt x="44996" y="0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13"/>
          <p:cNvSpPr/>
          <p:nvPr/>
        </p:nvSpPr>
        <p:spPr>
          <a:xfrm>
            <a:off x="973218" y="135686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7046163" y="0"/>
                </a:moveTo>
                <a:lnTo>
                  <a:pt x="132016" y="0"/>
                </a:lnTo>
                <a:lnTo>
                  <a:pt x="90289" y="6730"/>
                </a:lnTo>
                <a:lnTo>
                  <a:pt x="54049" y="25471"/>
                </a:lnTo>
                <a:lnTo>
                  <a:pt x="25471" y="54049"/>
                </a:lnTo>
                <a:lnTo>
                  <a:pt x="6730" y="90289"/>
                </a:lnTo>
                <a:lnTo>
                  <a:pt x="0" y="132016"/>
                </a:lnTo>
                <a:lnTo>
                  <a:pt x="0" y="660069"/>
                </a:lnTo>
                <a:lnTo>
                  <a:pt x="6730" y="701797"/>
                </a:lnTo>
                <a:lnTo>
                  <a:pt x="25471" y="738037"/>
                </a:lnTo>
                <a:lnTo>
                  <a:pt x="54049" y="766614"/>
                </a:lnTo>
                <a:lnTo>
                  <a:pt x="90289" y="785356"/>
                </a:lnTo>
                <a:lnTo>
                  <a:pt x="132016" y="792086"/>
                </a:lnTo>
                <a:lnTo>
                  <a:pt x="7046163" y="792086"/>
                </a:lnTo>
                <a:lnTo>
                  <a:pt x="7087890" y="785356"/>
                </a:lnTo>
                <a:lnTo>
                  <a:pt x="7124130" y="766614"/>
                </a:lnTo>
                <a:lnTo>
                  <a:pt x="7152708" y="738037"/>
                </a:lnTo>
                <a:lnTo>
                  <a:pt x="7171449" y="701797"/>
                </a:lnTo>
                <a:lnTo>
                  <a:pt x="7178179" y="660069"/>
                </a:lnTo>
                <a:lnTo>
                  <a:pt x="7178179" y="132016"/>
                </a:lnTo>
                <a:lnTo>
                  <a:pt x="7171449" y="90289"/>
                </a:lnTo>
                <a:lnTo>
                  <a:pt x="7152708" y="54049"/>
                </a:lnTo>
                <a:lnTo>
                  <a:pt x="7124130" y="25471"/>
                </a:lnTo>
                <a:lnTo>
                  <a:pt x="7087890" y="6730"/>
                </a:lnTo>
                <a:lnTo>
                  <a:pt x="7046163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5"/>
          <p:cNvSpPr txBox="1">
            <a:spLocks/>
          </p:cNvSpPr>
          <p:nvPr/>
        </p:nvSpPr>
        <p:spPr>
          <a:xfrm>
            <a:off x="1219200" y="163256"/>
            <a:ext cx="6803425" cy="781624"/>
          </a:xfrm>
          <a:prstGeom prst="rect">
            <a:avLst/>
          </a:prstGeom>
        </p:spPr>
        <p:txBody>
          <a:bodyPr vert="horz" wrap="square" lIns="0" tIns="12065" rIns="0" bIns="0" rtlCol="0" anchor="b">
            <a:sp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1800" b="1" i="0" kern="1200">
                <a:solidFill>
                  <a:schemeClr val="bg1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Bookman Old Style"/>
                <a:ea typeface="+mj-ea"/>
                <a:cs typeface="Bookman Old Style"/>
              </a:defRPr>
            </a:lvl1pPr>
          </a:lstStyle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2500" spc="-5" dirty="0" smtClean="0">
                <a:solidFill>
                  <a:schemeClr val="tx1"/>
                </a:solidFill>
                <a:effectLst/>
              </a:rPr>
              <a:t>ГРАЖДАН- УЧАСТНИК БЮДЖЕТНОГО ПРОЦЕССА</a:t>
            </a:r>
            <a:endParaRPr lang="ru-RU" sz="2500" dirty="0">
              <a:solidFill>
                <a:schemeClr val="tx1"/>
              </a:solidFill>
              <a:effectLst/>
            </a:endParaRPr>
          </a:p>
        </p:txBody>
      </p:sp>
      <p:pic>
        <p:nvPicPr>
          <p:cNvPr id="27" name="Picture 4" descr="C:\Users\КОВЕНЕВА.BUDGET\Desktop\untitl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6752" y="3649913"/>
            <a:ext cx="1731221" cy="1648212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28" name="Picture 2" descr="http://www.lenagold.ru/fon/clipart/d/deng/deng85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516" y="1424486"/>
            <a:ext cx="2101544" cy="1776803"/>
          </a:xfrm>
          <a:prstGeom prst="rect">
            <a:avLst/>
          </a:prstGeom>
          <a:noFill/>
          <a:ln w="34925">
            <a:noFill/>
          </a:ln>
        </p:spPr>
      </p:pic>
      <p:grpSp>
        <p:nvGrpSpPr>
          <p:cNvPr id="29" name="Группа 28"/>
          <p:cNvGrpSpPr/>
          <p:nvPr/>
        </p:nvGrpSpPr>
        <p:grpSpPr>
          <a:xfrm>
            <a:off x="425886" y="2800442"/>
            <a:ext cx="2476765" cy="1187055"/>
            <a:chOff x="251735" y="-268357"/>
            <a:chExt cx="2918865" cy="1670946"/>
          </a:xfrm>
          <a:solidFill>
            <a:schemeClr val="bg1"/>
          </a:solidFill>
          <a:scene3d>
            <a:camera prst="orthographicFront"/>
            <a:lightRig rig="flat" dir="t"/>
          </a:scene3d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251735" y="-268357"/>
              <a:ext cx="2918865" cy="1670946"/>
            </a:xfrm>
            <a:prstGeom prst="roundRect">
              <a:avLst>
                <a:gd name="adj" fmla="val 10000"/>
              </a:avLst>
            </a:prstGeom>
            <a:grpFill/>
            <a:ln w="57150">
              <a:solidFill>
                <a:srgbClr val="0070C0"/>
              </a:solidFill>
            </a:ln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Скругленный прямоугольник 4"/>
            <p:cNvSpPr/>
            <p:nvPr/>
          </p:nvSpPr>
          <p:spPr>
            <a:xfrm>
              <a:off x="325468" y="-198684"/>
              <a:ext cx="2807169" cy="145686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Помогает формировать доходную часть бюджета (налог на доходы физических лиц)</a:t>
              </a:r>
              <a:endPara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655361" y="2757370"/>
            <a:ext cx="2960659" cy="1243227"/>
            <a:chOff x="213772" y="3787875"/>
            <a:chExt cx="2956827" cy="1296144"/>
          </a:xfrm>
          <a:solidFill>
            <a:schemeClr val="bg1"/>
          </a:solidFill>
          <a:scene3d>
            <a:camera prst="orthographicFront"/>
            <a:lightRig rig="flat" dir="t"/>
          </a:scene3d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213772" y="3787875"/>
              <a:ext cx="2956827" cy="1296144"/>
            </a:xfrm>
            <a:prstGeom prst="roundRect">
              <a:avLst>
                <a:gd name="adj" fmla="val 10000"/>
              </a:avLst>
            </a:prstGeom>
            <a:grpFill/>
            <a:ln w="57150">
              <a:solidFill>
                <a:srgbClr val="0070C0"/>
              </a:solidFill>
            </a:ln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1250264"/>
                <a:satOff val="-16880"/>
                <a:lumOff val="-2745"/>
                <a:alphaOff val="0"/>
              </a:schemeClr>
            </a:fillRef>
            <a:effectRef idx="2">
              <a:schemeClr val="accent3">
                <a:hueOff val="11250264"/>
                <a:satOff val="-16880"/>
                <a:lumOff val="-27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280097" y="3839478"/>
              <a:ext cx="2825619" cy="120007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algn="ctr" defTabSz="71120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Получает социальные гарантии – расходная часть бюджета (образование, культура, физическая культура и спорт, социальные выплаты и др.)</a:t>
              </a:r>
              <a:endPara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Стрелка углом 34"/>
          <p:cNvSpPr/>
          <p:nvPr/>
        </p:nvSpPr>
        <p:spPr>
          <a:xfrm>
            <a:off x="1068071" y="1676400"/>
            <a:ext cx="2086524" cy="703806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6" name="Стрелка углом 35"/>
          <p:cNvSpPr/>
          <p:nvPr/>
        </p:nvSpPr>
        <p:spPr>
          <a:xfrm rot="5400000">
            <a:off x="6491634" y="1027426"/>
            <a:ext cx="630069" cy="2353418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7" name="Стрелка углом 36"/>
          <p:cNvSpPr/>
          <p:nvPr/>
        </p:nvSpPr>
        <p:spPr>
          <a:xfrm rot="16200000">
            <a:off x="1552264" y="3476936"/>
            <a:ext cx="854219" cy="2282348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8" name="Стрелка углом 37"/>
          <p:cNvSpPr/>
          <p:nvPr/>
        </p:nvSpPr>
        <p:spPr>
          <a:xfrm rot="10800000">
            <a:off x="5604020" y="4065575"/>
            <a:ext cx="2304261" cy="998513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9" name="Заголовок 1"/>
          <p:cNvSpPr txBox="1">
            <a:spLocks/>
          </p:cNvSpPr>
          <p:nvPr/>
        </p:nvSpPr>
        <p:spPr>
          <a:xfrm>
            <a:off x="5629960" y="4730885"/>
            <a:ext cx="2375577" cy="2160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ru-RU" sz="1100" b="1" cap="all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Как получатель социальных гарантий</a:t>
            </a:r>
            <a:endParaRPr lang="ru-RU" sz="1100" b="1" cap="all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40" name="Прямоугольник с двумя скругленными противолежащими углами 39"/>
          <p:cNvSpPr/>
          <p:nvPr/>
        </p:nvSpPr>
        <p:spPr>
          <a:xfrm>
            <a:off x="379907" y="5486400"/>
            <a:ext cx="8208909" cy="1069194"/>
          </a:xfrm>
          <a:prstGeom prst="round2DiagRect">
            <a:avLst/>
          </a:prstGeom>
          <a:solidFill>
            <a:srgbClr val="9FCFFF"/>
          </a:solidFill>
          <a:ln w="2222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Граждане – как налогоплательщики, и как потребители общественных благ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endParaRPr lang="ru-RU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875688" y="969750"/>
            <a:ext cx="2751031" cy="161999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41278" y="149296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7046163" y="0"/>
                </a:moveTo>
                <a:lnTo>
                  <a:pt x="132016" y="0"/>
                </a:lnTo>
                <a:lnTo>
                  <a:pt x="90289" y="6730"/>
                </a:lnTo>
                <a:lnTo>
                  <a:pt x="54049" y="25471"/>
                </a:lnTo>
                <a:lnTo>
                  <a:pt x="25471" y="54049"/>
                </a:lnTo>
                <a:lnTo>
                  <a:pt x="6730" y="90289"/>
                </a:lnTo>
                <a:lnTo>
                  <a:pt x="0" y="132016"/>
                </a:lnTo>
                <a:lnTo>
                  <a:pt x="0" y="660069"/>
                </a:lnTo>
                <a:lnTo>
                  <a:pt x="6730" y="701797"/>
                </a:lnTo>
                <a:lnTo>
                  <a:pt x="25471" y="738037"/>
                </a:lnTo>
                <a:lnTo>
                  <a:pt x="54049" y="766614"/>
                </a:lnTo>
                <a:lnTo>
                  <a:pt x="90289" y="785356"/>
                </a:lnTo>
                <a:lnTo>
                  <a:pt x="132016" y="792086"/>
                </a:lnTo>
                <a:lnTo>
                  <a:pt x="7046163" y="792086"/>
                </a:lnTo>
                <a:lnTo>
                  <a:pt x="7087890" y="785356"/>
                </a:lnTo>
                <a:lnTo>
                  <a:pt x="7124130" y="766614"/>
                </a:lnTo>
                <a:lnTo>
                  <a:pt x="7152708" y="738037"/>
                </a:lnTo>
                <a:lnTo>
                  <a:pt x="7171449" y="701797"/>
                </a:lnTo>
                <a:lnTo>
                  <a:pt x="7178179" y="660069"/>
                </a:lnTo>
                <a:lnTo>
                  <a:pt x="7178179" y="132016"/>
                </a:lnTo>
                <a:lnTo>
                  <a:pt x="7171449" y="90289"/>
                </a:lnTo>
                <a:lnTo>
                  <a:pt x="7152708" y="54049"/>
                </a:lnTo>
                <a:lnTo>
                  <a:pt x="7124130" y="25471"/>
                </a:lnTo>
                <a:lnTo>
                  <a:pt x="7087890" y="6730"/>
                </a:lnTo>
                <a:lnTo>
                  <a:pt x="7046163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041278" y="149296"/>
            <a:ext cx="7178675" cy="792480"/>
          </a:xfrm>
          <a:custGeom>
            <a:avLst/>
            <a:gdLst/>
            <a:ahLst/>
            <a:cxnLst/>
            <a:rect l="l" t="t" r="r" b="b"/>
            <a:pathLst>
              <a:path w="7178675" h="792480">
                <a:moveTo>
                  <a:pt x="0" y="132016"/>
                </a:moveTo>
                <a:lnTo>
                  <a:pt x="6730" y="90289"/>
                </a:lnTo>
                <a:lnTo>
                  <a:pt x="25471" y="54049"/>
                </a:lnTo>
                <a:lnTo>
                  <a:pt x="54049" y="25471"/>
                </a:lnTo>
                <a:lnTo>
                  <a:pt x="90289" y="6730"/>
                </a:lnTo>
                <a:lnTo>
                  <a:pt x="132016" y="0"/>
                </a:lnTo>
                <a:lnTo>
                  <a:pt x="7046163" y="0"/>
                </a:lnTo>
                <a:lnTo>
                  <a:pt x="7087890" y="6730"/>
                </a:lnTo>
                <a:lnTo>
                  <a:pt x="7124130" y="25471"/>
                </a:lnTo>
                <a:lnTo>
                  <a:pt x="7152708" y="54049"/>
                </a:lnTo>
                <a:lnTo>
                  <a:pt x="7171449" y="90289"/>
                </a:lnTo>
                <a:lnTo>
                  <a:pt x="7178179" y="132016"/>
                </a:lnTo>
                <a:lnTo>
                  <a:pt x="7178179" y="660069"/>
                </a:lnTo>
                <a:lnTo>
                  <a:pt x="7171449" y="701797"/>
                </a:lnTo>
                <a:lnTo>
                  <a:pt x="7152708" y="738037"/>
                </a:lnTo>
                <a:lnTo>
                  <a:pt x="7124130" y="766614"/>
                </a:lnTo>
                <a:lnTo>
                  <a:pt x="7087890" y="785356"/>
                </a:lnTo>
                <a:lnTo>
                  <a:pt x="7046163" y="792086"/>
                </a:lnTo>
                <a:lnTo>
                  <a:pt x="132016" y="792086"/>
                </a:lnTo>
                <a:lnTo>
                  <a:pt x="90289" y="785356"/>
                </a:lnTo>
                <a:lnTo>
                  <a:pt x="54049" y="766614"/>
                </a:lnTo>
                <a:lnTo>
                  <a:pt x="25471" y="738037"/>
                </a:lnTo>
                <a:lnTo>
                  <a:pt x="6730" y="701797"/>
                </a:lnTo>
                <a:lnTo>
                  <a:pt x="0" y="660069"/>
                </a:lnTo>
                <a:lnTo>
                  <a:pt x="0" y="132016"/>
                </a:lnTo>
                <a:close/>
              </a:path>
            </a:pathLst>
          </a:custGeom>
          <a:ln w="25400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183521" y="331472"/>
            <a:ext cx="6893559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2500" b="1" spc="-5" dirty="0" smtClean="0">
                <a:solidFill>
                  <a:schemeClr val="tx1"/>
                </a:solidFill>
                <a:effectLst/>
              </a:rPr>
              <a:t>КИТОВСКОЕ СЕЛЬСКОЕ ПОСЕЛЕНИЕ</a:t>
            </a:r>
            <a:endParaRPr sz="25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5349" y="5373656"/>
            <a:ext cx="129984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Arial"/>
                <a:cs typeface="Arial"/>
              </a:rPr>
              <a:t>Население  </a:t>
            </a:r>
            <a:r>
              <a:rPr sz="1800" b="1" dirty="0">
                <a:latin typeface="Arial"/>
                <a:cs typeface="Arial"/>
              </a:rPr>
              <a:t>на     </a:t>
            </a:r>
            <a:r>
              <a:rPr sz="1800" b="1" spc="-10" dirty="0">
                <a:latin typeface="Arial"/>
                <a:cs typeface="Arial"/>
              </a:rPr>
              <a:t>01</a:t>
            </a:r>
            <a:r>
              <a:rPr sz="1800" b="1" dirty="0">
                <a:latin typeface="Arial"/>
                <a:cs typeface="Arial"/>
              </a:rPr>
              <a:t>.</a:t>
            </a:r>
            <a:r>
              <a:rPr sz="1800" b="1" spc="-10" dirty="0">
                <a:latin typeface="Arial"/>
                <a:cs typeface="Arial"/>
              </a:rPr>
              <a:t>01</a:t>
            </a:r>
            <a:r>
              <a:rPr sz="1800" b="1" dirty="0">
                <a:latin typeface="Arial"/>
                <a:cs typeface="Arial"/>
              </a:rPr>
              <a:t>.</a:t>
            </a:r>
            <a:r>
              <a:rPr sz="1800" b="1" spc="-10" dirty="0">
                <a:latin typeface="Arial"/>
                <a:cs typeface="Arial"/>
              </a:rPr>
              <a:t>2017</a:t>
            </a:r>
            <a:r>
              <a:rPr sz="1800" b="1" spc="-190" dirty="0">
                <a:latin typeface="Arial"/>
                <a:cs typeface="Arial"/>
              </a:rPr>
              <a:t>г</a:t>
            </a:r>
            <a:r>
              <a:rPr sz="1800" b="1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56745" y="5512188"/>
            <a:ext cx="94488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36830" algn="ctr">
              <a:lnSpc>
                <a:spcPct val="100000"/>
              </a:lnSpc>
              <a:spcBef>
                <a:spcPts val="100"/>
              </a:spcBef>
            </a:pPr>
            <a:r>
              <a:rPr lang="ru-RU" sz="1800" b="1" spc="-35" dirty="0" smtClean="0">
                <a:latin typeface="Arial"/>
                <a:cs typeface="Arial"/>
              </a:rPr>
              <a:t>3381</a:t>
            </a:r>
            <a:endParaRPr sz="18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b="1" spc="-5" dirty="0">
                <a:latin typeface="Arial"/>
                <a:cs typeface="Arial"/>
              </a:rPr>
              <a:t>ч</a:t>
            </a:r>
            <a:r>
              <a:rPr sz="1800" b="1" spc="-10" dirty="0">
                <a:latin typeface="Arial"/>
                <a:cs typeface="Arial"/>
              </a:rPr>
              <a:t>е</a:t>
            </a:r>
            <a:r>
              <a:rPr sz="1800" b="1" spc="-30" dirty="0">
                <a:latin typeface="Arial"/>
                <a:cs typeface="Arial"/>
              </a:rPr>
              <a:t>л</a:t>
            </a:r>
            <a:r>
              <a:rPr sz="1800" b="1" dirty="0">
                <a:latin typeface="Arial"/>
                <a:cs typeface="Arial"/>
              </a:rPr>
              <a:t>о</a:t>
            </a:r>
            <a:r>
              <a:rPr sz="1800" b="1" spc="-30" dirty="0">
                <a:latin typeface="Arial"/>
                <a:cs typeface="Arial"/>
              </a:rPr>
              <a:t>в</a:t>
            </a:r>
            <a:r>
              <a:rPr sz="1800" b="1" spc="-5" dirty="0">
                <a:latin typeface="Arial"/>
                <a:cs typeface="Arial"/>
              </a:rPr>
              <a:t>е</a:t>
            </a:r>
            <a:r>
              <a:rPr sz="1800" b="1" dirty="0">
                <a:latin typeface="Arial"/>
                <a:cs typeface="Arial"/>
              </a:rPr>
              <a:t>к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0150" y="1219200"/>
            <a:ext cx="3382010" cy="3875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180" marR="2005330" indent="1270"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Arial"/>
                <a:cs typeface="Arial"/>
              </a:rPr>
              <a:t>Площадь  </a:t>
            </a:r>
            <a:r>
              <a:rPr sz="1800" b="1" spc="-30" dirty="0" err="1">
                <a:latin typeface="Arial"/>
                <a:cs typeface="Arial"/>
              </a:rPr>
              <a:t>т</a:t>
            </a:r>
            <a:r>
              <a:rPr sz="1800" b="1" spc="-5" dirty="0" err="1">
                <a:latin typeface="Arial"/>
                <a:cs typeface="Arial"/>
              </a:rPr>
              <a:t>е</a:t>
            </a:r>
            <a:r>
              <a:rPr sz="1800" b="1" dirty="0" err="1">
                <a:latin typeface="Arial"/>
                <a:cs typeface="Arial"/>
              </a:rPr>
              <a:t>рр</a:t>
            </a:r>
            <a:r>
              <a:rPr sz="1800" b="1" spc="0" dirty="0" err="1">
                <a:latin typeface="Arial"/>
                <a:cs typeface="Arial"/>
              </a:rPr>
              <a:t>и</a:t>
            </a:r>
            <a:r>
              <a:rPr sz="1800" b="1" spc="-55" dirty="0" err="1">
                <a:latin typeface="Arial"/>
                <a:cs typeface="Arial"/>
              </a:rPr>
              <a:t>т</a:t>
            </a:r>
            <a:r>
              <a:rPr sz="1800" b="1" dirty="0" err="1">
                <a:latin typeface="Arial"/>
                <a:cs typeface="Arial"/>
              </a:rPr>
              <a:t>ор</a:t>
            </a:r>
            <a:r>
              <a:rPr sz="1800" b="1" spc="0" dirty="0" err="1">
                <a:latin typeface="Arial"/>
                <a:cs typeface="Arial"/>
              </a:rPr>
              <a:t>и</a:t>
            </a:r>
            <a:r>
              <a:rPr sz="1800" b="1" dirty="0" err="1">
                <a:latin typeface="Arial"/>
                <a:cs typeface="Arial"/>
              </a:rPr>
              <a:t>и</a:t>
            </a:r>
            <a:r>
              <a:rPr sz="1800" b="1" dirty="0">
                <a:latin typeface="Arial"/>
                <a:cs typeface="Arial"/>
              </a:rPr>
              <a:t>  </a:t>
            </a:r>
            <a:r>
              <a:rPr lang="ru-RU" b="1" dirty="0" smtClean="0"/>
              <a:t>23540</a:t>
            </a:r>
            <a:r>
              <a:rPr lang="ru-RU" dirty="0" smtClean="0"/>
              <a:t> </a:t>
            </a:r>
            <a:r>
              <a:rPr sz="1800" b="1" spc="-5" dirty="0" err="1" smtClean="0">
                <a:latin typeface="Arial"/>
                <a:cs typeface="Arial"/>
              </a:rPr>
              <a:t>га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 marL="12065" marR="5080" algn="ctr">
              <a:lnSpc>
                <a:spcPct val="100000"/>
              </a:lnSpc>
              <a:spcBef>
                <a:spcPts val="1789"/>
              </a:spcBef>
            </a:pPr>
            <a:r>
              <a:rPr sz="1800" b="1" dirty="0">
                <a:solidFill>
                  <a:srgbClr val="0000CC"/>
                </a:solidFill>
                <a:latin typeface="Arial"/>
                <a:cs typeface="Arial"/>
              </a:rPr>
              <a:t>В </a:t>
            </a:r>
            <a:r>
              <a:rPr sz="1800" b="1" spc="-15" dirty="0" err="1">
                <a:solidFill>
                  <a:srgbClr val="0000CC"/>
                </a:solidFill>
                <a:latin typeface="Arial"/>
                <a:cs typeface="Arial"/>
              </a:rPr>
              <a:t>состав</a:t>
            </a:r>
            <a:r>
              <a:rPr sz="1800" b="1" spc="-15" dirty="0">
                <a:solidFill>
                  <a:srgbClr val="0000CC"/>
                </a:solidFill>
                <a:latin typeface="Arial"/>
                <a:cs typeface="Arial"/>
              </a:rPr>
              <a:t> </a:t>
            </a:r>
            <a:r>
              <a:rPr lang="ru-RU" sz="1800" b="1" spc="-20" dirty="0" err="1" smtClean="0">
                <a:solidFill>
                  <a:srgbClr val="0000CC"/>
                </a:solidFill>
                <a:latin typeface="Arial"/>
                <a:cs typeface="Arial"/>
              </a:rPr>
              <a:t>Китовского</a:t>
            </a:r>
            <a:r>
              <a:rPr sz="1800" b="1" spc="-20" dirty="0" smtClean="0">
                <a:solidFill>
                  <a:srgbClr val="0000CC"/>
                </a:solidFill>
                <a:latin typeface="Arial"/>
                <a:cs typeface="Arial"/>
              </a:rPr>
              <a:t>  </a:t>
            </a:r>
            <a:r>
              <a:rPr sz="1800" b="1" spc="-15" dirty="0">
                <a:solidFill>
                  <a:srgbClr val="0000CC"/>
                </a:solidFill>
                <a:latin typeface="Arial"/>
                <a:cs typeface="Arial"/>
              </a:rPr>
              <a:t>сельского </a:t>
            </a:r>
            <a:r>
              <a:rPr sz="1800" b="1" spc="-10" dirty="0">
                <a:solidFill>
                  <a:srgbClr val="0000CC"/>
                </a:solidFill>
                <a:latin typeface="Arial"/>
                <a:cs typeface="Arial"/>
              </a:rPr>
              <a:t>поселения </a:t>
            </a:r>
            <a:r>
              <a:rPr sz="1800" b="1" spc="-15" dirty="0">
                <a:solidFill>
                  <a:srgbClr val="0000CC"/>
                </a:solidFill>
                <a:latin typeface="Arial"/>
                <a:cs typeface="Arial"/>
              </a:rPr>
              <a:t>входят  </a:t>
            </a:r>
            <a:r>
              <a:rPr sz="1800" b="1" spc="-10" dirty="0">
                <a:solidFill>
                  <a:srgbClr val="0000CC"/>
                </a:solidFill>
                <a:latin typeface="Arial"/>
                <a:cs typeface="Arial"/>
              </a:rPr>
              <a:t>территории </a:t>
            </a:r>
            <a:r>
              <a:rPr sz="1800" b="1" spc="-15" dirty="0">
                <a:solidFill>
                  <a:srgbClr val="0000CC"/>
                </a:solidFill>
                <a:latin typeface="Arial"/>
                <a:cs typeface="Arial"/>
              </a:rPr>
              <a:t>следующих  </a:t>
            </a:r>
            <a:r>
              <a:rPr sz="1800" b="1" spc="-10" dirty="0">
                <a:solidFill>
                  <a:srgbClr val="0000CC"/>
                </a:solidFill>
                <a:latin typeface="Arial"/>
                <a:cs typeface="Arial"/>
              </a:rPr>
              <a:t>населенных пунктов:</a:t>
            </a:r>
            <a:endParaRPr sz="1800" dirty="0">
              <a:latin typeface="Arial"/>
              <a:cs typeface="Arial"/>
            </a:endParaRPr>
          </a:p>
          <a:p>
            <a:pPr marL="3175" algn="ctr">
              <a:lnSpc>
                <a:spcPct val="100000"/>
              </a:lnSpc>
            </a:pPr>
            <a:r>
              <a:rPr lang="ru-RU" spc="-5" dirty="0" err="1" smtClean="0">
                <a:latin typeface="Arial"/>
                <a:cs typeface="Arial"/>
              </a:rPr>
              <a:t>с.Китово</a:t>
            </a:r>
            <a:endParaRPr lang="ru-RU" spc="-5" dirty="0" smtClean="0">
              <a:latin typeface="Arial"/>
              <a:cs typeface="Arial"/>
            </a:endParaRPr>
          </a:p>
          <a:p>
            <a:pPr marL="3175" algn="ctr">
              <a:lnSpc>
                <a:spcPct val="100000"/>
              </a:lnSpc>
            </a:pPr>
            <a:r>
              <a:rPr lang="ru-RU" dirty="0" err="1" smtClean="0"/>
              <a:t>Деревени</a:t>
            </a:r>
            <a:r>
              <a:rPr lang="ru-RU" dirty="0" smtClean="0"/>
              <a:t>: </a:t>
            </a:r>
            <a:r>
              <a:rPr lang="ru-RU" dirty="0" err="1" smtClean="0"/>
              <a:t>Брылиха</a:t>
            </a:r>
            <a:r>
              <a:rPr lang="ru-RU" dirty="0" smtClean="0"/>
              <a:t>, Высоково, </a:t>
            </a:r>
            <a:r>
              <a:rPr lang="ru-RU" dirty="0" err="1" smtClean="0"/>
              <a:t>Горяново</a:t>
            </a:r>
            <a:r>
              <a:rPr lang="ru-RU" dirty="0" smtClean="0"/>
              <a:t>, Елизарово, Палкино, </a:t>
            </a:r>
            <a:r>
              <a:rPr lang="ru-RU" dirty="0" err="1" smtClean="0"/>
              <a:t>Петрилово</a:t>
            </a:r>
            <a:r>
              <a:rPr lang="ru-RU" dirty="0" smtClean="0"/>
              <a:t>, </a:t>
            </a:r>
            <a:r>
              <a:rPr lang="ru-RU" dirty="0" err="1" smtClean="0"/>
              <a:t>Русилово</a:t>
            </a:r>
            <a:r>
              <a:rPr lang="ru-RU" dirty="0" smtClean="0"/>
              <a:t>, Слободка, </a:t>
            </a:r>
            <a:r>
              <a:rPr lang="ru-RU" dirty="0" err="1" smtClean="0"/>
              <a:t>Трутнево</a:t>
            </a:r>
            <a:r>
              <a:rPr lang="ru-RU" dirty="0" smtClean="0"/>
              <a:t>, </a:t>
            </a:r>
            <a:r>
              <a:rPr lang="ru-RU" dirty="0" err="1" smtClean="0"/>
              <a:t>Фатьяново</a:t>
            </a:r>
            <a:r>
              <a:rPr lang="ru-RU" dirty="0" smtClean="0"/>
              <a:t>, Юркино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876044" y="5212079"/>
            <a:ext cx="1402079" cy="140207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928794" y="5373656"/>
            <a:ext cx="1295400" cy="113669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1295400"/>
            <a:ext cx="40957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85750" cy="5334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12750" y="134950"/>
            <a:ext cx="8731250" cy="2746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09575" y="134937"/>
            <a:ext cx="138430" cy="136525"/>
          </a:xfrm>
          <a:custGeom>
            <a:avLst/>
            <a:gdLst/>
            <a:ahLst/>
            <a:cxnLst/>
            <a:rect l="l" t="t" r="r" b="b"/>
            <a:pathLst>
              <a:path w="138429" h="136525">
                <a:moveTo>
                  <a:pt x="0" y="136525"/>
                </a:moveTo>
                <a:lnTo>
                  <a:pt x="138112" y="136525"/>
                </a:lnTo>
                <a:lnTo>
                  <a:pt x="138112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47687" y="0"/>
            <a:ext cx="139700" cy="135255"/>
          </a:xfrm>
          <a:custGeom>
            <a:avLst/>
            <a:gdLst/>
            <a:ahLst/>
            <a:cxnLst/>
            <a:rect l="l" t="t" r="r" b="b"/>
            <a:pathLst>
              <a:path w="139700" h="135255">
                <a:moveTo>
                  <a:pt x="0" y="134937"/>
                </a:moveTo>
                <a:lnTo>
                  <a:pt x="139700" y="134937"/>
                </a:lnTo>
                <a:lnTo>
                  <a:pt x="139700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7687" y="134937"/>
            <a:ext cx="139700" cy="141605"/>
          </a:xfrm>
          <a:custGeom>
            <a:avLst/>
            <a:gdLst/>
            <a:ahLst/>
            <a:cxnLst/>
            <a:rect l="l" t="t" r="r" b="b"/>
            <a:pathLst>
              <a:path w="139700" h="141604">
                <a:moveTo>
                  <a:pt x="0" y="0"/>
                </a:moveTo>
                <a:lnTo>
                  <a:pt x="139700" y="0"/>
                </a:lnTo>
                <a:lnTo>
                  <a:pt x="139700" y="141287"/>
                </a:lnTo>
                <a:lnTo>
                  <a:pt x="0" y="141287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637" y="274637"/>
            <a:ext cx="136525" cy="135255"/>
          </a:xfrm>
          <a:custGeom>
            <a:avLst/>
            <a:gdLst/>
            <a:ahLst/>
            <a:cxnLst/>
            <a:rect l="l" t="t" r="r" b="b"/>
            <a:pathLst>
              <a:path w="136525" h="135254">
                <a:moveTo>
                  <a:pt x="0" y="134937"/>
                </a:moveTo>
                <a:lnTo>
                  <a:pt x="136525" y="134937"/>
                </a:lnTo>
                <a:lnTo>
                  <a:pt x="136525" y="0"/>
                </a:lnTo>
                <a:lnTo>
                  <a:pt x="0" y="0"/>
                </a:lnTo>
                <a:lnTo>
                  <a:pt x="0" y="134937"/>
                </a:lnTo>
                <a:close/>
              </a:path>
            </a:pathLst>
          </a:custGeom>
          <a:solidFill>
            <a:srgbClr val="CCCCE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31762" y="136525"/>
            <a:ext cx="141605" cy="138430"/>
          </a:xfrm>
          <a:custGeom>
            <a:avLst/>
            <a:gdLst/>
            <a:ahLst/>
            <a:cxnLst/>
            <a:rect l="l" t="t" r="r" b="b"/>
            <a:pathLst>
              <a:path w="141604" h="138429">
                <a:moveTo>
                  <a:pt x="0" y="0"/>
                </a:moveTo>
                <a:lnTo>
                  <a:pt x="141287" y="0"/>
                </a:lnTo>
                <a:lnTo>
                  <a:pt x="141287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00007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09575" y="271462"/>
            <a:ext cx="138430" cy="138430"/>
          </a:xfrm>
          <a:custGeom>
            <a:avLst/>
            <a:gdLst/>
            <a:ahLst/>
            <a:cxnLst/>
            <a:rect l="l" t="t" r="r" b="b"/>
            <a:pathLst>
              <a:path w="138429" h="138429">
                <a:moveTo>
                  <a:pt x="0" y="0"/>
                </a:moveTo>
                <a:lnTo>
                  <a:pt x="138112" y="0"/>
                </a:lnTo>
                <a:lnTo>
                  <a:pt x="138112" y="138112"/>
                </a:lnTo>
                <a:lnTo>
                  <a:pt x="0" y="138112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4637" y="409575"/>
            <a:ext cx="136525" cy="136525"/>
          </a:xfrm>
          <a:custGeom>
            <a:avLst/>
            <a:gdLst/>
            <a:ahLst/>
            <a:cxnLst/>
            <a:rect l="l" t="t" r="r" b="b"/>
            <a:pathLst>
              <a:path w="136525" h="136525">
                <a:moveTo>
                  <a:pt x="0" y="0"/>
                </a:moveTo>
                <a:lnTo>
                  <a:pt x="136525" y="0"/>
                </a:lnTo>
                <a:lnTo>
                  <a:pt x="136525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9999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138211" y="149873"/>
            <a:ext cx="1005787" cy="5759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7076173" y="0"/>
                </a:moveTo>
                <a:lnTo>
                  <a:pt x="102006" y="0"/>
                </a:lnTo>
                <a:lnTo>
                  <a:pt x="62300" y="8016"/>
                </a:lnTo>
                <a:lnTo>
                  <a:pt x="29876" y="29876"/>
                </a:lnTo>
                <a:lnTo>
                  <a:pt x="8016" y="62300"/>
                </a:lnTo>
                <a:lnTo>
                  <a:pt x="0" y="102006"/>
                </a:lnTo>
                <a:lnTo>
                  <a:pt x="0" y="510006"/>
                </a:lnTo>
                <a:lnTo>
                  <a:pt x="8016" y="549705"/>
                </a:lnTo>
                <a:lnTo>
                  <a:pt x="29876" y="582125"/>
                </a:lnTo>
                <a:lnTo>
                  <a:pt x="62300" y="603984"/>
                </a:lnTo>
                <a:lnTo>
                  <a:pt x="102006" y="612000"/>
                </a:lnTo>
                <a:lnTo>
                  <a:pt x="7076173" y="612000"/>
                </a:lnTo>
                <a:lnTo>
                  <a:pt x="7115879" y="603984"/>
                </a:lnTo>
                <a:lnTo>
                  <a:pt x="7148302" y="582125"/>
                </a:lnTo>
                <a:lnTo>
                  <a:pt x="7170163" y="549705"/>
                </a:lnTo>
                <a:lnTo>
                  <a:pt x="7178179" y="510006"/>
                </a:lnTo>
                <a:lnTo>
                  <a:pt x="7178179" y="102006"/>
                </a:lnTo>
                <a:lnTo>
                  <a:pt x="7170163" y="62300"/>
                </a:lnTo>
                <a:lnTo>
                  <a:pt x="7148302" y="29876"/>
                </a:lnTo>
                <a:lnTo>
                  <a:pt x="7115879" y="8016"/>
                </a:lnTo>
                <a:lnTo>
                  <a:pt x="7076173" y="0"/>
                </a:lnTo>
                <a:close/>
              </a:path>
            </a:pathLst>
          </a:custGeom>
          <a:solidFill>
            <a:srgbClr val="230B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82912" y="149292"/>
            <a:ext cx="7178675" cy="612140"/>
          </a:xfrm>
          <a:custGeom>
            <a:avLst/>
            <a:gdLst/>
            <a:ahLst/>
            <a:cxnLst/>
            <a:rect l="l" t="t" r="r" b="b"/>
            <a:pathLst>
              <a:path w="7178675" h="612140">
                <a:moveTo>
                  <a:pt x="0" y="102006"/>
                </a:moveTo>
                <a:lnTo>
                  <a:pt x="8016" y="62300"/>
                </a:lnTo>
                <a:lnTo>
                  <a:pt x="29876" y="29876"/>
                </a:lnTo>
                <a:lnTo>
                  <a:pt x="62300" y="8016"/>
                </a:lnTo>
                <a:lnTo>
                  <a:pt x="102006" y="0"/>
                </a:lnTo>
                <a:lnTo>
                  <a:pt x="7076173" y="0"/>
                </a:lnTo>
                <a:lnTo>
                  <a:pt x="7115879" y="8016"/>
                </a:lnTo>
                <a:lnTo>
                  <a:pt x="7148302" y="29876"/>
                </a:lnTo>
                <a:lnTo>
                  <a:pt x="7170163" y="62300"/>
                </a:lnTo>
                <a:lnTo>
                  <a:pt x="7178179" y="102006"/>
                </a:lnTo>
                <a:lnTo>
                  <a:pt x="7178179" y="510006"/>
                </a:lnTo>
                <a:lnTo>
                  <a:pt x="7170163" y="549705"/>
                </a:lnTo>
                <a:lnTo>
                  <a:pt x="7148302" y="582125"/>
                </a:lnTo>
                <a:lnTo>
                  <a:pt x="7115879" y="603984"/>
                </a:lnTo>
                <a:lnTo>
                  <a:pt x="7076173" y="612000"/>
                </a:lnTo>
                <a:lnTo>
                  <a:pt x="102006" y="612000"/>
                </a:lnTo>
                <a:lnTo>
                  <a:pt x="62300" y="603984"/>
                </a:lnTo>
                <a:lnTo>
                  <a:pt x="29876" y="582125"/>
                </a:lnTo>
                <a:lnTo>
                  <a:pt x="8016" y="549705"/>
                </a:lnTo>
                <a:lnTo>
                  <a:pt x="0" y="510006"/>
                </a:lnTo>
                <a:lnTo>
                  <a:pt x="0" y="102006"/>
                </a:lnTo>
                <a:close/>
              </a:path>
            </a:pathLst>
          </a:custGeom>
          <a:ln w="25399">
            <a:solidFill>
              <a:srgbClr val="6F6F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995612" y="160656"/>
            <a:ext cx="715327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2265" marR="335915" indent="8826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Bookman Old Style"/>
                <a:cs typeface="Bookman Old Style"/>
              </a:rPr>
              <a:t>Основные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показатели социально-экономического  </a:t>
            </a:r>
            <a:r>
              <a:rPr sz="1800" b="1" spc="-5" dirty="0" err="1">
                <a:solidFill>
                  <a:srgbClr val="FFFFFF"/>
                </a:solidFill>
                <a:latin typeface="Bookman Old Style"/>
                <a:cs typeface="Bookman Old Style"/>
              </a:rPr>
              <a:t>развития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lang="ru-RU" sz="1800" b="1" spc="-5" dirty="0" err="1" smtClean="0">
                <a:solidFill>
                  <a:srgbClr val="FFFFFF"/>
                </a:solidFill>
                <a:latin typeface="Bookman Old Style"/>
                <a:cs typeface="Bookman Old Style"/>
              </a:rPr>
              <a:t>Китовского</a:t>
            </a:r>
            <a:r>
              <a:rPr sz="1800" b="1" spc="-5" dirty="0" smtClean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сельского</a:t>
            </a:r>
            <a:r>
              <a:rPr sz="1800" b="1" spc="-30" dirty="0">
                <a:solidFill>
                  <a:srgbClr val="FFFFFF"/>
                </a:solidFill>
                <a:latin typeface="Bookman Old Style"/>
                <a:cs typeface="Bookman Old Style"/>
              </a:rPr>
              <a:t> </a:t>
            </a:r>
            <a:r>
              <a:rPr sz="1800" b="1" spc="-5" dirty="0">
                <a:solidFill>
                  <a:srgbClr val="FFFFFF"/>
                </a:solidFill>
                <a:latin typeface="Bookman Old Style"/>
                <a:cs typeface="Bookman Old Style"/>
              </a:rPr>
              <a:t>поселения</a:t>
            </a:r>
            <a:endParaRPr sz="1800" dirty="0">
              <a:latin typeface="Bookman Old Style"/>
              <a:cs typeface="Bookman Old Style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418891"/>
              </p:ext>
            </p:extLst>
          </p:nvPr>
        </p:nvGraphicFramePr>
        <p:xfrm>
          <a:off x="152400" y="838200"/>
          <a:ext cx="8763001" cy="563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11935"/>
                <a:gridCol w="1010830"/>
                <a:gridCol w="866336"/>
                <a:gridCol w="866336"/>
                <a:gridCol w="866335"/>
                <a:gridCol w="866335"/>
                <a:gridCol w="974894"/>
              </a:tblGrid>
              <a:tr h="534104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Основные показатели прогноза экономического и социального развития </a:t>
                      </a:r>
                      <a:r>
                        <a:rPr lang="ru-RU" sz="1400" b="1" i="0" u="none" strike="noStrike" dirty="0" err="1" smtClean="0">
                          <a:latin typeface="Times New Roman"/>
                        </a:rPr>
                        <a:t>Китовского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сельского поселения Шуйского муниципального района Ивановской области на </a:t>
                      </a:r>
                      <a:r>
                        <a:rPr lang="ru-RU" sz="1400" b="1" i="0" u="none" strike="noStrike" dirty="0" smtClean="0">
                          <a:latin typeface="Times New Roman"/>
                        </a:rPr>
                        <a:t>2019-2021 годы   тыс.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руб.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5885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Единица измерения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Отчет 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Оценка 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</a:tr>
              <a:tr h="272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88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1.3. Рынок товаров и услуг 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885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Оборот розничной торговли 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 в ценах соответствующих лет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41195,1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42842,8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44556,5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45982,3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47361,8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445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Кпредыдущему году в сопоставимых ценах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% к предыдущему году в сопоставимых ценах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103,20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104,00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104,00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103,2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103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885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Количество торговых объектов</a:t>
                      </a:r>
                    </a:p>
                  </a:txBody>
                  <a:tcPr marL="228600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единиц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7,00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885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Объем платных услуг населению 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тыс. руб. в ценах соответствующих лет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19168,60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20107,8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21294,1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22550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23880,5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445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Кпредыдущему году в сопоставимых ценах</a:t>
                      </a:r>
                    </a:p>
                  </a:txBody>
                  <a:tcPr marL="9525" marR="9525" marT="9525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effectLst/>
                          <a:latin typeface="Times New Roman"/>
                        </a:rPr>
                        <a:t>% к предыдущему году в сопоставимых ценах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102,40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104,90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105,9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105,9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105,9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1826</TotalTime>
  <Words>4609</Words>
  <Application>Microsoft Office PowerPoint</Application>
  <PresentationFormat>Экран (4:3)</PresentationFormat>
  <Paragraphs>1490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Исполнительная</vt:lpstr>
      <vt:lpstr>Бюджет для</vt:lpstr>
      <vt:lpstr>Уважаемые жители Китовского сельского поселения!</vt:lpstr>
      <vt:lpstr>Бюджет и сбалансированность бюджета</vt:lpstr>
      <vt:lpstr>ДОХОДЫ БЮДЖЕТА</vt:lpstr>
      <vt:lpstr>МЕЖБЮДЖЕТНЫЕ ТРАНСФЕРТЫ</vt:lpstr>
      <vt:lpstr>БЮДЖЕТНЫЙ ПРОЦЕСС</vt:lpstr>
      <vt:lpstr>Презентация PowerPoint</vt:lpstr>
      <vt:lpstr>КИТОВСКОЕ СЕЛЬСКОЕ ПОСЕЛЕНИЕ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направления бюджетной и налоговой политики Китовского сельского поселения на 2018 год и плановый период 2019 и 2020 годов </vt:lpstr>
      <vt:lpstr>Презентация PowerPoint</vt:lpstr>
      <vt:lpstr>Доходы  бюджета  Китовского  сельского  поселения в 2016 - 2020 годах,  руб.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КОНТАКТНАЯ ИНФОРМАЦИЯ: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Пользователь</dc:creator>
  <cp:lastModifiedBy>Финансы</cp:lastModifiedBy>
  <cp:revision>220</cp:revision>
  <cp:lastPrinted>2018-11-22T09:44:07Z</cp:lastPrinted>
  <dcterms:created xsi:type="dcterms:W3CDTF">2017-12-06T00:04:37Z</dcterms:created>
  <dcterms:modified xsi:type="dcterms:W3CDTF">2018-12-23T11:05:42Z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2017-11-08T00:00:00Z</vt:filetime>
  </property>
  <property fmtid="{D5CDD505-2E9C-101B-9397-08002B2CF9AE}" pid="3" name="Creator">
    <vt:lpwstr>Acrobat PDFMaker 11 для PowerPoint</vt:lpwstr>
  </property>
  <property fmtid="{D5CDD505-2E9C-101B-9397-08002B2CF9AE}" pid="4" name="LastSaved">
    <vt:filetime>2017-12-06T00:00:00Z</vt:filetime>
  </property>
</Properties>
</file>